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8" r:id="rId3"/>
    <p:sldId id="258" r:id="rId4"/>
    <p:sldId id="259" r:id="rId5"/>
    <p:sldId id="264" r:id="rId6"/>
    <p:sldId id="267" r:id="rId7"/>
    <p:sldId id="263" r:id="rId8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-31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ый треугольник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Полилиния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Полилиния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Полилиния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Прямая соединительная линия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7" name="Нашивка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Нашивка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Объект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Полилиния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Прямоугольный треугольник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Нашивка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Нашивка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Полилиния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Полилиния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Прямоугольный треугольник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Прямая соединительная линия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910EDEBB-1D9F-4EDC-8276-2A0B668EC375}" type="datetimeFigureOut">
              <a:rPr lang="ru-RU" smtClean="0"/>
              <a:t>23.01.2014</a:t>
            </a:fld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8D56E5BB-D3E7-4D0C-A65A-E728237BD3D6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2088232"/>
          </a:xfrm>
        </p:spPr>
        <p:txBody>
          <a:bodyPr>
            <a:norm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Изучаем </a:t>
            </a: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/>
            </a:r>
            <a:b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</a:br>
            <a:r>
              <a:rPr lang="ru-RU" sz="54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кабардинский </a:t>
            </a:r>
            <a:r>
              <a:rPr lang="ru-RU" sz="5400" b="1" spc="50" dirty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язык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Подзаголовок 2"/>
          <p:cNvSpPr txBox="1">
            <a:spLocks/>
          </p:cNvSpPr>
          <p:nvPr/>
        </p:nvSpPr>
        <p:spPr>
          <a:xfrm>
            <a:off x="5292080" y="6021288"/>
            <a:ext cx="3672408" cy="537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3200" b="1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Занятие №31</a:t>
            </a:r>
            <a:endParaRPr lang="ru-RU" sz="32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19510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 idx="1"/>
          </p:nvPr>
        </p:nvSpPr>
        <p:spPr>
          <a:xfrm>
            <a:off x="107504" y="1481328"/>
            <a:ext cx="8928992" cy="4900000"/>
          </a:xfrm>
        </p:spPr>
        <p:txBody>
          <a:bodyPr>
            <a:normAutofit/>
          </a:bodyPr>
          <a:lstStyle/>
          <a:p>
            <a:r>
              <a:rPr lang="ru-RU" sz="2800" b="1" dirty="0"/>
              <a:t>Сыту тхыгъуаф1э (</a:t>
            </a:r>
            <a:r>
              <a:rPr lang="ru-RU" sz="2800" b="1" dirty="0" err="1"/>
              <a:t>сытыр</a:t>
            </a:r>
            <a:r>
              <a:rPr lang="ru-RU" sz="2800" b="1" dirty="0"/>
              <a:t>?) </a:t>
            </a:r>
            <a:r>
              <a:rPr lang="ru-RU" sz="2800" b="1" dirty="0" smtClean="0"/>
              <a:t>… (</a:t>
            </a:r>
            <a:r>
              <a:rPr lang="ru-RU" sz="2800" b="1" dirty="0" err="1" smtClean="0"/>
              <a:t>письмор</a:t>
            </a:r>
            <a:r>
              <a:rPr lang="ru-RU" sz="2800" b="1" dirty="0" smtClean="0"/>
              <a:t>, </a:t>
            </a:r>
            <a:r>
              <a:rPr lang="ru-RU" sz="2800" b="1" dirty="0" err="1" smtClean="0"/>
              <a:t>романыр</a:t>
            </a:r>
            <a:r>
              <a:rPr lang="ru-RU" sz="2800" b="1" dirty="0" smtClean="0"/>
              <a:t>)!</a:t>
            </a:r>
            <a:endParaRPr lang="ru-RU" sz="2800" b="1" dirty="0"/>
          </a:p>
          <a:p>
            <a:r>
              <a:rPr lang="ru-RU" sz="2800" b="1" dirty="0"/>
              <a:t>Сыту щ1ыгъуей (</a:t>
            </a:r>
            <a:r>
              <a:rPr lang="ru-RU" sz="2800" b="1" dirty="0" err="1"/>
              <a:t>сытыр</a:t>
            </a:r>
            <a:r>
              <a:rPr lang="ru-RU" sz="2800" b="1" dirty="0"/>
              <a:t>?) … (</a:t>
            </a:r>
            <a:r>
              <a:rPr lang="ru-RU" sz="2800" b="1" dirty="0" err="1"/>
              <a:t>лэжьыгъэр</a:t>
            </a:r>
            <a:r>
              <a:rPr lang="ru-RU" sz="2800" b="1" dirty="0"/>
              <a:t>, физикэмк1э </a:t>
            </a:r>
            <a:r>
              <a:rPr lang="ru-RU" sz="2800" b="1" dirty="0" err="1"/>
              <a:t>зэдачэр</a:t>
            </a:r>
            <a:r>
              <a:rPr lang="ru-RU" sz="2800" b="1" dirty="0"/>
              <a:t>)!</a:t>
            </a:r>
          </a:p>
          <a:p>
            <a:r>
              <a:rPr lang="ru-RU" sz="2800" b="1" dirty="0"/>
              <a:t>Сыту лъагъугъуаф1э (</a:t>
            </a:r>
            <a:r>
              <a:rPr lang="ru-RU" sz="2800" b="1" dirty="0" err="1"/>
              <a:t>хэт</a:t>
            </a:r>
            <a:r>
              <a:rPr lang="ru-RU" sz="2800" b="1" dirty="0"/>
              <a:t>?) … (</a:t>
            </a:r>
            <a:r>
              <a:rPr lang="ru-RU" sz="2800" b="1" dirty="0" err="1"/>
              <a:t>бзур</a:t>
            </a:r>
            <a:r>
              <a:rPr lang="ru-RU" sz="2800" b="1" dirty="0"/>
              <a:t>, </a:t>
            </a:r>
            <a:r>
              <a:rPr lang="ru-RU" sz="2800" b="1" dirty="0" err="1"/>
              <a:t>ди</a:t>
            </a:r>
            <a:r>
              <a:rPr lang="ru-RU" sz="2800" b="1" dirty="0"/>
              <a:t> нысащ1эр)!</a:t>
            </a:r>
          </a:p>
          <a:p>
            <a:r>
              <a:rPr lang="ru-RU" sz="2800" b="1" dirty="0"/>
              <a:t>Сыту насыпыф1э </a:t>
            </a:r>
            <a:r>
              <a:rPr lang="ru-RU" sz="2800" b="1" dirty="0" err="1"/>
              <a:t>нобэрей</a:t>
            </a:r>
            <a:r>
              <a:rPr lang="ru-RU" sz="2800" b="1" dirty="0"/>
              <a:t> (</a:t>
            </a:r>
            <a:r>
              <a:rPr lang="ru-RU" sz="2800" b="1" dirty="0" err="1"/>
              <a:t>хэт</a:t>
            </a:r>
            <a:r>
              <a:rPr lang="ru-RU" sz="2800" b="1" dirty="0"/>
              <a:t>?) … (</a:t>
            </a:r>
            <a:r>
              <a:rPr lang="ru-RU" sz="2800" b="1" dirty="0" err="1"/>
              <a:t>сабийхэр</a:t>
            </a:r>
            <a:r>
              <a:rPr lang="ru-RU" sz="2800" b="1" dirty="0"/>
              <a:t>, </a:t>
            </a:r>
            <a:r>
              <a:rPr lang="ru-RU" sz="2800" b="1" dirty="0" err="1"/>
              <a:t>газетыр</a:t>
            </a:r>
            <a:r>
              <a:rPr lang="ru-RU" sz="2800" b="1" dirty="0"/>
              <a:t>)!</a:t>
            </a:r>
          </a:p>
          <a:p>
            <a:r>
              <a:rPr lang="ru-RU" sz="2800" b="1" dirty="0"/>
              <a:t>Сыту ф1ыт </a:t>
            </a:r>
            <a:r>
              <a:rPr lang="ru-RU" sz="2800" b="1" dirty="0" err="1"/>
              <a:t>дыгъуасэрей</a:t>
            </a:r>
            <a:r>
              <a:rPr lang="ru-RU" sz="2800" b="1" dirty="0"/>
              <a:t> (</a:t>
            </a:r>
            <a:r>
              <a:rPr lang="ru-RU" sz="2800" b="1" dirty="0" err="1"/>
              <a:t>сытыр</a:t>
            </a:r>
            <a:r>
              <a:rPr lang="ru-RU" sz="2800" b="1" dirty="0"/>
              <a:t>?) … (</a:t>
            </a:r>
            <a:r>
              <a:rPr lang="ru-RU" sz="2800" b="1" dirty="0" err="1"/>
              <a:t>экзаменыр</a:t>
            </a:r>
            <a:r>
              <a:rPr lang="ru-RU" sz="2800" b="1" dirty="0"/>
              <a:t>, </a:t>
            </a:r>
            <a:r>
              <a:rPr lang="ru-RU" sz="2800" b="1" dirty="0" err="1"/>
              <a:t>концертыр</a:t>
            </a:r>
            <a:r>
              <a:rPr lang="ru-RU" sz="2800" b="1" dirty="0"/>
              <a:t>).</a:t>
            </a:r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4400" dirty="0" err="1" smtClean="0">
                <a:solidFill>
                  <a:schemeClr val="bg2">
                    <a:lumMod val="25000"/>
                  </a:schemeClr>
                </a:solidFill>
              </a:rPr>
              <a:t>Псалъэухахэр</a:t>
            </a:r>
            <a:r>
              <a:rPr lang="ru-RU" sz="4400" dirty="0" smtClean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ru-RU" sz="4400" dirty="0" err="1" smtClean="0">
                <a:solidFill>
                  <a:schemeClr val="bg2">
                    <a:lumMod val="25000"/>
                  </a:schemeClr>
                </a:solidFill>
              </a:rPr>
              <a:t>нэвгъэсыж</a:t>
            </a:r>
            <a:r>
              <a:rPr lang="ru-RU" sz="4400" dirty="0" smtClean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ru-RU" sz="4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817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413190"/>
              </p:ext>
            </p:extLst>
          </p:nvPr>
        </p:nvGraphicFramePr>
        <p:xfrm>
          <a:off x="251520" y="1268760"/>
          <a:ext cx="8712967" cy="5302349"/>
        </p:xfrm>
        <a:graphic>
          <a:graphicData uri="http://schemas.openxmlformats.org/drawingml/2006/table">
            <a:tbl>
              <a:tblPr firstRow="1" firstCol="1" bandRow="1"/>
              <a:tblGrid>
                <a:gridCol w="1656183"/>
                <a:gridCol w="3456384"/>
                <a:gridCol w="3600400"/>
              </a:tblGrid>
              <a:tr h="511257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падежи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склонение </a:t>
                      </a: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качественного прилагательного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511257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определенное </a:t>
                      </a:r>
                      <a:r>
                        <a:rPr lang="ru-RU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склонение 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ед. числа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определенное </a:t>
                      </a:r>
                      <a:r>
                        <a:rPr lang="ru-RU" sz="20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склонение </a:t>
                      </a: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мн. числа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Им. п.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сабий узыншэ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дэлэн 1эф1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ыр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сабий узыншэ</a:t>
                      </a:r>
                      <a:r>
                        <a:rPr lang="ru-RU" sz="2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дэлэн 1эф1</a:t>
                      </a:r>
                      <a:r>
                        <a:rPr lang="ru-RU" sz="2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Эр. п.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сабий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узыншэ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дэлэн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1эф1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ым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сабий узыншэ</a:t>
                      </a:r>
                      <a:r>
                        <a:rPr lang="ru-RU" sz="2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дэлэн 1эф1</a:t>
                      </a:r>
                      <a:r>
                        <a:rPr lang="ru-RU" sz="2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Пос. п.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сабий узыншэ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мк1э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дэлэн 1эф1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ымк1э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сабий узыншэ</a:t>
                      </a:r>
                      <a:r>
                        <a:rPr lang="ru-RU" sz="2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мк1э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дэлэн 1эф1</a:t>
                      </a:r>
                      <a:r>
                        <a:rPr lang="ru-RU" sz="2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мк1э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22513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Обс. п.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сабий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узыншэ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рауэ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ru-RU" sz="2800" b="0" dirty="0" err="1" smtClean="0">
                          <a:solidFill>
                            <a:schemeClr val="tx1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элэн</a:t>
                      </a: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1эф1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ырауэ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сабий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узыншэ</a:t>
                      </a:r>
                      <a:r>
                        <a:rPr lang="ru-RU" sz="28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рауэ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дэлэн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1эф1</a:t>
                      </a:r>
                      <a:r>
                        <a:rPr lang="ru-RU" sz="2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рауэ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0" y="260648"/>
            <a:ext cx="9144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 smtClean="0">
                <a:solidFill>
                  <a:schemeClr val="bg2">
                    <a:lumMod val="25000"/>
                  </a:schemeClr>
                </a:solidFill>
              </a:rPr>
              <a:t>Склонение </a:t>
            </a:r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имен прилагательных. </a:t>
            </a:r>
          </a:p>
        </p:txBody>
      </p:sp>
    </p:spTree>
    <p:extLst>
      <p:ext uri="{BB962C8B-B14F-4D97-AF65-F5344CB8AC3E}">
        <p14:creationId xmlns:p14="http://schemas.microsoft.com/office/powerpoint/2010/main" val="4174275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196433"/>
              </p:ext>
            </p:extLst>
          </p:nvPr>
        </p:nvGraphicFramePr>
        <p:xfrm>
          <a:off x="138177" y="1016108"/>
          <a:ext cx="8898319" cy="5872188"/>
        </p:xfrm>
        <a:graphic>
          <a:graphicData uri="http://schemas.openxmlformats.org/drawingml/2006/table">
            <a:tbl>
              <a:tblPr firstRow="1" firstCol="1" bandRow="1"/>
              <a:tblGrid>
                <a:gridCol w="1483054"/>
                <a:gridCol w="3707632"/>
                <a:gridCol w="3707633"/>
              </a:tblGrid>
              <a:tr h="482454">
                <a:tc row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падежи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Склонение относительного прилагательного</a:t>
                      </a:r>
                      <a:endParaRPr lang="ru-RU" sz="24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</a:tr>
              <a:tr h="482454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определенное склонен. ед. числа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0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определенное склон. мн. числа</a:t>
                      </a:r>
                      <a:endParaRPr lang="ru-RU" sz="20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Им. п.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нобэрей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еджак1уэ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модрей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пэш</a:t>
                      </a:r>
                      <a:r>
                        <a:rPr lang="ru-RU" sz="2800" b="1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ыр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нобэрей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еджак1уэ</a:t>
                      </a:r>
                      <a:r>
                        <a:rPr lang="ru-RU" sz="2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модрей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пэш</a:t>
                      </a:r>
                      <a:r>
                        <a:rPr lang="ru-RU" sz="28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Эр. п.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нобэрей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еджак1уэ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модрей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пэш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ым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нобэрей еджак1уэ</a:t>
                      </a:r>
                      <a:r>
                        <a:rPr lang="ru-RU" sz="2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модрей пэш</a:t>
                      </a:r>
                      <a:r>
                        <a:rPr lang="ru-RU" sz="2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Пос. п.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нобэрей еджак1уэ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мк1э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модрей пэш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ымк1э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нобэрей еджак1уэ</a:t>
                      </a:r>
                      <a:r>
                        <a:rPr lang="ru-RU" sz="2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мк1э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модрей пэш</a:t>
                      </a:r>
                      <a:r>
                        <a:rPr lang="ru-RU" sz="28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мк1э</a:t>
                      </a:r>
                      <a:endParaRPr lang="ru-RU" sz="28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64907"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40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Обс. п.</a:t>
                      </a:r>
                      <a:endParaRPr lang="ru-RU" sz="240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нобэрей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еджак1уэ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рауэ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  </a:t>
                      </a:r>
                      <a:r>
                        <a:rPr lang="ru-RU" sz="2800" dirty="0" err="1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модрей</a:t>
                      </a:r>
                      <a:r>
                        <a:rPr lang="ru-RU" sz="2800" dirty="0" smtClean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пэш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ырауэ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нобэрей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еджак1уэ</a:t>
                      </a:r>
                      <a:r>
                        <a:rPr lang="ru-RU" sz="2800" dirty="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рауэ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модрей</a:t>
                      </a:r>
                      <a:r>
                        <a:rPr lang="ru-RU" sz="2800" dirty="0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 </a:t>
                      </a:r>
                      <a:r>
                        <a:rPr lang="ru-RU" sz="2800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пэш</a:t>
                      </a:r>
                      <a:r>
                        <a:rPr lang="ru-RU" sz="2800" dirty="0" err="1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хэ</a:t>
                      </a:r>
                      <a:r>
                        <a:rPr lang="ru-RU" sz="2800" b="1" dirty="0" err="1">
                          <a:effectLst/>
                          <a:latin typeface="Times New Roman"/>
                          <a:ea typeface="Calibri"/>
                          <a:cs typeface="Times New Roman"/>
                        </a:rPr>
                        <a:t>рауэ</a:t>
                      </a:r>
                      <a:endParaRPr lang="ru-RU" sz="280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07504" y="332656"/>
            <a:ext cx="89289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4000" b="1" dirty="0">
                <a:solidFill>
                  <a:schemeClr val="bg2">
                    <a:lumMod val="25000"/>
                  </a:schemeClr>
                </a:solidFill>
              </a:rPr>
              <a:t>Склонение имен прилагательных. </a:t>
            </a:r>
          </a:p>
        </p:txBody>
      </p:sp>
    </p:spTree>
    <p:extLst>
      <p:ext uri="{BB962C8B-B14F-4D97-AF65-F5344CB8AC3E}">
        <p14:creationId xmlns:p14="http://schemas.microsoft.com/office/powerpoint/2010/main" val="757183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51520" y="404664"/>
            <a:ext cx="871296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1.Если </a:t>
            </a:r>
            <a:r>
              <a:rPr lang="ru-RU" sz="2400" dirty="0"/>
              <a:t>при одном определяемом слове имеются и относительные и качественные прилагательные, то относительное прилагательное ставится перед определяемым, а качественное – после определяемого слова. </a:t>
            </a:r>
            <a:r>
              <a:rPr lang="ru-RU" sz="2400" dirty="0" smtClean="0"/>
              <a:t>Окончание </a:t>
            </a:r>
            <a:r>
              <a:rPr lang="ru-RU" sz="2400" dirty="0"/>
              <a:t>получает последнее слово. </a:t>
            </a:r>
            <a:endParaRPr lang="ru-RU" sz="2400" dirty="0" smtClean="0"/>
          </a:p>
          <a:p>
            <a:pPr algn="just"/>
            <a:r>
              <a:rPr lang="ru-RU" sz="2400" dirty="0" smtClean="0"/>
              <a:t>Например</a:t>
            </a:r>
            <a:r>
              <a:rPr lang="ru-RU" sz="2400" dirty="0"/>
              <a:t>, </a:t>
            </a:r>
            <a:r>
              <a:rPr lang="ru-RU" sz="2400" i="1" dirty="0" err="1"/>
              <a:t>нышэдибэрей</a:t>
            </a:r>
            <a:r>
              <a:rPr lang="ru-RU" sz="2400" i="1" dirty="0"/>
              <a:t> студент лъагъугъуаф1эр, </a:t>
            </a:r>
            <a:r>
              <a:rPr lang="ru-RU" sz="2400" i="1" dirty="0" err="1"/>
              <a:t>дыгъуасэрей</a:t>
            </a:r>
            <a:r>
              <a:rPr lang="ru-RU" sz="2400" i="1" dirty="0"/>
              <a:t> </a:t>
            </a:r>
            <a:r>
              <a:rPr lang="ru-RU" sz="2400" i="1" dirty="0" err="1"/>
              <a:t>махуэ</a:t>
            </a:r>
            <a:r>
              <a:rPr lang="ru-RU" sz="2400" i="1" dirty="0"/>
              <a:t> </a:t>
            </a:r>
            <a:r>
              <a:rPr lang="ru-RU" sz="2400" i="1" dirty="0" err="1"/>
              <a:t>дахэм</a:t>
            </a:r>
            <a:r>
              <a:rPr lang="ru-RU" sz="2400" dirty="0"/>
              <a:t> и т.д.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251520" y="3645024"/>
            <a:ext cx="8712968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ru-RU" sz="2400" dirty="0" smtClean="0"/>
              <a:t>2. Иногда </a:t>
            </a:r>
            <a:r>
              <a:rPr lang="ru-RU" sz="2400" dirty="0"/>
              <a:t>качественное прилагательное ставится перед определяемым словом с окончаниями обстоятельственного падежа </a:t>
            </a:r>
            <a:r>
              <a:rPr lang="ru-RU" sz="2400" b="1" dirty="0"/>
              <a:t>-у/-</a:t>
            </a:r>
            <a:r>
              <a:rPr lang="ru-RU" sz="2400" b="1" dirty="0" err="1"/>
              <a:t>уэ</a:t>
            </a:r>
            <a:r>
              <a:rPr lang="ru-RU" sz="2400" b="1" dirty="0"/>
              <a:t>, </a:t>
            </a:r>
            <a:r>
              <a:rPr lang="ru-RU" sz="2400" dirty="0"/>
              <a:t>и никак не согласуется  с определяемым словом. Например, </a:t>
            </a:r>
            <a:r>
              <a:rPr lang="ru-RU" sz="2400" i="1" dirty="0" err="1"/>
              <a:t>плъыжьу</a:t>
            </a:r>
            <a:r>
              <a:rPr lang="ru-RU" sz="2400" i="1" dirty="0"/>
              <a:t> </a:t>
            </a:r>
            <a:r>
              <a:rPr lang="ru-RU" sz="2400" i="1" dirty="0" err="1"/>
              <a:t>ручкэ</a:t>
            </a:r>
            <a:r>
              <a:rPr lang="ru-RU" sz="2400" i="1" dirty="0"/>
              <a:t> си1эщ. </a:t>
            </a:r>
            <a:r>
              <a:rPr lang="ru-RU" sz="2400" dirty="0"/>
              <a:t>Обычно мы говорим так: </a:t>
            </a:r>
            <a:r>
              <a:rPr lang="ru-RU" sz="2400" i="1" dirty="0" err="1"/>
              <a:t>ручкэ</a:t>
            </a:r>
            <a:r>
              <a:rPr lang="ru-RU" sz="2400" i="1" dirty="0"/>
              <a:t> </a:t>
            </a:r>
            <a:r>
              <a:rPr lang="ru-RU" sz="2400" i="1" dirty="0" err="1"/>
              <a:t>плъыжь</a:t>
            </a:r>
            <a:r>
              <a:rPr lang="ru-RU" sz="2400" i="1" dirty="0"/>
              <a:t> си1эщ.  </a:t>
            </a:r>
            <a:r>
              <a:rPr lang="ru-RU" sz="2400" dirty="0"/>
              <a:t>Здесь слово </a:t>
            </a:r>
            <a:r>
              <a:rPr lang="ru-RU" sz="2400" i="1" dirty="0" err="1"/>
              <a:t>ручкэ</a:t>
            </a:r>
            <a:r>
              <a:rPr lang="ru-RU" sz="2400" dirty="0"/>
              <a:t> стоит в именительном падеже неопределенного склонения.</a:t>
            </a:r>
          </a:p>
        </p:txBody>
      </p:sp>
    </p:spTree>
    <p:extLst>
      <p:ext uri="{BB962C8B-B14F-4D97-AF65-F5344CB8AC3E}">
        <p14:creationId xmlns:p14="http://schemas.microsoft.com/office/powerpoint/2010/main" val="1963208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 smtClean="0">
                <a:solidFill>
                  <a:schemeClr val="tx1"/>
                </a:solidFill>
              </a:rPr>
              <a:t>Заимствованные прилагательные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Объект 8"/>
          <p:cNvSpPr>
            <a:spLocks noGrp="1"/>
          </p:cNvSpPr>
          <p:nvPr>
            <p:ph sz="quarter" idx="2"/>
          </p:nvPr>
        </p:nvSpPr>
        <p:spPr>
          <a:xfrm>
            <a:off x="251520" y="1268760"/>
            <a:ext cx="4256212" cy="3816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ru-RU" sz="3200" b="1" i="1" dirty="0"/>
              <a:t>о</a:t>
            </a:r>
            <a:r>
              <a:rPr lang="ru-RU" sz="3200" b="1" i="1" dirty="0" smtClean="0"/>
              <a:t>бщественный</a:t>
            </a:r>
          </a:p>
          <a:p>
            <a:r>
              <a:rPr lang="ru-RU" sz="3200" b="1" i="1" dirty="0" smtClean="0"/>
              <a:t>культурный </a:t>
            </a:r>
          </a:p>
          <a:p>
            <a:r>
              <a:rPr lang="ru-RU" sz="3200" b="1" i="1" dirty="0" smtClean="0"/>
              <a:t>исторический </a:t>
            </a:r>
          </a:p>
          <a:p>
            <a:r>
              <a:rPr lang="ru-RU" sz="3200" b="1" i="1" dirty="0" smtClean="0"/>
              <a:t>художественный </a:t>
            </a:r>
          </a:p>
          <a:p>
            <a:r>
              <a:rPr lang="ru-RU" sz="3200" b="1" i="1" dirty="0" smtClean="0"/>
              <a:t>народный </a:t>
            </a:r>
          </a:p>
          <a:p>
            <a:r>
              <a:rPr lang="ru-RU" sz="3200" b="1" i="1" dirty="0"/>
              <a:t>э</a:t>
            </a:r>
            <a:r>
              <a:rPr lang="ru-RU" sz="3200" b="1" i="1" dirty="0" smtClean="0"/>
              <a:t>кономический</a:t>
            </a:r>
            <a:endParaRPr lang="ru-RU" sz="3200" b="1" i="1" dirty="0"/>
          </a:p>
          <a:p>
            <a:r>
              <a:rPr lang="ru-RU" sz="3200" b="1" i="1" dirty="0" smtClean="0"/>
              <a:t>хозяйственный</a:t>
            </a:r>
            <a:r>
              <a:rPr lang="ru-RU" sz="3200" b="1" dirty="0" smtClean="0"/>
              <a:t> </a:t>
            </a:r>
          </a:p>
        </p:txBody>
      </p:sp>
      <p:sp>
        <p:nvSpPr>
          <p:cNvPr id="11" name="Объект 10"/>
          <p:cNvSpPr>
            <a:spLocks noGrp="1"/>
          </p:cNvSpPr>
          <p:nvPr>
            <p:ph sz="quarter" idx="4"/>
          </p:nvPr>
        </p:nvSpPr>
        <p:spPr>
          <a:xfrm>
            <a:off x="4644008" y="1268760"/>
            <a:ext cx="4248472" cy="38164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109728" indent="0">
              <a:buNone/>
            </a:pPr>
            <a:r>
              <a:rPr lang="ru-RU" sz="3200" b="1" i="1" dirty="0" err="1"/>
              <a:t>художественнэ</a:t>
            </a:r>
            <a:r>
              <a:rPr lang="ru-RU" sz="3200" b="1" i="1" dirty="0"/>
              <a:t> </a:t>
            </a:r>
            <a:r>
              <a:rPr lang="ru-RU" sz="3200" b="1" i="1" dirty="0" err="1"/>
              <a:t>литературэ</a:t>
            </a:r>
            <a:r>
              <a:rPr lang="ru-RU" sz="3200" b="1" i="1" dirty="0"/>
              <a:t>, </a:t>
            </a:r>
            <a:r>
              <a:rPr lang="ru-RU" sz="3200" b="1" i="1" dirty="0" err="1"/>
              <a:t>историческэ</a:t>
            </a:r>
            <a:r>
              <a:rPr lang="ru-RU" sz="3200" b="1" i="1" dirty="0"/>
              <a:t> факультет, </a:t>
            </a:r>
            <a:r>
              <a:rPr lang="ru-RU" sz="3200" b="1" i="1" dirty="0" err="1"/>
              <a:t>экономическэ</a:t>
            </a:r>
            <a:r>
              <a:rPr lang="ru-RU" sz="3200" b="1" i="1" dirty="0"/>
              <a:t> </a:t>
            </a:r>
            <a:r>
              <a:rPr lang="ru-RU" sz="3200" b="1" i="1" dirty="0" err="1" smtClean="0"/>
              <a:t>программэхэр</a:t>
            </a:r>
            <a:r>
              <a:rPr lang="ru-RU" sz="3200" b="1" dirty="0" smtClean="0"/>
              <a:t>,</a:t>
            </a:r>
          </a:p>
          <a:p>
            <a:pPr marL="109728" indent="0">
              <a:buNone/>
            </a:pPr>
            <a:r>
              <a:rPr lang="ru-RU" sz="3200" b="1" i="1" dirty="0" err="1">
                <a:solidFill>
                  <a:schemeClr val="tx1"/>
                </a:solidFill>
              </a:rPr>
              <a:t>х</a:t>
            </a:r>
            <a:r>
              <a:rPr lang="ru-RU" sz="3200" b="1" i="1" dirty="0" err="1" smtClean="0">
                <a:solidFill>
                  <a:schemeClr val="tx1"/>
                </a:solidFill>
              </a:rPr>
              <a:t>озяйственнэ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dirty="0" smtClean="0">
                <a:solidFill>
                  <a:schemeClr val="tx1"/>
                </a:solidFill>
              </a:rPr>
              <a:t> </a:t>
            </a:r>
            <a:r>
              <a:rPr lang="ru-RU" sz="3200" b="1" i="1" smtClean="0">
                <a:solidFill>
                  <a:schemeClr val="tx1"/>
                </a:solidFill>
              </a:rPr>
              <a:t>лэжьыгъэхэр</a:t>
            </a:r>
            <a:endParaRPr lang="ru-RU" sz="3200" b="1" i="1" dirty="0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899592" y="5314494"/>
            <a:ext cx="7128793" cy="1077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b="1" i="1" dirty="0"/>
              <a:t>областной </a:t>
            </a:r>
            <a:r>
              <a:rPr lang="ru-RU" sz="3200" b="1" i="1" dirty="0" err="1"/>
              <a:t>совещанэ</a:t>
            </a:r>
            <a:r>
              <a:rPr lang="ru-RU" sz="3200" b="1" i="1" dirty="0"/>
              <a:t>, областной </a:t>
            </a:r>
            <a:r>
              <a:rPr lang="ru-RU" sz="3200" b="1" i="1" dirty="0" err="1"/>
              <a:t>конференц</a:t>
            </a:r>
            <a:r>
              <a:rPr lang="ru-RU" sz="3200" b="1" i="1" dirty="0"/>
              <a:t>, краевой </a:t>
            </a:r>
            <a:r>
              <a:rPr lang="ru-RU" sz="3200" b="1" i="1" dirty="0" err="1"/>
              <a:t>сымаджэщ</a:t>
            </a:r>
            <a:endParaRPr lang="ru-RU" sz="3200" b="1" dirty="0"/>
          </a:p>
        </p:txBody>
      </p:sp>
      <p:sp>
        <p:nvSpPr>
          <p:cNvPr id="12" name="5-конечная звезда 11"/>
          <p:cNvSpPr/>
          <p:nvPr/>
        </p:nvSpPr>
        <p:spPr>
          <a:xfrm>
            <a:off x="8100392" y="5967282"/>
            <a:ext cx="792088" cy="774086"/>
          </a:xfrm>
          <a:prstGeom prst="star5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82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1844824"/>
            <a:ext cx="7407282" cy="367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341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ткрытая">
  <a:themeElements>
    <a:clrScheme name="Открытая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Открытая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Открытая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498</TotalTime>
  <Words>324</Words>
  <Application>Microsoft Office PowerPoint</Application>
  <PresentationFormat>Экран (4:3)</PresentationFormat>
  <Paragraphs>72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Открытая</vt:lpstr>
      <vt:lpstr>Изучаем  кабардинский язык</vt:lpstr>
      <vt:lpstr>Псалъэухахэр нэвгъэсыж.</vt:lpstr>
      <vt:lpstr>Презентация PowerPoint</vt:lpstr>
      <vt:lpstr>Презентация PowerPoint</vt:lpstr>
      <vt:lpstr>Презентация PowerPoint</vt:lpstr>
      <vt:lpstr>Заимствованные прилагательные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Изучаем  кабардинский язык</dc:title>
  <dc:creator>MAMA</dc:creator>
  <cp:lastModifiedBy>мама</cp:lastModifiedBy>
  <cp:revision>34</cp:revision>
  <dcterms:created xsi:type="dcterms:W3CDTF">2013-07-29T07:20:24Z</dcterms:created>
  <dcterms:modified xsi:type="dcterms:W3CDTF">2014-01-23T19:29:12Z</dcterms:modified>
</cp:coreProperties>
</file>