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8" r:id="rId4"/>
    <p:sldId id="269" r:id="rId5"/>
    <p:sldId id="257" r:id="rId6"/>
    <p:sldId id="270" r:id="rId7"/>
    <p:sldId id="273" r:id="rId8"/>
    <p:sldId id="266" r:id="rId9"/>
    <p:sldId id="271" r:id="rId10"/>
    <p:sldId id="272" r:id="rId11"/>
    <p:sldId id="267" r:id="rId12"/>
    <p:sldId id="262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31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B8C23E5-39D8-4306-A65B-76B41EB768B9}" type="datetimeFigureOut">
              <a:rPr lang="ru-RU" smtClean="0"/>
              <a:t>30.01.2014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30.01.2014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30.01.2014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30.01.2014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30.01.2014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30.01.2014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30.01.2014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30.01.2014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30.01.2014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30.01.2014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30.01.2014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B8C23E5-39D8-4306-A65B-76B41EB768B9}" type="datetimeFigureOut">
              <a:rPr lang="ru-RU" smtClean="0"/>
              <a:t>30.01.2014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47664" y="2492896"/>
            <a:ext cx="6499057" cy="1917740"/>
          </a:xfrm>
        </p:spPr>
        <p:txBody>
          <a:bodyPr>
            <a:noAutofit/>
          </a:bodyPr>
          <a:lstStyle/>
          <a:p>
            <a:r>
              <a:rPr lang="ru-RU" sz="4000" b="1" dirty="0" smtClean="0">
                <a:solidFill>
                  <a:schemeClr val="accent1">
                    <a:lumMod val="50000"/>
                  </a:schemeClr>
                </a:solidFill>
              </a:rPr>
              <a:t>Изучаем </a:t>
            </a:r>
            <a:br>
              <a:rPr lang="ru-RU" sz="40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4000" b="1" dirty="0" smtClean="0">
                <a:solidFill>
                  <a:schemeClr val="accent1">
                    <a:lumMod val="50000"/>
                  </a:schemeClr>
                </a:solidFill>
              </a:rPr>
              <a:t>кабардинский</a:t>
            </a:r>
            <a:r>
              <a:rPr lang="ru-RU" sz="4000" b="1" dirty="0" smtClean="0"/>
              <a:t> </a:t>
            </a:r>
            <a:br>
              <a:rPr lang="ru-RU" sz="4000" b="1" dirty="0" smtClean="0"/>
            </a:br>
            <a:r>
              <a:rPr lang="ru-RU" sz="4000" b="1" dirty="0" smtClean="0">
                <a:solidFill>
                  <a:schemeClr val="accent1">
                    <a:lumMod val="50000"/>
                  </a:schemeClr>
                </a:solidFill>
              </a:rPr>
              <a:t>язык</a:t>
            </a:r>
            <a:endParaRPr lang="ru-RU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80112" y="5589240"/>
            <a:ext cx="3309803" cy="1044605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Занятие №33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1956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692696"/>
            <a:ext cx="8496944" cy="5832648"/>
          </a:xfrm>
        </p:spPr>
        <p:txBody>
          <a:bodyPr>
            <a:normAutofit lnSpcReduction="10000"/>
          </a:bodyPr>
          <a:lstStyle/>
          <a:p>
            <a:pPr lvl="0"/>
            <a:r>
              <a:rPr lang="ru-RU" dirty="0" smtClean="0"/>
              <a:t>10) Вне </a:t>
            </a:r>
            <a:r>
              <a:rPr lang="ru-RU" dirty="0"/>
              <a:t>сочетания с именем существительным прилагательное как качественное, так и относительное изменяется по числам и падежам подобно имени существительного. Если при одном определяемом слове имеется несколько определений, выраженных качественными прилагательными, аффиксы словоизменения присоединяются к последнему прилагательному.  </a:t>
            </a:r>
            <a:endParaRPr lang="ru-RU" dirty="0" smtClean="0"/>
          </a:p>
          <a:p>
            <a:pPr lvl="0"/>
            <a:r>
              <a:rPr lang="ru-RU" dirty="0" smtClean="0"/>
              <a:t>Например</a:t>
            </a:r>
            <a:r>
              <a:rPr lang="ru-RU" dirty="0"/>
              <a:t>,  </a:t>
            </a:r>
            <a:r>
              <a:rPr lang="ru-RU" b="1" i="1" u="sng" dirty="0" err="1"/>
              <a:t>сабий</a:t>
            </a:r>
            <a:r>
              <a:rPr lang="ru-RU" b="1" i="1" dirty="0"/>
              <a:t> </a:t>
            </a:r>
            <a:r>
              <a:rPr lang="ru-RU" b="1" i="1" dirty="0" err="1"/>
              <a:t>дахэ</a:t>
            </a:r>
            <a:r>
              <a:rPr lang="ru-RU" b="1" i="1" dirty="0"/>
              <a:t> </a:t>
            </a:r>
            <a:r>
              <a:rPr lang="ru-RU" b="1" i="1" dirty="0" err="1"/>
              <a:t>узыншэ</a:t>
            </a:r>
            <a:r>
              <a:rPr lang="ru-RU" b="1" i="1" dirty="0"/>
              <a:t> ц1ык1ур, </a:t>
            </a:r>
            <a:r>
              <a:rPr lang="ru-RU" b="1" i="1" dirty="0" smtClean="0"/>
              <a:t>…</a:t>
            </a:r>
            <a:endParaRPr lang="ru-RU" b="1" dirty="0"/>
          </a:p>
          <a:p>
            <a:r>
              <a:rPr lang="ru-RU" dirty="0"/>
              <a:t>Если при одном определяемом слове имеются и относительные и качественные прилагательные, то относительное прилагательное ставится перед определяемым, а качественное – после определяемого слова. Окончания получает последнее слово. </a:t>
            </a:r>
            <a:endParaRPr lang="ru-RU" dirty="0" smtClean="0"/>
          </a:p>
          <a:p>
            <a:r>
              <a:rPr lang="ru-RU" dirty="0" smtClean="0"/>
              <a:t>Например</a:t>
            </a:r>
            <a:r>
              <a:rPr lang="ru-RU" dirty="0"/>
              <a:t>, </a:t>
            </a:r>
            <a:r>
              <a:rPr lang="ru-RU" b="1" i="1" dirty="0" err="1" smtClean="0"/>
              <a:t>дыгъуасэрей</a:t>
            </a:r>
            <a:r>
              <a:rPr lang="ru-RU" b="1" i="1" dirty="0" smtClean="0"/>
              <a:t> </a:t>
            </a:r>
            <a:r>
              <a:rPr lang="ru-RU" b="1" i="1" u="sng" dirty="0"/>
              <a:t>щ1алэ</a:t>
            </a:r>
            <a:r>
              <a:rPr lang="ru-RU" b="1" i="1" dirty="0"/>
              <a:t> </a:t>
            </a:r>
            <a:r>
              <a:rPr lang="ru-RU" b="1" i="1" dirty="0" err="1" smtClean="0"/>
              <a:t>лъагэр</a:t>
            </a:r>
            <a:r>
              <a:rPr lang="ru-RU" i="1" dirty="0" smtClean="0"/>
              <a:t>, …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464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7024744" cy="1143000"/>
          </a:xfrm>
        </p:spPr>
        <p:txBody>
          <a:bodyPr>
            <a:noAutofit/>
          </a:bodyPr>
          <a:lstStyle/>
          <a:p>
            <a:r>
              <a:rPr lang="ru-RU" b="1" dirty="0" err="1" smtClean="0">
                <a:solidFill>
                  <a:srgbClr val="C00000"/>
                </a:solidFill>
              </a:rPr>
              <a:t>Фыкъеджэ</a:t>
            </a:r>
            <a:r>
              <a:rPr lang="ru-RU" b="1" dirty="0" smtClean="0">
                <a:solidFill>
                  <a:srgbClr val="C00000"/>
                </a:solidFill>
              </a:rPr>
              <a:t>, </a:t>
            </a:r>
            <a:br>
              <a:rPr lang="ru-RU" b="1" dirty="0" smtClean="0">
                <a:solidFill>
                  <a:srgbClr val="C00000"/>
                </a:solidFill>
              </a:rPr>
            </a:br>
            <a:r>
              <a:rPr lang="ru-RU" b="1" dirty="0" smtClean="0">
                <a:solidFill>
                  <a:srgbClr val="C00000"/>
                </a:solidFill>
              </a:rPr>
              <a:t>урысыбзэк1э зэвдзэк1.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556792"/>
            <a:ext cx="8496944" cy="4824536"/>
          </a:xfrm>
        </p:spPr>
        <p:txBody>
          <a:bodyPr>
            <a:normAutofit/>
          </a:bodyPr>
          <a:lstStyle/>
          <a:p>
            <a:r>
              <a:rPr lang="ru-RU" sz="3000" b="1" dirty="0" err="1"/>
              <a:t>Сыхьэтищ</a:t>
            </a:r>
            <a:r>
              <a:rPr lang="ru-RU" sz="3000" b="1" dirty="0"/>
              <a:t> </a:t>
            </a:r>
            <a:r>
              <a:rPr lang="ru-RU" sz="3000" b="1" dirty="0" err="1"/>
              <a:t>хъуащ</a:t>
            </a:r>
            <a:r>
              <a:rPr lang="ru-RU" sz="3000" b="1" dirty="0"/>
              <a:t>. </a:t>
            </a:r>
            <a:endParaRPr lang="ru-RU" sz="3000" b="1" dirty="0" smtClean="0"/>
          </a:p>
          <a:p>
            <a:r>
              <a:rPr lang="ru-RU" sz="3000" b="1" dirty="0" err="1" smtClean="0"/>
              <a:t>Сыхьэтитху</a:t>
            </a:r>
            <a:r>
              <a:rPr lang="ru-RU" sz="3000" b="1" dirty="0" smtClean="0"/>
              <a:t> </a:t>
            </a:r>
            <a:r>
              <a:rPr lang="ru-RU" sz="3000" b="1" dirty="0" err="1"/>
              <a:t>хъуащ</a:t>
            </a:r>
            <a:r>
              <a:rPr lang="ru-RU" sz="3000" b="1" dirty="0"/>
              <a:t>. </a:t>
            </a:r>
            <a:endParaRPr lang="ru-RU" sz="3000" b="1" dirty="0" smtClean="0"/>
          </a:p>
          <a:p>
            <a:r>
              <a:rPr lang="ru-RU" sz="3000" b="1" dirty="0" err="1" smtClean="0"/>
              <a:t>Сытиблым</a:t>
            </a:r>
            <a:r>
              <a:rPr lang="ru-RU" sz="3000" b="1" dirty="0" smtClean="0"/>
              <a:t> </a:t>
            </a:r>
            <a:r>
              <a:rPr lang="ru-RU" sz="3000" b="1" dirty="0"/>
              <a:t>дакъикъипщ1к1э </a:t>
            </a:r>
            <a:r>
              <a:rPr lang="ru-RU" sz="3000" b="1" dirty="0" err="1"/>
              <a:t>ежьащ</a:t>
            </a:r>
            <a:r>
              <a:rPr lang="ru-RU" sz="3000" b="1" dirty="0" smtClean="0"/>
              <a:t>.</a:t>
            </a:r>
          </a:p>
          <a:p>
            <a:r>
              <a:rPr lang="ru-RU" sz="3000" b="1" dirty="0" smtClean="0"/>
              <a:t> </a:t>
            </a:r>
            <a:r>
              <a:rPr lang="ru-RU" sz="3000" b="1" dirty="0" err="1"/>
              <a:t>Сыхьэтибгъум</a:t>
            </a:r>
            <a:r>
              <a:rPr lang="ru-RU" sz="3000" b="1" dirty="0"/>
              <a:t> </a:t>
            </a:r>
            <a:r>
              <a:rPr lang="ru-RU" sz="3000" b="1" dirty="0" err="1"/>
              <a:t>дакъикъэ</a:t>
            </a:r>
            <a:r>
              <a:rPr lang="ru-RU" sz="3000" b="1" dirty="0"/>
              <a:t> т1ощ1рэ т1ук1э </a:t>
            </a:r>
            <a:r>
              <a:rPr lang="ru-RU" sz="3000" b="1" dirty="0" err="1"/>
              <a:t>ежьащ</a:t>
            </a:r>
            <a:r>
              <a:rPr lang="ru-RU" sz="3000" b="1" dirty="0"/>
              <a:t>. </a:t>
            </a:r>
            <a:endParaRPr lang="ru-RU" sz="3000" b="1" dirty="0" smtClean="0"/>
          </a:p>
          <a:p>
            <a:r>
              <a:rPr lang="ru-RU" sz="3000" b="1" dirty="0" err="1" smtClean="0"/>
              <a:t>Сыхьэт</a:t>
            </a:r>
            <a:r>
              <a:rPr lang="ru-RU" sz="3000" b="1" dirty="0" smtClean="0"/>
              <a:t> </a:t>
            </a:r>
            <a:r>
              <a:rPr lang="ru-RU" sz="3000" b="1" dirty="0"/>
              <a:t>пщык1уз </a:t>
            </a:r>
            <a:r>
              <a:rPr lang="ru-RU" sz="3000" b="1" dirty="0" err="1"/>
              <a:t>хъуным</a:t>
            </a:r>
            <a:r>
              <a:rPr lang="ru-RU" sz="3000" b="1" dirty="0"/>
              <a:t> </a:t>
            </a:r>
            <a:r>
              <a:rPr lang="ru-RU" sz="3000" b="1" dirty="0" err="1"/>
              <a:t>дакъикъитху</a:t>
            </a:r>
            <a:r>
              <a:rPr lang="ru-RU" sz="3000" b="1" dirty="0"/>
              <a:t> и1эжщ. </a:t>
            </a:r>
            <a:endParaRPr lang="ru-RU" sz="3000" b="1" dirty="0" smtClean="0"/>
          </a:p>
          <a:p>
            <a:r>
              <a:rPr lang="ru-RU" sz="3000" b="1" dirty="0" smtClean="0"/>
              <a:t>Сыхьэтит1 </a:t>
            </a:r>
            <a:r>
              <a:rPr lang="ru-RU" sz="3000" b="1" dirty="0" err="1"/>
              <a:t>хъуным</a:t>
            </a:r>
            <a:r>
              <a:rPr lang="ru-RU" sz="3000" b="1" dirty="0"/>
              <a:t> </a:t>
            </a:r>
            <a:r>
              <a:rPr lang="ru-RU" sz="3000" b="1" dirty="0" err="1"/>
              <a:t>дакъикъэ</a:t>
            </a:r>
            <a:r>
              <a:rPr lang="ru-RU" sz="3000" b="1" dirty="0"/>
              <a:t> пщык1утху и1эжщ.</a:t>
            </a:r>
          </a:p>
          <a:p>
            <a:endParaRPr lang="ru-RU" b="1" dirty="0"/>
          </a:p>
        </p:txBody>
      </p:sp>
      <p:sp>
        <p:nvSpPr>
          <p:cNvPr id="4" name="5-конечная звезда 3"/>
          <p:cNvSpPr/>
          <p:nvPr/>
        </p:nvSpPr>
        <p:spPr>
          <a:xfrm>
            <a:off x="7956376" y="5877272"/>
            <a:ext cx="576064" cy="50405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94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 err="1" smtClean="0"/>
              <a:t>Фыпсэу</a:t>
            </a:r>
            <a:r>
              <a:rPr lang="ru-RU" sz="4800" b="1" dirty="0" smtClean="0"/>
              <a:t>! </a:t>
            </a:r>
          </a:p>
          <a:p>
            <a:pPr algn="ctr"/>
            <a:r>
              <a:rPr lang="ru-RU" sz="4800" b="1" dirty="0" err="1" smtClean="0"/>
              <a:t>Узыншэу</a:t>
            </a:r>
            <a:r>
              <a:rPr lang="ru-RU" sz="4800" b="1" dirty="0" smtClean="0"/>
              <a:t> </a:t>
            </a:r>
            <a:r>
              <a:rPr lang="ru-RU" sz="4800" b="1" dirty="0" err="1" smtClean="0"/>
              <a:t>фыщыт</a:t>
            </a:r>
            <a:r>
              <a:rPr lang="ru-RU" sz="4800" b="1" dirty="0" smtClean="0"/>
              <a:t>!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166322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251520" y="1412776"/>
            <a:ext cx="8712968" cy="49305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just"/>
            <a:r>
              <a:rPr lang="ru-RU" sz="2800" dirty="0" smtClean="0"/>
              <a:t>1) Значение </a:t>
            </a:r>
            <a:r>
              <a:rPr lang="ru-RU" sz="2800" dirty="0"/>
              <a:t>соединительного союза </a:t>
            </a:r>
            <a:r>
              <a:rPr lang="ru-RU" sz="2800" b="1" dirty="0"/>
              <a:t>и </a:t>
            </a:r>
            <a:r>
              <a:rPr lang="ru-RU" sz="2800" dirty="0"/>
              <a:t>в кабардинском языке передается союзом-суффиксом </a:t>
            </a:r>
            <a:r>
              <a:rPr lang="ru-RU" sz="2800" b="1" dirty="0"/>
              <a:t>-</a:t>
            </a:r>
            <a:r>
              <a:rPr lang="ru-RU" sz="2800" b="1" dirty="0" err="1"/>
              <a:t>рэ</a:t>
            </a:r>
            <a:r>
              <a:rPr lang="ru-RU" sz="2800" b="1" dirty="0"/>
              <a:t>. </a:t>
            </a:r>
            <a:r>
              <a:rPr lang="ru-RU" sz="2800" dirty="0"/>
              <a:t>Например, </a:t>
            </a:r>
            <a:r>
              <a:rPr lang="ru-RU" sz="2800" i="1" dirty="0" err="1"/>
              <a:t>уэ</a:t>
            </a:r>
            <a:r>
              <a:rPr lang="ru-RU" sz="2800" b="1" i="1" dirty="0" err="1"/>
              <a:t>рэ</a:t>
            </a:r>
            <a:r>
              <a:rPr lang="ru-RU" sz="2800" i="1" dirty="0"/>
              <a:t> </a:t>
            </a:r>
            <a:r>
              <a:rPr lang="ru-RU" sz="2800" i="1" dirty="0" err="1"/>
              <a:t>сэ</a:t>
            </a:r>
            <a:r>
              <a:rPr lang="ru-RU" sz="2800" b="1" i="1" dirty="0" err="1"/>
              <a:t>рэ</a:t>
            </a:r>
            <a:r>
              <a:rPr lang="ru-RU" sz="2800" i="1" dirty="0"/>
              <a:t>, </a:t>
            </a:r>
            <a:r>
              <a:rPr lang="ru-RU" sz="2800" i="1" dirty="0" err="1"/>
              <a:t>Ленэ</a:t>
            </a:r>
            <a:r>
              <a:rPr lang="ru-RU" sz="2800" b="1" i="1" dirty="0" err="1"/>
              <a:t>рэ</a:t>
            </a:r>
            <a:r>
              <a:rPr lang="ru-RU" sz="2800" i="1" dirty="0"/>
              <a:t> </a:t>
            </a:r>
            <a:r>
              <a:rPr lang="ru-RU" sz="2800" i="1" dirty="0" err="1"/>
              <a:t>Лиуан</a:t>
            </a:r>
            <a:r>
              <a:rPr lang="ru-RU" sz="2800" b="1" i="1" dirty="0" err="1"/>
              <a:t>рэ</a:t>
            </a:r>
            <a:r>
              <a:rPr lang="ru-RU" sz="2800" i="1" dirty="0"/>
              <a:t>, </a:t>
            </a:r>
            <a:r>
              <a:rPr lang="ru-RU" sz="2800" i="1" dirty="0" err="1"/>
              <a:t>тепщэчым</a:t>
            </a:r>
            <a:r>
              <a:rPr lang="ru-RU" sz="2800" b="1" i="1" dirty="0" err="1"/>
              <a:t>рэ</a:t>
            </a:r>
            <a:r>
              <a:rPr lang="ru-RU" sz="2800" i="1" dirty="0"/>
              <a:t> </a:t>
            </a:r>
            <a:r>
              <a:rPr lang="ru-RU" sz="2800" i="1" dirty="0" err="1"/>
              <a:t>гуахъуэм</a:t>
            </a:r>
            <a:r>
              <a:rPr lang="ru-RU" sz="2800" b="1" i="1" dirty="0" err="1"/>
              <a:t>рэ</a:t>
            </a:r>
            <a:r>
              <a:rPr lang="ru-RU" sz="2800" i="1" dirty="0"/>
              <a:t> </a:t>
            </a:r>
            <a:r>
              <a:rPr lang="ru-RU" sz="2800" dirty="0"/>
              <a:t>и т.д.</a:t>
            </a:r>
          </a:p>
          <a:p>
            <a:pPr algn="just"/>
            <a:r>
              <a:rPr lang="ru-RU" sz="2800" dirty="0" smtClean="0"/>
              <a:t>2) Суффикс </a:t>
            </a:r>
            <a:r>
              <a:rPr lang="ru-RU" sz="2800" b="1" dirty="0"/>
              <a:t>-ж </a:t>
            </a:r>
            <a:r>
              <a:rPr lang="ru-RU" sz="2800" dirty="0"/>
              <a:t>часто встречающийся суффикс, который называется суффиксом возвратного действия. Например, </a:t>
            </a:r>
            <a:r>
              <a:rPr lang="ru-RU" sz="2800" b="1" i="1" dirty="0"/>
              <a:t>тхьэщ1ын – мыть – тхьэщ1ы</a:t>
            </a:r>
            <a:r>
              <a:rPr lang="ru-RU" sz="2800" b="1" i="1" u="sng" dirty="0"/>
              <a:t>ж</a:t>
            </a:r>
            <a:r>
              <a:rPr lang="ru-RU" sz="2800" b="1" i="1" dirty="0"/>
              <a:t>ын</a:t>
            </a:r>
            <a:r>
              <a:rPr lang="ru-RU" sz="2800" i="1" dirty="0"/>
              <a:t> – перемыть, заново помыть. </a:t>
            </a:r>
            <a:endParaRPr lang="ru-RU" sz="2800" dirty="0"/>
          </a:p>
          <a:p>
            <a:endParaRPr lang="ru-RU" sz="2400" b="1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900113" y="550644"/>
            <a:ext cx="70246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i="1" dirty="0" smtClean="0">
                <a:solidFill>
                  <a:schemeClr val="tx2">
                    <a:lumMod val="50000"/>
                  </a:schemeClr>
                </a:solidFill>
              </a:rPr>
              <a:t>Сыт тщ1эхэр?</a:t>
            </a:r>
            <a: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ru-RU" sz="36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36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620688"/>
            <a:ext cx="8712968" cy="6048672"/>
          </a:xfrm>
        </p:spPr>
        <p:txBody>
          <a:bodyPr>
            <a:normAutofit/>
          </a:bodyPr>
          <a:lstStyle/>
          <a:p>
            <a:r>
              <a:rPr lang="ru-RU" sz="2800" i="1" dirty="0"/>
              <a:t>О</a:t>
            </a:r>
            <a:r>
              <a:rPr lang="ru-RU" sz="2800" i="1" dirty="0" smtClean="0"/>
              <a:t>бразовать </a:t>
            </a:r>
            <a:r>
              <a:rPr lang="ru-RU" sz="2800" i="1" dirty="0"/>
              <a:t>от следующих глаголов новые слова с суффиксом -</a:t>
            </a:r>
            <a:r>
              <a:rPr lang="ru-RU" sz="2800" b="1" i="1" dirty="0"/>
              <a:t>ж</a:t>
            </a:r>
            <a:r>
              <a:rPr lang="ru-RU" sz="2800" i="1" dirty="0"/>
              <a:t> и перевести их</a:t>
            </a:r>
            <a:r>
              <a:rPr lang="ru-RU" sz="2800" i="1" dirty="0" smtClean="0"/>
              <a:t>:</a:t>
            </a:r>
          </a:p>
          <a:p>
            <a:r>
              <a:rPr lang="ru-RU" sz="2800" i="1" dirty="0" smtClean="0"/>
              <a:t> к1уэн</a:t>
            </a:r>
          </a:p>
          <a:p>
            <a:r>
              <a:rPr lang="ru-RU" sz="2800" i="1" dirty="0" err="1" smtClean="0"/>
              <a:t>тхын</a:t>
            </a:r>
            <a:r>
              <a:rPr lang="ru-RU" sz="2800" i="1" dirty="0" smtClean="0"/>
              <a:t> </a:t>
            </a:r>
          </a:p>
          <a:p>
            <a:r>
              <a:rPr lang="ru-RU" sz="2800" i="1" dirty="0" err="1" smtClean="0"/>
              <a:t>еджэн</a:t>
            </a:r>
            <a:r>
              <a:rPr lang="ru-RU" sz="2800" i="1" dirty="0" smtClean="0"/>
              <a:t> </a:t>
            </a:r>
            <a:endParaRPr lang="ru-RU" sz="2800" i="1" dirty="0" smtClean="0"/>
          </a:p>
          <a:p>
            <a:r>
              <a:rPr lang="ru-RU" sz="2800" dirty="0" smtClean="0"/>
              <a:t>3) Суффикс </a:t>
            </a:r>
            <a:r>
              <a:rPr lang="ru-RU" sz="2800" b="1" dirty="0"/>
              <a:t>-</a:t>
            </a:r>
            <a:r>
              <a:rPr lang="ru-RU" sz="2800" b="1" dirty="0" err="1"/>
              <a:t>мэ</a:t>
            </a:r>
            <a:r>
              <a:rPr lang="ru-RU" sz="2800" dirty="0"/>
              <a:t> придает слову условность. Условное наклонение выражает условие, при котором возможно или невозможно осуществить действие</a:t>
            </a:r>
            <a:r>
              <a:rPr lang="ru-RU" sz="2800" dirty="0" smtClean="0"/>
              <a:t>.</a:t>
            </a:r>
          </a:p>
          <a:p>
            <a:r>
              <a:rPr lang="ru-RU" sz="2800" b="1" dirty="0" smtClean="0"/>
              <a:t>-</a:t>
            </a:r>
            <a:r>
              <a:rPr lang="ru-RU" sz="2800" b="1" dirty="0" err="1" smtClean="0"/>
              <a:t>мэ</a:t>
            </a:r>
            <a:r>
              <a:rPr lang="ru-RU" sz="2800" b="1" dirty="0" smtClean="0"/>
              <a:t> </a:t>
            </a:r>
            <a:r>
              <a:rPr lang="ru-RU" sz="2800" dirty="0" smtClean="0"/>
              <a:t>(</a:t>
            </a:r>
            <a:r>
              <a:rPr lang="ru-RU" sz="2800" dirty="0" err="1" smtClean="0"/>
              <a:t>усл</a:t>
            </a:r>
            <a:r>
              <a:rPr lang="ru-RU" sz="2800" dirty="0" smtClean="0"/>
              <a:t>.), </a:t>
            </a:r>
            <a:r>
              <a:rPr lang="ru-RU" sz="2800" b="1" dirty="0" smtClean="0"/>
              <a:t>-ми </a:t>
            </a:r>
            <a:r>
              <a:rPr lang="ru-RU" sz="2800" dirty="0" smtClean="0"/>
              <a:t>(уст.) в реальном значении; </a:t>
            </a:r>
          </a:p>
          <a:p>
            <a:r>
              <a:rPr lang="ru-RU" sz="2800" b="1" dirty="0" smtClean="0"/>
              <a:t>-</a:t>
            </a:r>
            <a:r>
              <a:rPr lang="ru-RU" sz="2800" b="1" dirty="0" err="1" smtClean="0"/>
              <a:t>тэмэ</a:t>
            </a:r>
            <a:r>
              <a:rPr lang="ru-RU" sz="2800" b="1" dirty="0" smtClean="0"/>
              <a:t> </a:t>
            </a:r>
            <a:r>
              <a:rPr lang="ru-RU" sz="2800" dirty="0" smtClean="0"/>
              <a:t>(</a:t>
            </a:r>
            <a:r>
              <a:rPr lang="ru-RU" sz="2800" dirty="0" err="1" smtClean="0"/>
              <a:t>усл</a:t>
            </a:r>
            <a:r>
              <a:rPr lang="ru-RU" sz="2800" dirty="0" smtClean="0"/>
              <a:t>.), </a:t>
            </a:r>
            <a:r>
              <a:rPr lang="ru-RU" sz="2800" b="1" dirty="0" smtClean="0"/>
              <a:t>-</a:t>
            </a:r>
            <a:r>
              <a:rPr lang="ru-RU" sz="2800" b="1" dirty="0" err="1" smtClean="0"/>
              <a:t>тэми</a:t>
            </a:r>
            <a:r>
              <a:rPr lang="ru-RU" sz="2800" b="1" dirty="0" smtClean="0"/>
              <a:t> </a:t>
            </a:r>
            <a:r>
              <a:rPr lang="ru-RU" sz="2800" dirty="0" smtClean="0"/>
              <a:t>(уст.) в относительном значении</a:t>
            </a:r>
            <a:endParaRPr lang="ru-RU" sz="2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697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ru-RU" b="1" dirty="0" err="1" smtClean="0">
                <a:solidFill>
                  <a:srgbClr val="C00000"/>
                </a:solidFill>
              </a:rPr>
              <a:t>Фыкъеджэ</a:t>
            </a:r>
            <a:r>
              <a:rPr lang="ru-RU" b="1" dirty="0" smtClean="0">
                <a:solidFill>
                  <a:srgbClr val="C00000"/>
                </a:solidFill>
              </a:rPr>
              <a:t>, </a:t>
            </a:r>
            <a:br>
              <a:rPr lang="ru-RU" b="1" dirty="0" smtClean="0">
                <a:solidFill>
                  <a:srgbClr val="C00000"/>
                </a:solidFill>
              </a:rPr>
            </a:br>
            <a:r>
              <a:rPr lang="ru-RU" b="1" dirty="0" smtClean="0">
                <a:solidFill>
                  <a:srgbClr val="C00000"/>
                </a:solidFill>
              </a:rPr>
              <a:t>урысыбзэк1э зэвдзэк1.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28800"/>
            <a:ext cx="8568952" cy="4968552"/>
          </a:xfrm>
        </p:spPr>
        <p:txBody>
          <a:bodyPr>
            <a:normAutofit/>
          </a:bodyPr>
          <a:lstStyle/>
          <a:p>
            <a:r>
              <a:rPr lang="ru-RU" sz="2800" b="1" i="1" dirty="0" err="1"/>
              <a:t>Университетым</a:t>
            </a:r>
            <a:r>
              <a:rPr lang="ru-RU" sz="2800" b="1" i="1" dirty="0"/>
              <a:t> </a:t>
            </a:r>
            <a:r>
              <a:rPr lang="ru-RU" sz="2800" b="1" i="1" dirty="0" err="1"/>
              <a:t>жьыуэ</a:t>
            </a:r>
            <a:r>
              <a:rPr lang="ru-RU" sz="2800" b="1" i="1" dirty="0"/>
              <a:t>  дык1уэмэ, </a:t>
            </a:r>
            <a:r>
              <a:rPr lang="ru-RU" sz="2800" b="1" i="1" dirty="0" err="1"/>
              <a:t>лекцэхэм</a:t>
            </a:r>
            <a:r>
              <a:rPr lang="ru-RU" sz="2800" b="1" i="1" dirty="0"/>
              <a:t> дыкъык1эрыхунукъым. </a:t>
            </a:r>
            <a:endParaRPr lang="ru-RU" sz="2800" b="1" i="1" dirty="0" smtClean="0"/>
          </a:p>
          <a:p>
            <a:r>
              <a:rPr lang="ru-RU" sz="2800" b="1" i="1" dirty="0" err="1" smtClean="0"/>
              <a:t>Рефератыр</a:t>
            </a:r>
            <a:r>
              <a:rPr lang="ru-RU" sz="2800" b="1" i="1" dirty="0" smtClean="0"/>
              <a:t> </a:t>
            </a:r>
            <a:r>
              <a:rPr lang="ru-RU" sz="2800" b="1" i="1" dirty="0" err="1"/>
              <a:t>сымытхмэ</a:t>
            </a:r>
            <a:r>
              <a:rPr lang="ru-RU" sz="2800" b="1" i="1" dirty="0"/>
              <a:t>, «2» </a:t>
            </a:r>
            <a:r>
              <a:rPr lang="ru-RU" sz="2800" b="1" i="1" dirty="0" err="1"/>
              <a:t>къэсхьынущ</a:t>
            </a:r>
            <a:r>
              <a:rPr lang="ru-RU" sz="2800" b="1" i="1" dirty="0"/>
              <a:t>. </a:t>
            </a:r>
            <a:endParaRPr lang="ru-RU" sz="2800" b="1" i="1" dirty="0" smtClean="0"/>
          </a:p>
          <a:p>
            <a:r>
              <a:rPr lang="ru-RU" sz="2800" b="1" i="1" dirty="0" err="1" smtClean="0"/>
              <a:t>Шхыныр</a:t>
            </a:r>
            <a:r>
              <a:rPr lang="ru-RU" sz="2800" b="1" i="1" dirty="0" smtClean="0"/>
              <a:t> </a:t>
            </a:r>
            <a:r>
              <a:rPr lang="ru-RU" sz="2800" b="1" i="1" dirty="0" err="1"/>
              <a:t>хуабэмэ</a:t>
            </a:r>
            <a:r>
              <a:rPr lang="ru-RU" sz="2800" b="1" i="1" dirty="0"/>
              <a:t>, </a:t>
            </a:r>
            <a:r>
              <a:rPr lang="ru-RU" sz="2800" b="1" i="1" dirty="0" err="1"/>
              <a:t>псори</a:t>
            </a:r>
            <a:r>
              <a:rPr lang="ru-RU" sz="2800" b="1" i="1" dirty="0"/>
              <a:t> </a:t>
            </a:r>
            <a:r>
              <a:rPr lang="ru-RU" sz="2800" b="1" i="1" dirty="0" err="1"/>
              <a:t>дышхэнщ</a:t>
            </a:r>
            <a:r>
              <a:rPr lang="ru-RU" sz="2800" b="1" i="1" dirty="0"/>
              <a:t>. </a:t>
            </a:r>
            <a:endParaRPr lang="ru-RU" sz="2800" b="1" i="1" dirty="0" smtClean="0"/>
          </a:p>
          <a:p>
            <a:r>
              <a:rPr lang="ru-RU" sz="2800" b="1" i="1" dirty="0" err="1" smtClean="0"/>
              <a:t>Театрым</a:t>
            </a:r>
            <a:r>
              <a:rPr lang="ru-RU" sz="2800" b="1" i="1" dirty="0" smtClean="0"/>
              <a:t> </a:t>
            </a:r>
            <a:r>
              <a:rPr lang="ru-RU" sz="2800" b="1" i="1" dirty="0"/>
              <a:t>сык1уатэмэ, ф1ыуэ </a:t>
            </a:r>
            <a:r>
              <a:rPr lang="ru-RU" sz="2800" b="1" i="1" dirty="0" err="1"/>
              <a:t>слъагъу</a:t>
            </a:r>
            <a:r>
              <a:rPr lang="ru-RU" sz="2800" b="1" i="1" dirty="0"/>
              <a:t> </a:t>
            </a:r>
            <a:r>
              <a:rPr lang="ru-RU" sz="2800" b="1" i="1" dirty="0" err="1"/>
              <a:t>актерыр</a:t>
            </a:r>
            <a:r>
              <a:rPr lang="ru-RU" sz="2800" b="1" i="1" dirty="0"/>
              <a:t> </a:t>
            </a:r>
            <a:r>
              <a:rPr lang="ru-RU" sz="2800" b="1" i="1" dirty="0" err="1"/>
              <a:t>слъагъунут</a:t>
            </a:r>
            <a:r>
              <a:rPr lang="ru-RU" sz="2800" b="1" i="1" dirty="0"/>
              <a:t>. </a:t>
            </a:r>
            <a:endParaRPr lang="ru-RU" sz="2800" b="1" i="1" dirty="0" smtClean="0"/>
          </a:p>
          <a:p>
            <a:r>
              <a:rPr lang="ru-RU" sz="2800" b="1" i="1" dirty="0" err="1" smtClean="0"/>
              <a:t>Библиотекэм</a:t>
            </a:r>
            <a:r>
              <a:rPr lang="ru-RU" sz="2800" b="1" i="1" dirty="0" smtClean="0"/>
              <a:t> </a:t>
            </a:r>
            <a:r>
              <a:rPr lang="ru-RU" sz="2800" b="1" i="1" dirty="0" err="1"/>
              <a:t>гъубжым</a:t>
            </a:r>
            <a:r>
              <a:rPr lang="ru-RU" sz="2800" b="1" i="1" dirty="0"/>
              <a:t> ук1уатэмэ, </a:t>
            </a:r>
            <a:r>
              <a:rPr lang="ru-RU" sz="2800" b="1" i="1" dirty="0" err="1"/>
              <a:t>докладыр</a:t>
            </a:r>
            <a:r>
              <a:rPr lang="ru-RU" sz="2800" b="1" i="1" dirty="0"/>
              <a:t> </a:t>
            </a:r>
            <a:r>
              <a:rPr lang="ru-RU" sz="2800" b="1" i="1" dirty="0" err="1"/>
              <a:t>птхыфынут</a:t>
            </a:r>
            <a:r>
              <a:rPr lang="ru-RU" sz="2800" b="1" i="1" dirty="0"/>
              <a:t>. </a:t>
            </a:r>
            <a:endParaRPr lang="ru-RU" sz="2800" b="1" i="1" dirty="0" smtClean="0"/>
          </a:p>
          <a:p>
            <a:r>
              <a:rPr lang="ru-RU" sz="2800" b="1" i="1" dirty="0" err="1" smtClean="0"/>
              <a:t>Мэремым</a:t>
            </a:r>
            <a:r>
              <a:rPr lang="ru-RU" sz="2800" b="1" i="1" dirty="0" smtClean="0"/>
              <a:t> </a:t>
            </a:r>
            <a:r>
              <a:rPr lang="ru-RU" sz="2800" b="1" i="1" dirty="0" err="1"/>
              <a:t>къуажэм</a:t>
            </a:r>
            <a:r>
              <a:rPr lang="ru-RU" sz="2800" b="1" i="1" dirty="0"/>
              <a:t> сык1уэжатэмэ, си </a:t>
            </a:r>
            <a:r>
              <a:rPr lang="ru-RU" sz="2800" b="1" i="1" dirty="0" err="1"/>
              <a:t>анэшхуэр</a:t>
            </a:r>
            <a:r>
              <a:rPr lang="ru-RU" sz="2800" b="1" i="1" dirty="0"/>
              <a:t> </a:t>
            </a:r>
            <a:r>
              <a:rPr lang="ru-RU" sz="2800" b="1" i="1" dirty="0" err="1"/>
              <a:t>слъагъунут</a:t>
            </a:r>
            <a:r>
              <a:rPr lang="ru-RU" sz="2800" b="1" i="1" dirty="0"/>
              <a:t>.</a:t>
            </a:r>
            <a:endParaRPr lang="ru-RU" sz="2800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471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7416824" cy="936104"/>
          </a:xfrm>
        </p:spPr>
        <p:txBody>
          <a:bodyPr>
            <a:normAutofit/>
          </a:bodyPr>
          <a:lstStyle/>
          <a:p>
            <a:pPr algn="ctr"/>
            <a:r>
              <a:rPr lang="ru-RU" b="1" dirty="0" err="1" smtClean="0">
                <a:solidFill>
                  <a:schemeClr val="tx2">
                    <a:lumMod val="50000"/>
                  </a:schemeClr>
                </a:solidFill>
              </a:rPr>
              <a:t>Псалъэухахэр</a:t>
            </a:r>
            <a:r>
              <a:rPr lang="ru-RU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b="1" dirty="0" err="1" smtClean="0">
                <a:solidFill>
                  <a:schemeClr val="tx2">
                    <a:lumMod val="50000"/>
                  </a:schemeClr>
                </a:solidFill>
              </a:rPr>
              <a:t>нэвгъэсыж</a:t>
            </a:r>
            <a:r>
              <a:rPr lang="ru-RU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ru-RU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9741" y="1340769"/>
            <a:ext cx="7564667" cy="257336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3000" dirty="0" err="1">
                <a:latin typeface="Times New Roman"/>
                <a:ea typeface="Calibri"/>
                <a:cs typeface="Times New Roman"/>
              </a:rPr>
              <a:t>Фошыгъур</a:t>
            </a:r>
            <a:r>
              <a:rPr lang="ru-RU" sz="3000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000" dirty="0" err="1">
                <a:latin typeface="Times New Roman"/>
                <a:ea typeface="Calibri"/>
                <a:cs typeface="Times New Roman"/>
              </a:rPr>
              <a:t>къыумыщтамэ</a:t>
            </a:r>
            <a:r>
              <a:rPr lang="ru-RU" sz="3000" dirty="0">
                <a:latin typeface="Times New Roman"/>
                <a:ea typeface="Calibri"/>
                <a:cs typeface="Times New Roman"/>
              </a:rPr>
              <a:t>, ...</a:t>
            </a:r>
            <a:endParaRPr lang="ru-RU" sz="3000" dirty="0">
              <a:latin typeface="Calibri"/>
              <a:ea typeface="Calibri"/>
              <a:cs typeface="Times New Roman"/>
            </a:endParaRPr>
          </a:p>
          <a:p>
            <a:pPr marL="0" indent="0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3000" dirty="0" err="1">
                <a:latin typeface="Times New Roman"/>
                <a:ea typeface="Calibri"/>
                <a:cs typeface="Times New Roman"/>
              </a:rPr>
              <a:t>Лэжьыгъэр</a:t>
            </a:r>
            <a:r>
              <a:rPr lang="ru-RU" sz="3000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000" dirty="0" err="1">
                <a:latin typeface="Times New Roman"/>
                <a:ea typeface="Calibri"/>
                <a:cs typeface="Times New Roman"/>
              </a:rPr>
              <a:t>умытхамэ</a:t>
            </a:r>
            <a:r>
              <a:rPr lang="ru-RU" sz="3000" dirty="0">
                <a:latin typeface="Times New Roman"/>
                <a:ea typeface="Calibri"/>
                <a:cs typeface="Times New Roman"/>
              </a:rPr>
              <a:t>, ...</a:t>
            </a:r>
            <a:endParaRPr lang="ru-RU" sz="3000" dirty="0">
              <a:latin typeface="Calibri"/>
              <a:ea typeface="Calibri"/>
              <a:cs typeface="Times New Roman"/>
            </a:endParaRPr>
          </a:p>
          <a:p>
            <a:pPr marL="0" indent="0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3000" dirty="0" err="1">
                <a:latin typeface="Times New Roman"/>
                <a:ea typeface="Calibri"/>
                <a:cs typeface="Times New Roman"/>
              </a:rPr>
              <a:t>Романым</a:t>
            </a:r>
            <a:r>
              <a:rPr lang="ru-RU" sz="3000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000" dirty="0" err="1">
                <a:latin typeface="Times New Roman"/>
                <a:ea typeface="Calibri"/>
                <a:cs typeface="Times New Roman"/>
              </a:rPr>
              <a:t>уемыджамэ</a:t>
            </a:r>
            <a:r>
              <a:rPr lang="ru-RU" sz="3000" dirty="0">
                <a:latin typeface="Times New Roman"/>
                <a:ea typeface="Calibri"/>
                <a:cs typeface="Times New Roman"/>
              </a:rPr>
              <a:t>, ...</a:t>
            </a:r>
            <a:endParaRPr lang="ru-RU" sz="3000" dirty="0">
              <a:latin typeface="Calibri"/>
              <a:ea typeface="Calibri"/>
              <a:cs typeface="Times New Roman"/>
            </a:endParaRPr>
          </a:p>
          <a:p>
            <a:pPr marL="0" indent="0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3000" dirty="0" err="1">
                <a:latin typeface="Times New Roman"/>
                <a:ea typeface="Calibri"/>
                <a:cs typeface="Times New Roman"/>
              </a:rPr>
              <a:t>Нышэдибэ</a:t>
            </a:r>
            <a:r>
              <a:rPr lang="ru-RU" sz="3000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000" dirty="0" err="1">
                <a:latin typeface="Times New Roman"/>
                <a:ea typeface="Calibri"/>
                <a:cs typeface="Times New Roman"/>
              </a:rPr>
              <a:t>умышхамэ</a:t>
            </a:r>
            <a:r>
              <a:rPr lang="ru-RU" sz="3000" dirty="0">
                <a:latin typeface="Times New Roman"/>
                <a:ea typeface="Calibri"/>
                <a:cs typeface="Times New Roman"/>
              </a:rPr>
              <a:t>, ...</a:t>
            </a:r>
            <a:endParaRPr lang="ru-RU" sz="3000" dirty="0"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129336" y="1573518"/>
            <a:ext cx="4824536" cy="4891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716016" y="0"/>
            <a:ext cx="3384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sz="3200" b="1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83568" y="4019402"/>
            <a:ext cx="7560840" cy="24458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 smtClean="0"/>
              <a:t>4</a:t>
            </a:r>
            <a:r>
              <a:rPr lang="ru-RU" sz="2800" dirty="0" smtClean="0"/>
              <a:t>) Простые </a:t>
            </a:r>
            <a:r>
              <a:rPr lang="ru-RU" sz="2800" dirty="0"/>
              <a:t>формы превосходной степени образуются от исходной формы прилагательного при помощи суффиксов </a:t>
            </a:r>
            <a:r>
              <a:rPr lang="ru-RU" sz="2800" b="1" dirty="0"/>
              <a:t>-</a:t>
            </a:r>
            <a:r>
              <a:rPr lang="ru-RU" sz="2800" b="1" dirty="0" err="1"/>
              <a:t>щэ</a:t>
            </a:r>
            <a:r>
              <a:rPr lang="ru-RU" sz="2800" b="1" dirty="0"/>
              <a:t>, -1уэ, -</a:t>
            </a:r>
            <a:r>
              <a:rPr lang="ru-RU" sz="2800" b="1" dirty="0" err="1"/>
              <a:t>бзэ</a:t>
            </a:r>
            <a:r>
              <a:rPr lang="ru-RU" sz="2800" b="1" dirty="0"/>
              <a:t>, -</a:t>
            </a:r>
            <a:r>
              <a:rPr lang="ru-RU" sz="2800" b="1" dirty="0" err="1"/>
              <a:t>пс</a:t>
            </a:r>
            <a:r>
              <a:rPr lang="ru-RU" sz="2800" b="1" dirty="0"/>
              <a:t>, -к1ей.</a:t>
            </a:r>
            <a:r>
              <a:rPr lang="ru-RU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133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692696"/>
            <a:ext cx="8352928" cy="5976664"/>
          </a:xfrm>
        </p:spPr>
        <p:txBody>
          <a:bodyPr>
            <a:normAutofit lnSpcReduction="10000"/>
          </a:bodyPr>
          <a:lstStyle/>
          <a:p>
            <a:pPr lvl="0"/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r>
              <a:rPr lang="ru-RU" sz="2800" dirty="0" smtClean="0">
                <a:solidFill>
                  <a:schemeClr val="tx1"/>
                </a:solidFill>
              </a:rPr>
              <a:t>) От </a:t>
            </a:r>
            <a:r>
              <a:rPr lang="ru-RU" sz="2800" dirty="0">
                <a:solidFill>
                  <a:schemeClr val="tx1"/>
                </a:solidFill>
              </a:rPr>
              <a:t>известных нам глаголов мы можем образовать с помощью различных суффиксов новые слова, которые будут именами существительными. Например, </a:t>
            </a:r>
          </a:p>
          <a:p>
            <a:pPr lvl="0"/>
            <a:r>
              <a:rPr lang="ru-RU" sz="2800" dirty="0">
                <a:solidFill>
                  <a:schemeClr val="tx1"/>
                </a:solidFill>
              </a:rPr>
              <a:t>суффикс  </a:t>
            </a:r>
            <a:r>
              <a:rPr lang="ru-RU" sz="2800" b="1" dirty="0">
                <a:solidFill>
                  <a:schemeClr val="tx1"/>
                </a:solidFill>
              </a:rPr>
              <a:t>-к1э</a:t>
            </a:r>
            <a:r>
              <a:rPr lang="ru-RU" sz="2800" dirty="0">
                <a:solidFill>
                  <a:schemeClr val="tx1"/>
                </a:solidFill>
              </a:rPr>
              <a:t>	</a:t>
            </a:r>
            <a:r>
              <a:rPr lang="ru-RU" sz="2800" dirty="0" err="1" smtClean="0">
                <a:solidFill>
                  <a:schemeClr val="tx1"/>
                </a:solidFill>
              </a:rPr>
              <a:t>лэжьэн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>
                <a:solidFill>
                  <a:schemeClr val="tx1"/>
                </a:solidFill>
              </a:rPr>
              <a:t>– </a:t>
            </a:r>
            <a:r>
              <a:rPr lang="ru-RU" sz="2800" dirty="0" smtClean="0">
                <a:solidFill>
                  <a:schemeClr val="tx1"/>
                </a:solidFill>
              </a:rPr>
              <a:t>лэжьэк1э – манера работать; </a:t>
            </a:r>
            <a:endParaRPr lang="ru-RU" sz="2800" dirty="0">
              <a:solidFill>
                <a:schemeClr val="tx1"/>
              </a:solidFill>
            </a:endParaRPr>
          </a:p>
          <a:p>
            <a:pPr lvl="0"/>
            <a:r>
              <a:rPr lang="ru-RU" sz="2800" dirty="0">
                <a:solidFill>
                  <a:schemeClr val="tx1"/>
                </a:solidFill>
              </a:rPr>
              <a:t>суффикс </a:t>
            </a:r>
            <a:r>
              <a:rPr lang="ru-RU" sz="2800" b="1" dirty="0">
                <a:solidFill>
                  <a:schemeClr val="tx1"/>
                </a:solidFill>
              </a:rPr>
              <a:t>-</a:t>
            </a:r>
            <a:r>
              <a:rPr lang="ru-RU" sz="2800" b="1" dirty="0" err="1">
                <a:solidFill>
                  <a:schemeClr val="tx1"/>
                </a:solidFill>
              </a:rPr>
              <a:t>гъу</a:t>
            </a:r>
            <a:r>
              <a:rPr lang="ru-RU" sz="2800" dirty="0">
                <a:solidFill>
                  <a:schemeClr val="tx1"/>
                </a:solidFill>
              </a:rPr>
              <a:t>	</a:t>
            </a:r>
            <a:r>
              <a:rPr lang="ru-RU" sz="2800" dirty="0" err="1" smtClean="0">
                <a:solidFill>
                  <a:schemeClr val="tx1"/>
                </a:solidFill>
              </a:rPr>
              <a:t>лэжьэн</a:t>
            </a:r>
            <a:r>
              <a:rPr lang="ru-RU" sz="2800" dirty="0" smtClean="0">
                <a:solidFill>
                  <a:schemeClr val="tx1"/>
                </a:solidFill>
              </a:rPr>
              <a:t> – </a:t>
            </a:r>
            <a:r>
              <a:rPr lang="ru-RU" sz="2800" dirty="0" err="1" smtClean="0">
                <a:solidFill>
                  <a:schemeClr val="tx1"/>
                </a:solidFill>
              </a:rPr>
              <a:t>лэжьэгъу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>
                <a:solidFill>
                  <a:schemeClr val="tx1"/>
                </a:solidFill>
              </a:rPr>
              <a:t>– коллега;</a:t>
            </a:r>
          </a:p>
          <a:p>
            <a:pPr lvl="0"/>
            <a:r>
              <a:rPr lang="ru-RU" sz="2800" dirty="0">
                <a:solidFill>
                  <a:schemeClr val="tx1"/>
                </a:solidFill>
              </a:rPr>
              <a:t>суффикс </a:t>
            </a:r>
            <a:r>
              <a:rPr lang="ru-RU" sz="2800" b="1" dirty="0">
                <a:solidFill>
                  <a:schemeClr val="tx1"/>
                </a:solidFill>
              </a:rPr>
              <a:t>-</a:t>
            </a:r>
            <a:r>
              <a:rPr lang="ru-RU" sz="2800" b="1" dirty="0" err="1">
                <a:solidFill>
                  <a:schemeClr val="tx1"/>
                </a:solidFill>
              </a:rPr>
              <a:t>гъуэ</a:t>
            </a:r>
            <a:r>
              <a:rPr lang="ru-RU" sz="2800" dirty="0">
                <a:solidFill>
                  <a:schemeClr val="tx1"/>
                </a:solidFill>
              </a:rPr>
              <a:t>	</a:t>
            </a:r>
            <a:r>
              <a:rPr lang="ru-RU" sz="2800" dirty="0" smtClean="0">
                <a:solidFill>
                  <a:schemeClr val="tx1"/>
                </a:solidFill>
              </a:rPr>
              <a:t>к1уэн </a:t>
            </a:r>
            <a:r>
              <a:rPr lang="ru-RU" sz="2800" dirty="0">
                <a:solidFill>
                  <a:schemeClr val="tx1"/>
                </a:solidFill>
              </a:rPr>
              <a:t>– к1уэгъуэ – пора идти;</a:t>
            </a:r>
          </a:p>
          <a:p>
            <a:pPr lvl="0"/>
            <a:r>
              <a:rPr lang="ru-RU" sz="2800" dirty="0">
                <a:solidFill>
                  <a:schemeClr val="tx1"/>
                </a:solidFill>
              </a:rPr>
              <a:t>суффикс </a:t>
            </a:r>
            <a:r>
              <a:rPr lang="ru-RU" sz="2800" b="1" dirty="0">
                <a:solidFill>
                  <a:schemeClr val="tx1"/>
                </a:solidFill>
              </a:rPr>
              <a:t>-</a:t>
            </a:r>
            <a:r>
              <a:rPr lang="ru-RU" sz="2800" b="1" dirty="0" err="1">
                <a:solidFill>
                  <a:schemeClr val="tx1"/>
                </a:solidFill>
              </a:rPr>
              <a:t>гъэ</a:t>
            </a:r>
            <a:r>
              <a:rPr lang="ru-RU" sz="2800" dirty="0">
                <a:solidFill>
                  <a:schemeClr val="tx1"/>
                </a:solidFill>
              </a:rPr>
              <a:t>	</a:t>
            </a:r>
            <a:r>
              <a:rPr lang="ru-RU" sz="2800" dirty="0" smtClean="0">
                <a:solidFill>
                  <a:schemeClr val="tx1"/>
                </a:solidFill>
              </a:rPr>
              <a:t>щ1эн </a:t>
            </a:r>
            <a:r>
              <a:rPr lang="ru-RU" sz="2800" dirty="0">
                <a:solidFill>
                  <a:schemeClr val="tx1"/>
                </a:solidFill>
              </a:rPr>
              <a:t>–щ1эныгъэ –  образование;</a:t>
            </a:r>
          </a:p>
          <a:p>
            <a:pPr lvl="0"/>
            <a:r>
              <a:rPr lang="ru-RU" sz="2800" dirty="0">
                <a:solidFill>
                  <a:schemeClr val="tx1"/>
                </a:solidFill>
              </a:rPr>
              <a:t>суффикс </a:t>
            </a:r>
            <a:r>
              <a:rPr lang="ru-RU" sz="2800" b="1" dirty="0">
                <a:solidFill>
                  <a:schemeClr val="tx1"/>
                </a:solidFill>
              </a:rPr>
              <a:t>-к1уэ</a:t>
            </a:r>
            <a:r>
              <a:rPr lang="ru-RU" sz="2800" dirty="0">
                <a:solidFill>
                  <a:schemeClr val="tx1"/>
                </a:solidFill>
              </a:rPr>
              <a:t>	</a:t>
            </a:r>
            <a:r>
              <a:rPr lang="ru-RU" sz="2800" dirty="0" err="1" smtClean="0">
                <a:solidFill>
                  <a:schemeClr val="tx1"/>
                </a:solidFill>
              </a:rPr>
              <a:t>тхэ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>
                <a:solidFill>
                  <a:schemeClr val="tx1"/>
                </a:solidFill>
              </a:rPr>
              <a:t>– тхак1уэ – писатель;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286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692696"/>
            <a:ext cx="8496944" cy="5832648"/>
          </a:xfrm>
        </p:spPr>
        <p:txBody>
          <a:bodyPr>
            <a:normAutofit/>
          </a:bodyPr>
          <a:lstStyle/>
          <a:p>
            <a:pPr lvl="0"/>
            <a:r>
              <a:rPr lang="ru-RU" sz="3200" dirty="0" smtClean="0">
                <a:solidFill>
                  <a:schemeClr val="tx1"/>
                </a:solidFill>
              </a:rPr>
              <a:t>6) От </a:t>
            </a:r>
            <a:r>
              <a:rPr lang="ru-RU" sz="3200" dirty="0">
                <a:solidFill>
                  <a:schemeClr val="tx1"/>
                </a:solidFill>
              </a:rPr>
              <a:t>имен существительных образуются новые слова с помощью образовательных суффиксов:</a:t>
            </a:r>
          </a:p>
          <a:p>
            <a:pPr lvl="0"/>
            <a:r>
              <a:rPr lang="ru-RU" sz="3200" dirty="0">
                <a:solidFill>
                  <a:schemeClr val="tx1"/>
                </a:solidFill>
              </a:rPr>
              <a:t>суффикс </a:t>
            </a:r>
            <a:r>
              <a:rPr lang="ru-RU" sz="3200" b="1" dirty="0">
                <a:solidFill>
                  <a:schemeClr val="tx1"/>
                </a:solidFill>
              </a:rPr>
              <a:t>-</a:t>
            </a:r>
            <a:r>
              <a:rPr lang="ru-RU" sz="3200" b="1" dirty="0" err="1">
                <a:solidFill>
                  <a:schemeClr val="tx1"/>
                </a:solidFill>
              </a:rPr>
              <a:t>шхуэ</a:t>
            </a:r>
            <a:r>
              <a:rPr lang="ru-RU" sz="3200" dirty="0">
                <a:solidFill>
                  <a:schemeClr val="tx1"/>
                </a:solidFill>
              </a:rPr>
              <a:t>	</a:t>
            </a:r>
            <a:r>
              <a:rPr lang="ru-RU" sz="3200" dirty="0" smtClean="0">
                <a:solidFill>
                  <a:schemeClr val="tx1"/>
                </a:solidFill>
              </a:rPr>
              <a:t>класс </a:t>
            </a:r>
            <a:r>
              <a:rPr lang="ru-RU" sz="3200" dirty="0">
                <a:solidFill>
                  <a:schemeClr val="tx1"/>
                </a:solidFill>
              </a:rPr>
              <a:t>– </a:t>
            </a:r>
            <a:r>
              <a:rPr lang="ru-RU" sz="3200" dirty="0" err="1">
                <a:solidFill>
                  <a:schemeClr val="tx1"/>
                </a:solidFill>
              </a:rPr>
              <a:t>классышхуэ</a:t>
            </a:r>
            <a:r>
              <a:rPr lang="ru-RU" sz="3200" dirty="0">
                <a:solidFill>
                  <a:schemeClr val="tx1"/>
                </a:solidFill>
              </a:rPr>
              <a:t>;</a:t>
            </a:r>
          </a:p>
          <a:p>
            <a:pPr lvl="0"/>
            <a:r>
              <a:rPr lang="ru-RU" sz="3200" dirty="0">
                <a:solidFill>
                  <a:schemeClr val="tx1"/>
                </a:solidFill>
              </a:rPr>
              <a:t>суффикс </a:t>
            </a:r>
            <a:r>
              <a:rPr lang="ru-RU" sz="3200" b="1" dirty="0">
                <a:solidFill>
                  <a:schemeClr val="tx1"/>
                </a:solidFill>
              </a:rPr>
              <a:t>-</a:t>
            </a:r>
            <a:r>
              <a:rPr lang="ru-RU" sz="3200" b="1" dirty="0" err="1">
                <a:solidFill>
                  <a:schemeClr val="tx1"/>
                </a:solidFill>
              </a:rPr>
              <a:t>лъэ</a:t>
            </a:r>
            <a:r>
              <a:rPr lang="ru-RU" sz="3200" dirty="0">
                <a:solidFill>
                  <a:schemeClr val="tx1"/>
                </a:solidFill>
              </a:rPr>
              <a:t>	</a:t>
            </a:r>
            <a:r>
              <a:rPr lang="ru-RU" sz="3200" dirty="0" err="1" smtClean="0">
                <a:solidFill>
                  <a:schemeClr val="tx1"/>
                </a:solidFill>
              </a:rPr>
              <a:t>фошыгъу</a:t>
            </a:r>
            <a:r>
              <a:rPr lang="ru-RU" sz="3200" dirty="0" smtClean="0">
                <a:solidFill>
                  <a:schemeClr val="tx1"/>
                </a:solidFill>
              </a:rPr>
              <a:t> </a:t>
            </a:r>
            <a:r>
              <a:rPr lang="ru-RU" sz="3200" dirty="0">
                <a:solidFill>
                  <a:schemeClr val="tx1"/>
                </a:solidFill>
              </a:rPr>
              <a:t>–  </a:t>
            </a:r>
            <a:r>
              <a:rPr lang="ru-RU" sz="3200" dirty="0" err="1">
                <a:solidFill>
                  <a:schemeClr val="tx1"/>
                </a:solidFill>
              </a:rPr>
              <a:t>фошыгъулъэ</a:t>
            </a:r>
            <a:r>
              <a:rPr lang="ru-RU" sz="3200" dirty="0">
                <a:solidFill>
                  <a:schemeClr val="tx1"/>
                </a:solidFill>
              </a:rPr>
              <a:t>;</a:t>
            </a:r>
          </a:p>
          <a:p>
            <a:pPr lvl="0"/>
            <a:r>
              <a:rPr lang="ru-RU" sz="3200" dirty="0">
                <a:solidFill>
                  <a:schemeClr val="tx1"/>
                </a:solidFill>
              </a:rPr>
              <a:t>суффикс </a:t>
            </a:r>
            <a:r>
              <a:rPr lang="ru-RU" sz="3200" b="1" dirty="0">
                <a:solidFill>
                  <a:schemeClr val="tx1"/>
                </a:solidFill>
              </a:rPr>
              <a:t>-</a:t>
            </a:r>
            <a:r>
              <a:rPr lang="ru-RU" sz="3200" b="1" dirty="0" err="1">
                <a:solidFill>
                  <a:schemeClr val="tx1"/>
                </a:solidFill>
              </a:rPr>
              <a:t>жь</a:t>
            </a:r>
            <a:r>
              <a:rPr lang="ru-RU" sz="3200" dirty="0">
                <a:solidFill>
                  <a:schemeClr val="tx1"/>
                </a:solidFill>
              </a:rPr>
              <a:t> (не путать с прилагательным </a:t>
            </a:r>
            <a:r>
              <a:rPr lang="ru-RU" sz="3200" b="1" dirty="0" err="1">
                <a:solidFill>
                  <a:schemeClr val="tx1"/>
                </a:solidFill>
              </a:rPr>
              <a:t>жьы</a:t>
            </a:r>
            <a:r>
              <a:rPr lang="ru-RU" sz="3200" dirty="0">
                <a:solidFill>
                  <a:schemeClr val="tx1"/>
                </a:solidFill>
              </a:rPr>
              <a:t>!)	</a:t>
            </a:r>
            <a:r>
              <a:rPr lang="ru-RU" sz="3200" dirty="0" smtClean="0">
                <a:solidFill>
                  <a:schemeClr val="tx1"/>
                </a:solidFill>
              </a:rPr>
              <a:t>1э </a:t>
            </a:r>
            <a:r>
              <a:rPr lang="ru-RU" sz="3200" dirty="0">
                <a:solidFill>
                  <a:schemeClr val="tx1"/>
                </a:solidFill>
              </a:rPr>
              <a:t>– 1эжь – ручища;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100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548680"/>
            <a:ext cx="8784976" cy="6192688"/>
          </a:xfrm>
        </p:spPr>
        <p:txBody>
          <a:bodyPr>
            <a:noAutofit/>
          </a:bodyPr>
          <a:lstStyle/>
          <a:p>
            <a:pPr lvl="0"/>
            <a:r>
              <a:rPr lang="ru-RU" sz="2600" dirty="0"/>
              <a:t>7</a:t>
            </a:r>
            <a:r>
              <a:rPr lang="ru-RU" sz="2600" dirty="0" smtClean="0"/>
              <a:t>) Есть словообразовательные </a:t>
            </a:r>
            <a:r>
              <a:rPr lang="ru-RU" sz="2600" dirty="0"/>
              <a:t>суффиксы, употребляемые для образования качественных имен прилагательных от различных производящих основ: существительных, глаголов, наречий. Например:</a:t>
            </a:r>
          </a:p>
          <a:p>
            <a:pPr lvl="0"/>
            <a:r>
              <a:rPr lang="ru-RU" sz="2600" dirty="0"/>
              <a:t>суффикс </a:t>
            </a:r>
            <a:r>
              <a:rPr lang="ru-RU" sz="2600" b="1" dirty="0"/>
              <a:t>-</a:t>
            </a:r>
            <a:r>
              <a:rPr lang="ru-RU" sz="2600" b="1" dirty="0" err="1" smtClean="0"/>
              <a:t>ншэ</a:t>
            </a:r>
            <a:r>
              <a:rPr lang="ru-RU" sz="2600" b="1" dirty="0" smtClean="0"/>
              <a:t>      </a:t>
            </a:r>
            <a:r>
              <a:rPr lang="ru-RU" sz="2600" dirty="0" smtClean="0"/>
              <a:t>насып – </a:t>
            </a:r>
            <a:r>
              <a:rPr lang="ru-RU" sz="2600" dirty="0" err="1" smtClean="0"/>
              <a:t>насыпы</a:t>
            </a:r>
            <a:r>
              <a:rPr lang="ru-RU" sz="2600" b="1" dirty="0" err="1" smtClean="0"/>
              <a:t>ншэ</a:t>
            </a:r>
            <a:r>
              <a:rPr lang="ru-RU" sz="2600" dirty="0"/>
              <a:t>	</a:t>
            </a:r>
            <a:r>
              <a:rPr lang="ru-RU" sz="2600" dirty="0" smtClean="0"/>
              <a:t> </a:t>
            </a:r>
          </a:p>
          <a:p>
            <a:pPr lvl="0"/>
            <a:r>
              <a:rPr lang="ru-RU" sz="2600" dirty="0" smtClean="0"/>
              <a:t>суффикс </a:t>
            </a:r>
            <a:r>
              <a:rPr lang="ru-RU" sz="2600" b="1" dirty="0"/>
              <a:t>-</a:t>
            </a:r>
            <a:r>
              <a:rPr lang="ru-RU" sz="2600" b="1" dirty="0" smtClean="0"/>
              <a:t>ф1э      </a:t>
            </a:r>
            <a:r>
              <a:rPr lang="ru-RU" sz="2600" dirty="0" smtClean="0"/>
              <a:t>насып – насыпы</a:t>
            </a:r>
            <a:r>
              <a:rPr lang="ru-RU" sz="2600" b="1" dirty="0" smtClean="0"/>
              <a:t>ф1э</a:t>
            </a:r>
            <a:r>
              <a:rPr lang="ru-RU" sz="2600" dirty="0"/>
              <a:t>	</a:t>
            </a:r>
            <a:r>
              <a:rPr lang="ru-RU" sz="2600" dirty="0" smtClean="0"/>
              <a:t> </a:t>
            </a:r>
            <a:endParaRPr lang="ru-RU" sz="2600" dirty="0"/>
          </a:p>
          <a:p>
            <a:pPr lvl="0"/>
            <a:r>
              <a:rPr lang="ru-RU" sz="2600" dirty="0"/>
              <a:t>суффикс </a:t>
            </a:r>
            <a:r>
              <a:rPr lang="ru-RU" sz="2600" b="1" dirty="0"/>
              <a:t>-</a:t>
            </a:r>
            <a:r>
              <a:rPr lang="ru-RU" sz="2600" b="1" dirty="0" smtClean="0"/>
              <a:t>гъуаф1э</a:t>
            </a:r>
            <a:r>
              <a:rPr lang="ru-RU" sz="2600" dirty="0"/>
              <a:t> </a:t>
            </a:r>
            <a:r>
              <a:rPr lang="ru-RU" sz="2600" dirty="0" smtClean="0"/>
              <a:t>    </a:t>
            </a:r>
            <a:r>
              <a:rPr lang="ru-RU" sz="2600" dirty="0" err="1" smtClean="0"/>
              <a:t>еджэн</a:t>
            </a:r>
            <a:r>
              <a:rPr lang="ru-RU" sz="2600" dirty="0" smtClean="0"/>
              <a:t> – еджэ</a:t>
            </a:r>
            <a:r>
              <a:rPr lang="ru-RU" sz="2600" b="1" dirty="0" smtClean="0"/>
              <a:t>гъуаф1э</a:t>
            </a:r>
          </a:p>
          <a:p>
            <a:pPr lvl="0"/>
            <a:r>
              <a:rPr lang="ru-RU" sz="2600" dirty="0" smtClean="0"/>
              <a:t>суффикс </a:t>
            </a:r>
            <a:r>
              <a:rPr lang="ru-RU" sz="2600" b="1" dirty="0"/>
              <a:t>-</a:t>
            </a:r>
            <a:r>
              <a:rPr lang="ru-RU" sz="2600" b="1" dirty="0" err="1"/>
              <a:t>гъуей</a:t>
            </a:r>
            <a:r>
              <a:rPr lang="ru-RU" sz="2600" dirty="0"/>
              <a:t>	</a:t>
            </a:r>
            <a:r>
              <a:rPr lang="ru-RU" sz="2600" dirty="0" smtClean="0"/>
              <a:t> </a:t>
            </a:r>
            <a:r>
              <a:rPr lang="ru-RU" sz="2600" dirty="0" err="1" smtClean="0"/>
              <a:t>лэжьэн</a:t>
            </a:r>
            <a:r>
              <a:rPr lang="ru-RU" sz="2600" dirty="0" smtClean="0"/>
              <a:t> – </a:t>
            </a:r>
            <a:r>
              <a:rPr lang="ru-RU" sz="2600" dirty="0" err="1" smtClean="0"/>
              <a:t>лэжьэ</a:t>
            </a:r>
            <a:r>
              <a:rPr lang="ru-RU" sz="2600" b="1" dirty="0" err="1" smtClean="0"/>
              <a:t>гъуей</a:t>
            </a:r>
            <a:r>
              <a:rPr lang="ru-RU" sz="2600" dirty="0" smtClean="0"/>
              <a:t>  </a:t>
            </a:r>
            <a:endParaRPr lang="ru-RU" sz="2600" dirty="0"/>
          </a:p>
          <a:p>
            <a:pPr lvl="0"/>
            <a:r>
              <a:rPr lang="ru-RU" sz="2600" dirty="0"/>
              <a:t>суффикс</a:t>
            </a:r>
            <a:r>
              <a:rPr lang="ru-RU" sz="2600" b="1" dirty="0"/>
              <a:t> -рей</a:t>
            </a:r>
            <a:r>
              <a:rPr lang="ru-RU" sz="2600" dirty="0"/>
              <a:t>	образует от наречий времени и места относительные прилагательные, выражающие отношение ко времени и </a:t>
            </a:r>
            <a:r>
              <a:rPr lang="ru-RU" sz="2600" dirty="0" smtClean="0"/>
              <a:t>месту</a:t>
            </a:r>
            <a:r>
              <a:rPr lang="ru-RU" sz="2600" dirty="0"/>
              <a:t> </a:t>
            </a:r>
            <a:r>
              <a:rPr lang="ru-RU" sz="2600" dirty="0" smtClean="0"/>
              <a:t>– </a:t>
            </a:r>
            <a:r>
              <a:rPr lang="ru-RU" sz="2600" dirty="0" err="1" smtClean="0"/>
              <a:t>нобэ</a:t>
            </a:r>
            <a:r>
              <a:rPr lang="ru-RU" sz="2600" dirty="0" smtClean="0"/>
              <a:t> – </a:t>
            </a:r>
            <a:r>
              <a:rPr lang="ru-RU" sz="2600" dirty="0" err="1" smtClean="0"/>
              <a:t>нобэ</a:t>
            </a:r>
            <a:r>
              <a:rPr lang="ru-RU" sz="2600" b="1" dirty="0" err="1" smtClean="0"/>
              <a:t>рей</a:t>
            </a:r>
            <a:r>
              <a:rPr lang="ru-RU" sz="2600" dirty="0" smtClean="0"/>
              <a:t>.</a:t>
            </a:r>
            <a:endParaRPr lang="ru-RU" sz="2600" dirty="0"/>
          </a:p>
          <a:p>
            <a:endParaRPr lang="ru-RU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89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92696"/>
            <a:ext cx="8640960" cy="5832648"/>
          </a:xfrm>
        </p:spPr>
        <p:txBody>
          <a:bodyPr>
            <a:normAutofit/>
          </a:bodyPr>
          <a:lstStyle/>
          <a:p>
            <a:pPr lvl="0"/>
            <a:r>
              <a:rPr lang="ru-RU" dirty="0" smtClean="0"/>
              <a:t>8) При </a:t>
            </a:r>
            <a:r>
              <a:rPr lang="ru-RU" dirty="0"/>
              <a:t>сочетании качественного прилагательного с именем существительным первое становится после имени существительного. Такое сочетание изменяется как одно слово, т.е. падежный аффикс и показатель множественного числа принимает только качественное прилагательное-определение.</a:t>
            </a:r>
          </a:p>
          <a:p>
            <a:r>
              <a:rPr lang="ru-RU" dirty="0" smtClean="0"/>
              <a:t>Просклоняем словосочетание: </a:t>
            </a:r>
            <a:r>
              <a:rPr lang="ru-RU" b="1" i="1" dirty="0" err="1" smtClean="0"/>
              <a:t>махуэ</a:t>
            </a:r>
            <a:r>
              <a:rPr lang="ru-RU" b="1" i="1" dirty="0" smtClean="0"/>
              <a:t> </a:t>
            </a:r>
            <a:r>
              <a:rPr lang="ru-RU" b="1" i="1" dirty="0" err="1"/>
              <a:t>дахэр</a:t>
            </a:r>
            <a:r>
              <a:rPr lang="ru-RU" b="1" i="1" dirty="0"/>
              <a:t>, </a:t>
            </a:r>
            <a:r>
              <a:rPr lang="ru-RU" b="1" i="1" dirty="0" smtClean="0"/>
              <a:t>…</a:t>
            </a:r>
          </a:p>
          <a:p>
            <a:pPr lvl="0"/>
            <a:r>
              <a:rPr lang="ru-RU" dirty="0" smtClean="0"/>
              <a:t>9) Относительное </a:t>
            </a:r>
            <a:r>
              <a:rPr lang="ru-RU" dirty="0"/>
              <a:t>прилагательное-определение ставится перед определяемым именем существительным; суффиксом </a:t>
            </a:r>
            <a:r>
              <a:rPr lang="ru-RU" b="1" dirty="0"/>
              <a:t>-</a:t>
            </a:r>
            <a:r>
              <a:rPr lang="ru-RU" b="1" dirty="0" err="1"/>
              <a:t>хэ</a:t>
            </a:r>
            <a:r>
              <a:rPr lang="ru-RU" b="1" dirty="0"/>
              <a:t> </a:t>
            </a:r>
            <a:r>
              <a:rPr lang="ru-RU" dirty="0"/>
              <a:t>и падежным  окончанием оформляется определяемое существительное.</a:t>
            </a:r>
          </a:p>
          <a:p>
            <a:r>
              <a:rPr lang="ru-RU" dirty="0" smtClean="0"/>
              <a:t>Просклоняем словосочетание: </a:t>
            </a:r>
            <a:r>
              <a:rPr lang="ru-RU" b="1" i="1" dirty="0" err="1"/>
              <a:t>нобэрей</a:t>
            </a:r>
            <a:r>
              <a:rPr lang="ru-RU" b="1" i="1" dirty="0"/>
              <a:t> </a:t>
            </a:r>
            <a:r>
              <a:rPr lang="ru-RU" b="1" i="1" dirty="0" err="1"/>
              <a:t>лэжьыгъэр</a:t>
            </a:r>
            <a:r>
              <a:rPr lang="ru-RU" b="1" i="1" dirty="0"/>
              <a:t>, </a:t>
            </a:r>
            <a:r>
              <a:rPr lang="ru-RU" b="1" i="1" dirty="0" smtClean="0"/>
              <a:t>…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4997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738</TotalTime>
  <Words>490</Words>
  <Application>Microsoft Office PowerPoint</Application>
  <PresentationFormat>Экран 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Остин</vt:lpstr>
      <vt:lpstr>Изучаем  кабардинский  язык</vt:lpstr>
      <vt:lpstr>Сыт тщ1эхэр? </vt:lpstr>
      <vt:lpstr>Презентация PowerPoint</vt:lpstr>
      <vt:lpstr>Фыкъеджэ,  урысыбзэк1э зэвдзэк1.</vt:lpstr>
      <vt:lpstr>Псалъэухахэр нэвгъэсыж.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Фыкъеджэ,  урысыбзэк1э зэвдзэк1.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 язык</dc:title>
  <dc:creator>мама</dc:creator>
  <cp:lastModifiedBy>мама</cp:lastModifiedBy>
  <cp:revision>29</cp:revision>
  <dcterms:created xsi:type="dcterms:W3CDTF">2013-11-25T07:17:07Z</dcterms:created>
  <dcterms:modified xsi:type="dcterms:W3CDTF">2014-01-30T18:24:16Z</dcterms:modified>
</cp:coreProperties>
</file>