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66" r:id="rId9"/>
    <p:sldId id="267" r:id="rId10"/>
    <p:sldId id="270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30.01.2014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Занятие №34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296144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Фыкъеджэ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b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упщ1эхэм </a:t>
            </a:r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жэуап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ефт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060848"/>
            <a:ext cx="8712968" cy="4320480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chemeClr val="tx1"/>
                </a:solidFill>
              </a:rPr>
              <a:t>Сыт мы </a:t>
            </a:r>
            <a:r>
              <a:rPr lang="ru-RU" sz="3600" b="1" i="1" dirty="0" err="1">
                <a:solidFill>
                  <a:schemeClr val="tx1"/>
                </a:solidFill>
              </a:rPr>
              <a:t>шкафым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дэлъыр</a:t>
            </a:r>
            <a:r>
              <a:rPr lang="ru-RU" sz="3600" b="1" i="1" dirty="0">
                <a:solidFill>
                  <a:schemeClr val="tx1"/>
                </a:solidFill>
              </a:rPr>
              <a:t>, …?</a:t>
            </a:r>
            <a:endParaRPr lang="ru-RU" sz="3600" b="1" dirty="0">
              <a:solidFill>
                <a:schemeClr val="tx1"/>
              </a:solidFill>
            </a:endParaRPr>
          </a:p>
          <a:p>
            <a:r>
              <a:rPr lang="ru-RU" sz="3600" b="1" i="1" dirty="0">
                <a:solidFill>
                  <a:schemeClr val="tx1"/>
                </a:solidFill>
              </a:rPr>
              <a:t>Сыт </a:t>
            </a:r>
            <a:r>
              <a:rPr lang="ru-RU" sz="3600" b="1" i="1" dirty="0" err="1">
                <a:solidFill>
                  <a:schemeClr val="tx1"/>
                </a:solidFill>
              </a:rPr>
              <a:t>мо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холодильникым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дэтыр</a:t>
            </a:r>
            <a:r>
              <a:rPr lang="ru-RU" sz="3600" b="1" i="1" dirty="0">
                <a:solidFill>
                  <a:schemeClr val="tx1"/>
                </a:solidFill>
              </a:rPr>
              <a:t>, …?</a:t>
            </a:r>
            <a:endParaRPr lang="ru-RU" sz="3600" b="1" dirty="0">
              <a:solidFill>
                <a:schemeClr val="tx1"/>
              </a:solidFill>
            </a:endParaRPr>
          </a:p>
          <a:p>
            <a:r>
              <a:rPr lang="ru-RU" sz="3600" b="1" i="1" dirty="0">
                <a:solidFill>
                  <a:schemeClr val="tx1"/>
                </a:solidFill>
              </a:rPr>
              <a:t>Сыт </a:t>
            </a:r>
            <a:r>
              <a:rPr lang="ru-RU" sz="3600" b="1" i="1" dirty="0" err="1">
                <a:solidFill>
                  <a:schemeClr val="tx1"/>
                </a:solidFill>
              </a:rPr>
              <a:t>диваным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илъыр</a:t>
            </a:r>
            <a:r>
              <a:rPr lang="ru-RU" sz="3600" b="1" i="1" dirty="0">
                <a:solidFill>
                  <a:schemeClr val="tx1"/>
                </a:solidFill>
              </a:rPr>
              <a:t>, …?</a:t>
            </a:r>
            <a:endParaRPr lang="ru-RU" sz="3600" b="1" dirty="0">
              <a:solidFill>
                <a:schemeClr val="tx1"/>
              </a:solidFill>
            </a:endParaRPr>
          </a:p>
          <a:p>
            <a:r>
              <a:rPr lang="ru-RU" sz="3600" b="1" i="1" dirty="0" err="1">
                <a:solidFill>
                  <a:schemeClr val="tx1"/>
                </a:solidFill>
              </a:rPr>
              <a:t>Хэт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шэнтиуэм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исыр</a:t>
            </a:r>
            <a:r>
              <a:rPr lang="ru-RU" sz="3600" b="1" i="1" dirty="0">
                <a:solidFill>
                  <a:schemeClr val="tx1"/>
                </a:solidFill>
              </a:rPr>
              <a:t>, …?</a:t>
            </a:r>
            <a:endParaRPr lang="ru-RU" sz="3600" b="1" dirty="0">
              <a:solidFill>
                <a:schemeClr val="tx1"/>
              </a:solidFill>
            </a:endParaRPr>
          </a:p>
          <a:p>
            <a:r>
              <a:rPr lang="ru-RU" sz="3600" b="1" i="1" dirty="0">
                <a:solidFill>
                  <a:schemeClr val="tx1"/>
                </a:solidFill>
              </a:rPr>
              <a:t>Сыт </a:t>
            </a:r>
            <a:r>
              <a:rPr lang="ru-RU" sz="3600" b="1" i="1" dirty="0" err="1">
                <a:solidFill>
                  <a:schemeClr val="tx1"/>
                </a:solidFill>
              </a:rPr>
              <a:t>тепщэчым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илъыр</a:t>
            </a:r>
            <a:r>
              <a:rPr lang="ru-RU" sz="3600" b="1" i="1" dirty="0" smtClean="0">
                <a:solidFill>
                  <a:schemeClr val="tx1"/>
                </a:solidFill>
              </a:rPr>
              <a:t>,… </a:t>
            </a:r>
            <a:r>
              <a:rPr lang="ru-RU" sz="3600" b="1" i="1" dirty="0">
                <a:solidFill>
                  <a:schemeClr val="tx1"/>
                </a:solidFill>
              </a:rPr>
              <a:t>?</a:t>
            </a:r>
            <a:endParaRPr lang="ru-RU" sz="3600" b="1" dirty="0">
              <a:solidFill>
                <a:schemeClr val="tx1"/>
              </a:solidFill>
            </a:endParaRPr>
          </a:p>
          <a:p>
            <a:r>
              <a:rPr lang="ru-RU" sz="3600" b="1" i="1" dirty="0">
                <a:solidFill>
                  <a:schemeClr val="tx1"/>
                </a:solidFill>
              </a:rPr>
              <a:t>Сыт ст1олым </a:t>
            </a:r>
            <a:r>
              <a:rPr lang="ru-RU" sz="3600" b="1" i="1" dirty="0" err="1">
                <a:solidFill>
                  <a:schemeClr val="tx1"/>
                </a:solidFill>
              </a:rPr>
              <a:t>телъыр</a:t>
            </a:r>
            <a:r>
              <a:rPr lang="ru-RU" sz="3600" b="1" i="1" dirty="0">
                <a:solidFill>
                  <a:schemeClr val="tx1"/>
                </a:solidFill>
              </a:rPr>
              <a:t>, …?</a:t>
            </a:r>
            <a:endParaRPr lang="ru-RU" sz="36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00811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Делаем комплименты друг другу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424847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b="1" dirty="0"/>
              <a:t>Сыту </a:t>
            </a:r>
            <a:r>
              <a:rPr lang="ru-RU" sz="3600" b="1" dirty="0" err="1"/>
              <a:t>удахэ</a:t>
            </a:r>
            <a:r>
              <a:rPr lang="ru-RU" sz="3600" b="1" dirty="0"/>
              <a:t> </a:t>
            </a:r>
            <a:r>
              <a:rPr lang="ru-RU" sz="3600" b="1" dirty="0" err="1" smtClean="0"/>
              <a:t>нобэ</a:t>
            </a:r>
            <a:r>
              <a:rPr lang="ru-RU" sz="3600" b="1" dirty="0" smtClean="0"/>
              <a:t>, …!</a:t>
            </a:r>
          </a:p>
          <a:p>
            <a:r>
              <a:rPr lang="ru-RU" sz="3600" b="1" dirty="0" smtClean="0"/>
              <a:t>Сыту </a:t>
            </a:r>
            <a:r>
              <a:rPr lang="ru-RU" sz="3600" b="1" dirty="0" err="1" smtClean="0"/>
              <a:t>угуапэ</a:t>
            </a:r>
            <a:r>
              <a:rPr lang="ru-RU" sz="3600" b="1" dirty="0" smtClean="0"/>
              <a:t>, …!</a:t>
            </a:r>
          </a:p>
          <a:p>
            <a:r>
              <a:rPr lang="ru-RU" sz="3600" b="1" dirty="0" smtClean="0"/>
              <a:t>Сыту улъагъугъуаф1э, …!</a:t>
            </a:r>
            <a:endParaRPr lang="ru-RU" sz="3600" b="1" dirty="0"/>
          </a:p>
          <a:p>
            <a:r>
              <a:rPr lang="ru-RU" sz="3600" b="1" dirty="0" smtClean="0"/>
              <a:t>Сыту </a:t>
            </a:r>
            <a:r>
              <a:rPr lang="ru-RU" sz="3600" b="1" dirty="0" err="1" smtClean="0"/>
              <a:t>дахащэ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уи</a:t>
            </a:r>
            <a:r>
              <a:rPr lang="ru-RU" sz="3600" b="1" dirty="0" smtClean="0"/>
              <a:t> …, …!</a:t>
            </a:r>
          </a:p>
          <a:p>
            <a:r>
              <a:rPr lang="ru-RU" sz="3600" b="1" dirty="0" smtClean="0"/>
              <a:t>Сыту ек1у </a:t>
            </a:r>
            <a:r>
              <a:rPr lang="ru-RU" sz="3600" b="1" dirty="0" err="1" smtClean="0"/>
              <a:t>уи</a:t>
            </a:r>
            <a:r>
              <a:rPr lang="ru-RU" sz="3600" b="1" dirty="0" smtClean="0"/>
              <a:t> …, …!</a:t>
            </a:r>
          </a:p>
          <a:p>
            <a:r>
              <a:rPr lang="ru-RU" sz="3600" b="1" dirty="0" smtClean="0"/>
              <a:t>Сыту п1ащэ </a:t>
            </a:r>
            <a:r>
              <a:rPr lang="ru-RU" sz="3600" b="1" dirty="0" err="1" smtClean="0"/>
              <a:t>уи</a:t>
            </a:r>
            <a:r>
              <a:rPr lang="ru-RU" sz="3600" b="1" dirty="0" smtClean="0"/>
              <a:t> …, …!</a:t>
            </a:r>
          </a:p>
          <a:p>
            <a:endParaRPr lang="ru-RU" sz="3200" b="1" dirty="0" smtClean="0"/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-3354"/>
            <a:ext cx="820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Знакомство </a:t>
            </a:r>
            <a:b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с местными </a:t>
            </a:r>
            <a:r>
              <a:rPr lang="ru-RU" sz="3600" b="1" dirty="0" err="1" smtClean="0">
                <a:solidFill>
                  <a:schemeClr val="tx2">
                    <a:lumMod val="50000"/>
                  </a:schemeClr>
                </a:solidFill>
              </a:rPr>
              <a:t>превербами</a:t>
            </a: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14" name="Объект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381416"/>
              </p:ext>
            </p:extLst>
          </p:nvPr>
        </p:nvGraphicFramePr>
        <p:xfrm>
          <a:off x="179512" y="1268761"/>
          <a:ext cx="8856984" cy="5202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829"/>
                <a:gridCol w="3348699"/>
                <a:gridCol w="1513342"/>
                <a:gridCol w="2591114"/>
              </a:tblGrid>
              <a:tr h="6768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префиксы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значение префикса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1">
                          <a:solidFill>
                            <a:schemeClr val="tx1"/>
                          </a:solidFill>
                          <a:effectLst/>
                        </a:rPr>
                        <a:t>глагол</a:t>
                      </a:r>
                      <a:endParaRPr lang="ru-RU" sz="1800" b="1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значение глагола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0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дэ-, и-, 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  <a:effectLst/>
                        </a:rPr>
                        <a:t>хэ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Местные </a:t>
                      </a:r>
                      <a:r>
                        <a:rPr lang="ru-RU" sz="2000" b="1" dirty="0" err="1">
                          <a:effectLst/>
                        </a:rPr>
                        <a:t>превербы</a:t>
                      </a:r>
                      <a:r>
                        <a:rPr lang="ru-RU" sz="2000" b="1" dirty="0">
                          <a:effectLst/>
                        </a:rPr>
                        <a:t>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effectLst/>
                        </a:rPr>
                        <a:t>От </a:t>
                      </a:r>
                      <a:r>
                        <a:rPr lang="ru-RU" sz="2000" b="1" dirty="0">
                          <a:effectLst/>
                        </a:rPr>
                        <a:t>динамических</a:t>
                      </a:r>
                      <a:r>
                        <a:rPr lang="ru-RU" sz="2000" dirty="0">
                          <a:effectLst/>
                        </a:rPr>
                        <a:t> глаголов  образуются производные основы, обозначающие направление действия, движение внутри или изнутри предмета; от </a:t>
                      </a:r>
                      <a:r>
                        <a:rPr lang="ru-RU" sz="2000" b="1" dirty="0">
                          <a:effectLst/>
                        </a:rPr>
                        <a:t>статических</a:t>
                      </a:r>
                      <a:r>
                        <a:rPr lang="ru-RU" sz="2000" dirty="0">
                          <a:effectLst/>
                        </a:rPr>
                        <a:t> – положение, пребывание внутри предмета.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u="sng" dirty="0" err="1" smtClean="0">
                          <a:effectLst/>
                        </a:rPr>
                        <a:t>дэ</a:t>
                      </a:r>
                      <a:r>
                        <a:rPr lang="ru-RU" sz="2000" u="sng" dirty="0" err="1" smtClean="0">
                          <a:effectLst/>
                        </a:rPr>
                        <a:t>тын</a:t>
                      </a:r>
                      <a:r>
                        <a:rPr lang="ru-RU" sz="2000" u="sng" dirty="0">
                          <a:effectLst/>
                        </a:rPr>
                        <a:t>, </a:t>
                      </a:r>
                      <a:r>
                        <a:rPr lang="ru-RU" sz="2000" b="1" dirty="0" err="1" smtClean="0">
                          <a:solidFill>
                            <a:srgbClr val="FF0000"/>
                          </a:solidFill>
                          <a:effectLst/>
                        </a:rPr>
                        <a:t>и</a:t>
                      </a:r>
                      <a:r>
                        <a:rPr lang="ru-RU" sz="2000" dirty="0" err="1" smtClean="0">
                          <a:solidFill>
                            <a:srgbClr val="FF0000"/>
                          </a:solidFill>
                          <a:effectLst/>
                        </a:rPr>
                        <a:t>тын</a:t>
                      </a:r>
                      <a:r>
                        <a:rPr lang="ru-RU" sz="2000" dirty="0" smtClean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r>
                        <a:rPr lang="ru-RU" sz="2000" dirty="0" smtClean="0">
                          <a:effectLst/>
                        </a:rPr>
                        <a:t> </a:t>
                      </a:r>
                      <a:r>
                        <a:rPr lang="ru-RU" sz="2000" b="1" dirty="0" err="1" smtClean="0">
                          <a:effectLst/>
                        </a:rPr>
                        <a:t>хэ</a:t>
                      </a:r>
                      <a:r>
                        <a:rPr lang="ru-RU" sz="2000" dirty="0" err="1" smtClean="0">
                          <a:effectLst/>
                        </a:rPr>
                        <a:t>тын</a:t>
                      </a:r>
                      <a:r>
                        <a:rPr lang="ru-RU" sz="2000" dirty="0" smtClean="0">
                          <a:effectLst/>
                        </a:rPr>
                        <a:t>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2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u="sng" dirty="0" err="1">
                          <a:effectLst/>
                        </a:rPr>
                        <a:t>дэ</a:t>
                      </a:r>
                      <a:r>
                        <a:rPr lang="ru-RU" sz="2000" u="sng" dirty="0" err="1">
                          <a:effectLst/>
                        </a:rPr>
                        <a:t>сын</a:t>
                      </a:r>
                      <a:r>
                        <a:rPr lang="ru-RU" sz="2000" u="sng" dirty="0">
                          <a:effectLst/>
                        </a:rPr>
                        <a:t>,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</a:rPr>
                        <a:t>и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</a:rPr>
                        <a:t>сын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хэ</a:t>
                      </a:r>
                      <a:r>
                        <a:rPr lang="ru-RU" sz="2000" dirty="0" err="1">
                          <a:effectLst/>
                        </a:rPr>
                        <a:t>сын</a:t>
                      </a:r>
                      <a:r>
                        <a:rPr lang="ru-RU" sz="2000" dirty="0" smtClean="0">
                          <a:effectLst/>
                        </a:rPr>
                        <a:t>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ru-RU" sz="2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u="sng" dirty="0" err="1">
                          <a:effectLst/>
                        </a:rPr>
                        <a:t>дэ</a:t>
                      </a:r>
                      <a:r>
                        <a:rPr lang="ru-RU" sz="2000" u="sng" dirty="0" err="1">
                          <a:effectLst/>
                        </a:rPr>
                        <a:t>лъын</a:t>
                      </a:r>
                      <a:r>
                        <a:rPr lang="ru-RU" sz="2000" u="sng" dirty="0">
                          <a:effectLst/>
                        </a:rPr>
                        <a:t>,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</a:rPr>
                        <a:t>и</a:t>
                      </a:r>
                      <a:r>
                        <a:rPr lang="ru-RU" sz="2000" dirty="0" err="1">
                          <a:solidFill>
                            <a:srgbClr val="FF0000"/>
                          </a:solidFill>
                          <a:effectLst/>
                        </a:rPr>
                        <a:t>лъын</a:t>
                      </a:r>
                      <a:r>
                        <a:rPr lang="ru-RU" sz="2000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ru-RU" sz="2000" b="1" dirty="0" err="1">
                          <a:effectLst/>
                        </a:rPr>
                        <a:t>хэ</a:t>
                      </a:r>
                      <a:r>
                        <a:rPr lang="ru-RU" sz="2000" dirty="0" err="1">
                          <a:effectLst/>
                        </a:rPr>
                        <a:t>лъын</a:t>
                      </a:r>
                      <a:endParaRPr lang="ru-RU" sz="20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находиться, стоять в чем-л.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находиться</a:t>
                      </a:r>
                      <a:r>
                        <a:rPr lang="ru-RU" sz="2000" dirty="0">
                          <a:effectLst/>
                        </a:rPr>
                        <a:t>, сидеть в чем-л.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находиться</a:t>
                      </a:r>
                      <a:r>
                        <a:rPr lang="ru-RU" sz="2000" dirty="0">
                          <a:effectLst/>
                        </a:rPr>
                        <a:t>, лежать в чем-л.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912" cy="172819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С какими словами употребляются глаголы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err="1" smtClean="0">
                <a:solidFill>
                  <a:schemeClr val="tx1"/>
                </a:solidFill>
              </a:rPr>
              <a:t>дэтын</a:t>
            </a:r>
            <a:r>
              <a:rPr lang="ru-RU" b="1" dirty="0" smtClean="0">
                <a:solidFill>
                  <a:schemeClr val="tx1"/>
                </a:solidFill>
              </a:rPr>
              <a:t>, </a:t>
            </a:r>
            <a:r>
              <a:rPr lang="ru-RU" b="1" dirty="0" err="1" smtClean="0">
                <a:solidFill>
                  <a:schemeClr val="tx1"/>
                </a:solidFill>
              </a:rPr>
              <a:t>дэлъын</a:t>
            </a:r>
            <a:r>
              <a:rPr lang="ru-RU" b="1" dirty="0" smtClean="0">
                <a:solidFill>
                  <a:schemeClr val="tx1"/>
                </a:solidFill>
              </a:rPr>
              <a:t>, </a:t>
            </a:r>
            <a:r>
              <a:rPr lang="ru-RU" b="1" dirty="0" err="1" smtClean="0">
                <a:solidFill>
                  <a:schemeClr val="tx1"/>
                </a:solidFill>
              </a:rPr>
              <a:t>дэсын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132856"/>
            <a:ext cx="1944216" cy="33843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дэтын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дэлъын</a:t>
            </a: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endParaRPr lang="ru-R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дэсын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27784" y="2132856"/>
            <a:ext cx="5832648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пщ1ант1эм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(во дворе), </a:t>
            </a: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холодильникым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шкафым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т.д.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шкафым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сумкэм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къыдэгъэжым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(в выдвижном ящике)</a:t>
            </a:r>
            <a:r>
              <a:rPr lang="ru-RU" sz="3000" i="1" dirty="0" smtClean="0"/>
              <a:t> 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щ1ант1эм (</a:t>
            </a: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унэм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буфетым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ъуажэм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къалэм</a:t>
            </a:r>
            <a:r>
              <a:rPr lang="ru-RU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  <a:p>
            <a:pPr marL="0" indent="0">
              <a:spcBef>
                <a:spcPts val="0"/>
              </a:spcBef>
              <a:buNone/>
            </a:pPr>
            <a:endParaRPr lang="ru-RU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08912" cy="1080120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2">
                    <a:lumMod val="75000"/>
                  </a:schemeClr>
                </a:solidFill>
              </a:rPr>
              <a:t>Фыкъеджэ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урысыбзэк1э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зэвдзэк1.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51520" y="1772816"/>
            <a:ext cx="8640960" cy="4892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i="1" dirty="0"/>
              <a:t>Си </a:t>
            </a:r>
            <a:r>
              <a:rPr lang="ru-RU" sz="3200" b="1" i="1" dirty="0" err="1"/>
              <a:t>ныбжьэгъур</a:t>
            </a:r>
            <a:r>
              <a:rPr lang="ru-RU" sz="3200" b="1" i="1" dirty="0"/>
              <a:t> </a:t>
            </a:r>
            <a:r>
              <a:rPr lang="ru-RU" sz="3200" b="1" i="1" dirty="0" err="1"/>
              <a:t>Тэрч</a:t>
            </a:r>
            <a:r>
              <a:rPr lang="ru-RU" sz="3200" b="1" i="1" dirty="0"/>
              <a:t> </a:t>
            </a:r>
            <a:r>
              <a:rPr lang="ru-RU" sz="3200" b="1" i="1" dirty="0" err="1"/>
              <a:t>къалэ</a:t>
            </a:r>
            <a:r>
              <a:rPr lang="ru-RU" sz="3200" b="1" i="1" dirty="0"/>
              <a:t> </a:t>
            </a:r>
            <a:r>
              <a:rPr lang="ru-RU" sz="3200" b="1" i="1" dirty="0" err="1"/>
              <a:t>дэсщ</a:t>
            </a:r>
            <a:r>
              <a:rPr lang="ru-RU" sz="3200" b="1" i="1" dirty="0"/>
              <a:t>. </a:t>
            </a:r>
            <a:endParaRPr lang="ru-RU" sz="3200" b="1" dirty="0"/>
          </a:p>
          <a:p>
            <a:r>
              <a:rPr lang="ru-RU" sz="3200" b="1" i="1" dirty="0"/>
              <a:t>Амир и </a:t>
            </a:r>
            <a:r>
              <a:rPr lang="ru-RU" sz="3200" b="1" i="1" dirty="0" err="1"/>
              <a:t>адэшхуэр</a:t>
            </a:r>
            <a:r>
              <a:rPr lang="ru-RU" sz="3200" b="1" i="1" dirty="0"/>
              <a:t> </a:t>
            </a:r>
            <a:r>
              <a:rPr lang="ru-RU" sz="3200" b="1" i="1" dirty="0" err="1"/>
              <a:t>Шэджэм</a:t>
            </a:r>
            <a:r>
              <a:rPr lang="ru-RU" sz="3200" b="1" i="1" dirty="0"/>
              <a:t> </a:t>
            </a:r>
            <a:r>
              <a:rPr lang="ru-RU" sz="3200" b="1" i="1" dirty="0" err="1"/>
              <a:t>къуажэ</a:t>
            </a:r>
            <a:r>
              <a:rPr lang="ru-RU" sz="3200" b="1" i="1" dirty="0"/>
              <a:t> </a:t>
            </a:r>
            <a:r>
              <a:rPr lang="ru-RU" sz="3200" b="1" i="1" dirty="0" err="1"/>
              <a:t>дэсщ</a:t>
            </a:r>
            <a:r>
              <a:rPr lang="ru-RU" sz="3200" b="1" i="1" dirty="0"/>
              <a:t>.</a:t>
            </a:r>
            <a:endParaRPr lang="ru-RU" sz="3200" b="1" dirty="0"/>
          </a:p>
          <a:p>
            <a:r>
              <a:rPr lang="ru-RU" sz="3200" b="1" i="1" dirty="0" err="1"/>
              <a:t>Уи</a:t>
            </a:r>
            <a:r>
              <a:rPr lang="ru-RU" sz="3200" b="1" i="1" dirty="0"/>
              <a:t> </a:t>
            </a:r>
            <a:r>
              <a:rPr lang="ru-RU" sz="3200" b="1" i="1" dirty="0" err="1"/>
              <a:t>къэрэндащхэр</a:t>
            </a:r>
            <a:r>
              <a:rPr lang="ru-RU" sz="3200" b="1" i="1" dirty="0"/>
              <a:t> </a:t>
            </a:r>
            <a:r>
              <a:rPr lang="ru-RU" sz="3200" b="1" i="1" dirty="0" err="1"/>
              <a:t>тумбочкэм</a:t>
            </a:r>
            <a:r>
              <a:rPr lang="ru-RU" sz="3200" b="1" i="1" dirty="0"/>
              <a:t> </a:t>
            </a:r>
            <a:r>
              <a:rPr lang="ru-RU" sz="3200" b="1" i="1" dirty="0" err="1"/>
              <a:t>дэлъщ</a:t>
            </a:r>
            <a:r>
              <a:rPr lang="ru-RU" sz="3200" b="1" i="1" dirty="0"/>
              <a:t>.</a:t>
            </a:r>
            <a:endParaRPr lang="ru-RU" sz="3200" b="1" dirty="0"/>
          </a:p>
          <a:p>
            <a:r>
              <a:rPr lang="ru-RU" sz="3200" b="1" i="1" dirty="0" err="1"/>
              <a:t>Блокнотхэр</a:t>
            </a:r>
            <a:r>
              <a:rPr lang="ru-RU" sz="3200" b="1" i="1" dirty="0"/>
              <a:t> си </a:t>
            </a:r>
            <a:r>
              <a:rPr lang="ru-RU" sz="3200" b="1" i="1" dirty="0" err="1"/>
              <a:t>сумкэм</a:t>
            </a:r>
            <a:r>
              <a:rPr lang="ru-RU" sz="3200" b="1" i="1" dirty="0"/>
              <a:t> </a:t>
            </a:r>
            <a:r>
              <a:rPr lang="ru-RU" sz="3200" b="1" i="1" dirty="0" err="1"/>
              <a:t>дэлъщ</a:t>
            </a:r>
            <a:r>
              <a:rPr lang="ru-RU" sz="3200" b="1" i="1" dirty="0"/>
              <a:t>.</a:t>
            </a:r>
            <a:endParaRPr lang="ru-RU" sz="3200" b="1" dirty="0"/>
          </a:p>
          <a:p>
            <a:r>
              <a:rPr lang="ru-RU" sz="3200" b="1" i="1" dirty="0" err="1"/>
              <a:t>Сабийм</a:t>
            </a:r>
            <a:r>
              <a:rPr lang="ru-RU" sz="3200" b="1" i="1" dirty="0"/>
              <a:t> и </a:t>
            </a:r>
            <a:r>
              <a:rPr lang="ru-RU" sz="3200" b="1" i="1" dirty="0" err="1"/>
              <a:t>шхыныр</a:t>
            </a:r>
            <a:r>
              <a:rPr lang="ru-RU" sz="3200" b="1" i="1" dirty="0"/>
              <a:t> </a:t>
            </a:r>
            <a:r>
              <a:rPr lang="ru-RU" sz="3200" b="1" i="1" dirty="0" err="1"/>
              <a:t>холодильныкым</a:t>
            </a:r>
            <a:r>
              <a:rPr lang="ru-RU" sz="3200" b="1" i="1" dirty="0"/>
              <a:t> </a:t>
            </a:r>
            <a:r>
              <a:rPr lang="ru-RU" sz="3200" b="1" i="1" dirty="0" err="1"/>
              <a:t>дэтщ</a:t>
            </a:r>
            <a:r>
              <a:rPr lang="ru-RU" sz="3200" b="1" i="1" dirty="0"/>
              <a:t>.</a:t>
            </a:r>
            <a:endParaRPr lang="ru-RU" sz="3200" b="1" dirty="0"/>
          </a:p>
          <a:p>
            <a:r>
              <a:rPr lang="ru-RU" sz="3200" b="1" i="1" dirty="0"/>
              <a:t>Щ1алэ ц1ык1ухэр пщ1ант1эм </a:t>
            </a:r>
            <a:r>
              <a:rPr lang="ru-RU" sz="3200" b="1" i="1" dirty="0" err="1"/>
              <a:t>дэтщ</a:t>
            </a:r>
            <a:r>
              <a:rPr lang="ru-RU" sz="3200" i="1" dirty="0"/>
              <a:t>.</a:t>
            </a:r>
            <a:endParaRPr lang="ru-RU" sz="3200" dirty="0"/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4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Какие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слова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можно употребить с глаголами </a:t>
            </a:r>
            <a:r>
              <a:rPr lang="ru-RU" b="1" i="1" dirty="0" err="1">
                <a:solidFill>
                  <a:schemeClr val="tx1"/>
                </a:solidFill>
              </a:rPr>
              <a:t>итын</a:t>
            </a:r>
            <a:r>
              <a:rPr lang="ru-RU" b="1" i="1" dirty="0">
                <a:solidFill>
                  <a:schemeClr val="tx1"/>
                </a:solidFill>
              </a:rPr>
              <a:t>, </a:t>
            </a:r>
            <a:r>
              <a:rPr lang="ru-RU" b="1" i="1" dirty="0" err="1">
                <a:solidFill>
                  <a:schemeClr val="tx1"/>
                </a:solidFill>
              </a:rPr>
              <a:t>исын</a:t>
            </a:r>
            <a:r>
              <a:rPr lang="ru-RU" b="1" i="1" dirty="0">
                <a:solidFill>
                  <a:schemeClr val="tx1"/>
                </a:solidFill>
              </a:rPr>
              <a:t>, </a:t>
            </a:r>
            <a:r>
              <a:rPr lang="ru-RU" b="1" i="1" dirty="0" err="1">
                <a:solidFill>
                  <a:schemeClr val="tx1"/>
                </a:solidFill>
              </a:rPr>
              <a:t>илъын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?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08912" cy="4464496"/>
          </a:xfrm>
        </p:spPr>
        <p:txBody>
          <a:bodyPr>
            <a:normAutofit/>
          </a:bodyPr>
          <a:lstStyle/>
          <a:p>
            <a:r>
              <a:rPr lang="ru-RU" sz="3200" b="1" dirty="0" err="1" smtClean="0"/>
              <a:t>Итын</a:t>
            </a:r>
            <a:r>
              <a:rPr lang="ru-RU" sz="3200" b="1" dirty="0" smtClean="0"/>
              <a:t> -  </a:t>
            </a:r>
            <a:r>
              <a:rPr lang="ru-RU" sz="3200" dirty="0"/>
              <a:t>о</a:t>
            </a:r>
            <a:r>
              <a:rPr lang="ru-RU" sz="3200" dirty="0" smtClean="0"/>
              <a:t> </a:t>
            </a:r>
            <a:r>
              <a:rPr lang="ru-RU" sz="3200" dirty="0"/>
              <a:t>любой жидкости, которая в чем-то находится, мы говорим – </a:t>
            </a:r>
            <a:r>
              <a:rPr lang="ru-RU" sz="3200" b="1" i="1" dirty="0" err="1"/>
              <a:t>итщ</a:t>
            </a:r>
            <a:r>
              <a:rPr lang="ru-RU" sz="3200" dirty="0"/>
              <a:t>. Ее отсутствие – </a:t>
            </a:r>
            <a:r>
              <a:rPr lang="ru-RU" sz="3200" b="1" i="1" dirty="0" err="1"/>
              <a:t>иткъым</a:t>
            </a:r>
            <a:r>
              <a:rPr lang="ru-RU" sz="3200" dirty="0" smtClean="0"/>
              <a:t>.</a:t>
            </a:r>
          </a:p>
          <a:p>
            <a:r>
              <a:rPr lang="ru-RU" sz="3200" b="1" dirty="0"/>
              <a:t> </a:t>
            </a:r>
            <a:r>
              <a:rPr lang="ru-RU" sz="3200" b="1" dirty="0" err="1" smtClean="0"/>
              <a:t>хадэ</a:t>
            </a:r>
            <a:r>
              <a:rPr lang="ru-RU" sz="3200" b="1" dirty="0" smtClean="0"/>
              <a:t> – </a:t>
            </a:r>
            <a:r>
              <a:rPr lang="ru-RU" sz="3200" b="1" dirty="0" smtClean="0">
                <a:solidFill>
                  <a:schemeClr val="tx1"/>
                </a:solidFill>
              </a:rPr>
              <a:t>огород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жыг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хадэ</a:t>
            </a:r>
            <a:r>
              <a:rPr lang="ru-RU" sz="3200" b="1" dirty="0" smtClean="0"/>
              <a:t> – </a:t>
            </a:r>
            <a:r>
              <a:rPr lang="ru-RU" sz="3200" b="1" dirty="0" smtClean="0">
                <a:solidFill>
                  <a:schemeClr val="tx1"/>
                </a:solidFill>
              </a:rPr>
              <a:t>сад</a:t>
            </a:r>
          </a:p>
          <a:p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tx2">
                    <a:lumMod val="75000"/>
                  </a:schemeClr>
                </a:solidFill>
              </a:rPr>
              <a:t>губгъуэ</a:t>
            </a:r>
            <a:r>
              <a:rPr lang="ru-RU" sz="3200" b="1" dirty="0" smtClean="0">
                <a:solidFill>
                  <a:schemeClr val="tx1"/>
                </a:solidFill>
              </a:rPr>
              <a:t> – поле, 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къыр</a:t>
            </a:r>
            <a:r>
              <a:rPr lang="ru-RU" sz="3200" b="1" dirty="0" smtClean="0"/>
              <a:t> – </a:t>
            </a:r>
            <a:r>
              <a:rPr lang="ru-RU" sz="3200" b="1" dirty="0" smtClean="0">
                <a:solidFill>
                  <a:schemeClr val="tx1"/>
                </a:solidFill>
              </a:rPr>
              <a:t>скала</a:t>
            </a:r>
            <a:r>
              <a:rPr lang="ru-RU" sz="3200" b="1" dirty="0" smtClean="0"/>
              <a:t> </a:t>
            </a:r>
          </a:p>
          <a:p>
            <a:r>
              <a:rPr lang="ru-RU" sz="3200" b="1" dirty="0" err="1" smtClean="0"/>
              <a:t>Исын</a:t>
            </a:r>
            <a:r>
              <a:rPr lang="ru-RU" sz="3200" b="1" dirty="0" smtClean="0"/>
              <a:t>/</a:t>
            </a:r>
            <a:r>
              <a:rPr lang="ru-RU" sz="3200" b="1" dirty="0" err="1" smtClean="0"/>
              <a:t>илъын</a:t>
            </a:r>
            <a:r>
              <a:rPr lang="ru-RU" sz="3200" b="1" dirty="0" smtClean="0"/>
              <a:t> – </a:t>
            </a:r>
            <a:r>
              <a:rPr lang="ru-RU" sz="3200" b="1" dirty="0" smtClean="0">
                <a:solidFill>
                  <a:schemeClr val="tx1"/>
                </a:solidFill>
              </a:rPr>
              <a:t>сидеть, лежать, находиться </a:t>
            </a:r>
            <a:r>
              <a:rPr lang="ru-RU" sz="3200" b="1" u="sng" dirty="0" smtClean="0">
                <a:solidFill>
                  <a:schemeClr val="tx1"/>
                </a:solidFill>
              </a:rPr>
              <a:t>в</a:t>
            </a:r>
            <a:r>
              <a:rPr lang="ru-RU" sz="3200" b="1" dirty="0" smtClean="0">
                <a:solidFill>
                  <a:schemeClr val="tx1"/>
                </a:solidFill>
              </a:rPr>
              <a:t> чем-то, но не </a:t>
            </a:r>
            <a:r>
              <a:rPr lang="ru-RU" sz="3200" b="1" u="sng" dirty="0" smtClean="0">
                <a:solidFill>
                  <a:schemeClr val="tx1"/>
                </a:solidFill>
              </a:rPr>
              <a:t>на</a:t>
            </a:r>
            <a:r>
              <a:rPr lang="ru-RU" sz="3200" b="1" dirty="0" smtClean="0">
                <a:solidFill>
                  <a:schemeClr val="tx1"/>
                </a:solidFill>
              </a:rPr>
              <a:t> поверхности.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tx2">
                    <a:lumMod val="75000"/>
                  </a:schemeClr>
                </a:solidFill>
              </a:rPr>
              <a:t>Псалъэухахэр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пэжу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2">
                    <a:lumMod val="75000"/>
                  </a:schemeClr>
                </a:solidFill>
              </a:rPr>
              <a:t>нэвгъэсыж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568952" cy="4896544"/>
          </a:xfrm>
        </p:spPr>
        <p:txBody>
          <a:bodyPr>
            <a:normAutofit/>
          </a:bodyPr>
          <a:lstStyle/>
          <a:p>
            <a:r>
              <a:rPr lang="ru-RU" sz="3200" b="1" i="1" dirty="0" err="1">
                <a:solidFill>
                  <a:schemeClr val="tx1"/>
                </a:solidFill>
              </a:rPr>
              <a:t>Шатэмрэ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шэмрэ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холодильныкым</a:t>
            </a:r>
            <a:r>
              <a:rPr lang="ru-RU" sz="3200" b="1" i="1" dirty="0">
                <a:solidFill>
                  <a:schemeClr val="tx1"/>
                </a:solidFill>
              </a:rPr>
              <a:t> …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  (</a:t>
            </a:r>
            <a:r>
              <a:rPr lang="ru-RU" sz="3200" b="1" i="1" dirty="0" err="1" smtClean="0">
                <a:solidFill>
                  <a:schemeClr val="tx2">
                    <a:lumMod val="75000"/>
                  </a:schemeClr>
                </a:solidFill>
              </a:rPr>
              <a:t>дэтщ</a:t>
            </a:r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b="1" i="1" dirty="0" err="1" smtClean="0">
                <a:solidFill>
                  <a:schemeClr val="tx2">
                    <a:lumMod val="75000"/>
                  </a:schemeClr>
                </a:solidFill>
              </a:rPr>
              <a:t>итщ</a:t>
            </a:r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b="1" i="1" dirty="0" err="1" smtClean="0">
                <a:solidFill>
                  <a:schemeClr val="tx2">
                    <a:lumMod val="75000"/>
                  </a:schemeClr>
                </a:solidFill>
              </a:rPr>
              <a:t>дэлъщ</a:t>
            </a:r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Гуахъуэхэмрэ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</a:rPr>
              <a:t>сэхэмрэ</a:t>
            </a:r>
            <a:r>
              <a:rPr lang="ru-RU" sz="3200" b="1" i="1" dirty="0" smtClean="0">
                <a:solidFill>
                  <a:schemeClr val="tx1"/>
                </a:solidFill>
              </a:rPr>
              <a:t> ст1олым …</a:t>
            </a:r>
          </a:p>
          <a:p>
            <a:pPr marL="68580" indent="0">
              <a:buNone/>
            </a:pPr>
            <a:r>
              <a:rPr lang="ru-RU" sz="3200" b="1" i="1" dirty="0" smtClean="0"/>
              <a:t>  </a:t>
            </a:r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3200" b="1" i="1" dirty="0" err="1" smtClean="0">
                <a:solidFill>
                  <a:schemeClr val="tx2">
                    <a:lumMod val="75000"/>
                  </a:schemeClr>
                </a:solidFill>
              </a:rPr>
              <a:t>илъщ</a:t>
            </a:r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b="1" i="1" dirty="0" err="1" smtClean="0">
                <a:solidFill>
                  <a:schemeClr val="tx2">
                    <a:lumMod val="75000"/>
                  </a:schemeClr>
                </a:solidFill>
              </a:rPr>
              <a:t>дэлъщ</a:t>
            </a:r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b="1" i="1" dirty="0" err="1" smtClean="0">
                <a:solidFill>
                  <a:schemeClr val="tx2">
                    <a:lumMod val="75000"/>
                  </a:schemeClr>
                </a:solidFill>
              </a:rPr>
              <a:t>телъщ</a:t>
            </a:r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3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Тебэ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>
                <a:solidFill>
                  <a:schemeClr val="tx1"/>
                </a:solidFill>
              </a:rPr>
              <a:t>ф1ыц1эм </a:t>
            </a:r>
            <a:r>
              <a:rPr lang="ru-RU" sz="3200" b="1" i="1" dirty="0" err="1">
                <a:solidFill>
                  <a:schemeClr val="tx1"/>
                </a:solidFill>
              </a:rPr>
              <a:t>джэдлыбжьэ</a:t>
            </a:r>
            <a:r>
              <a:rPr lang="ru-RU" sz="3200" b="1" i="1" dirty="0">
                <a:solidFill>
                  <a:schemeClr val="tx1"/>
                </a:solidFill>
              </a:rPr>
              <a:t> 1эф1 …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3200" b="1" i="1" dirty="0" smtClean="0"/>
              <a:t>  </a:t>
            </a:r>
            <a:r>
              <a:rPr lang="ru-RU" sz="3200" b="1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3200" b="1" i="1" dirty="0" err="1">
                <a:solidFill>
                  <a:schemeClr val="tx2">
                    <a:lumMod val="75000"/>
                  </a:schemeClr>
                </a:solidFill>
              </a:rPr>
              <a:t>исщ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b="1" i="1" dirty="0" err="1">
                <a:solidFill>
                  <a:schemeClr val="tx2">
                    <a:lumMod val="75000"/>
                  </a:schemeClr>
                </a:solidFill>
              </a:rPr>
              <a:t>илъщ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sz="3200" b="1" i="1" dirty="0" err="1">
                <a:solidFill>
                  <a:schemeClr val="tx2">
                    <a:lumMod val="75000"/>
                  </a:schemeClr>
                </a:solidFill>
              </a:rPr>
              <a:t>телъщ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3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680520"/>
          </a:xfrm>
        </p:spPr>
        <p:txBody>
          <a:bodyPr>
            <a:noAutofit/>
          </a:bodyPr>
          <a:lstStyle/>
          <a:p>
            <a:r>
              <a:rPr lang="ru-RU" sz="3600" b="1" i="1" dirty="0">
                <a:solidFill>
                  <a:schemeClr val="tx1"/>
                </a:solidFill>
              </a:rPr>
              <a:t>Мурат и к1эстумыр </a:t>
            </a:r>
            <a:r>
              <a:rPr lang="ru-RU" sz="3600" b="1" i="1" dirty="0" err="1">
                <a:solidFill>
                  <a:schemeClr val="tx1"/>
                </a:solidFill>
              </a:rPr>
              <a:t>шкафышхуэм</a:t>
            </a:r>
            <a:r>
              <a:rPr lang="ru-RU" sz="3600" b="1" i="1" dirty="0">
                <a:solidFill>
                  <a:schemeClr val="tx1"/>
                </a:solidFill>
              </a:rPr>
              <a:t> … </a:t>
            </a:r>
          </a:p>
          <a:p>
            <a:pPr marL="68580" indent="0">
              <a:buNone/>
            </a:pPr>
            <a:r>
              <a:rPr lang="ru-RU" sz="3600" b="1" i="1" dirty="0"/>
              <a:t>  (</a:t>
            </a:r>
            <a:r>
              <a:rPr lang="ru-RU" sz="3600" b="1" i="1" dirty="0" err="1"/>
              <a:t>илъщ</a:t>
            </a:r>
            <a:r>
              <a:rPr lang="ru-RU" sz="3600" b="1" i="1" dirty="0"/>
              <a:t>, </a:t>
            </a:r>
            <a:r>
              <a:rPr lang="ru-RU" sz="3600" b="1" i="1" dirty="0" err="1"/>
              <a:t>дэлъщ</a:t>
            </a:r>
            <a:r>
              <a:rPr lang="ru-RU" sz="3600" b="1" i="1" dirty="0"/>
              <a:t>, </a:t>
            </a:r>
            <a:r>
              <a:rPr lang="ru-RU" sz="3600" b="1" i="1" dirty="0" err="1"/>
              <a:t>телъщ</a:t>
            </a:r>
            <a:r>
              <a:rPr lang="ru-RU" sz="3600" b="1" i="1" dirty="0"/>
              <a:t>)</a:t>
            </a:r>
            <a:endParaRPr lang="ru-RU" sz="3600" b="1" dirty="0"/>
          </a:p>
          <a:p>
            <a:r>
              <a:rPr lang="ru-RU" sz="3600" b="1" i="1" dirty="0">
                <a:solidFill>
                  <a:schemeClr val="tx1"/>
                </a:solidFill>
              </a:rPr>
              <a:t>Си </a:t>
            </a:r>
            <a:r>
              <a:rPr lang="ru-RU" sz="3600" b="1" i="1" dirty="0" err="1">
                <a:solidFill>
                  <a:schemeClr val="tx1"/>
                </a:solidFill>
              </a:rPr>
              <a:t>адэшхуэр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шэнтиуэ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щабэм</a:t>
            </a:r>
            <a:r>
              <a:rPr lang="ru-RU" sz="3600" b="1" i="1" dirty="0">
                <a:solidFill>
                  <a:schemeClr val="tx1"/>
                </a:solidFill>
              </a:rPr>
              <a:t> … </a:t>
            </a:r>
          </a:p>
          <a:p>
            <a:pPr marL="68580" indent="0">
              <a:buNone/>
            </a:pPr>
            <a:r>
              <a:rPr lang="ru-RU" sz="3600" b="1" i="1" dirty="0"/>
              <a:t>  (</a:t>
            </a:r>
            <a:r>
              <a:rPr lang="ru-RU" sz="3600" b="1" i="1" dirty="0" err="1"/>
              <a:t>исщ</a:t>
            </a:r>
            <a:r>
              <a:rPr lang="ru-RU" sz="3600" b="1" i="1" dirty="0"/>
              <a:t>, </a:t>
            </a:r>
            <a:r>
              <a:rPr lang="ru-RU" sz="3600" b="1" i="1" dirty="0" err="1"/>
              <a:t>тесщ</a:t>
            </a:r>
            <a:r>
              <a:rPr lang="ru-RU" sz="3600" b="1" i="1" dirty="0"/>
              <a:t>, </a:t>
            </a:r>
            <a:r>
              <a:rPr lang="ru-RU" sz="3600" b="1" i="1" dirty="0" err="1"/>
              <a:t>тетщ</a:t>
            </a:r>
            <a:r>
              <a:rPr lang="ru-RU" sz="3600" b="1" i="1" dirty="0"/>
              <a:t>)</a:t>
            </a:r>
            <a:endParaRPr lang="ru-RU" sz="3600" b="1" dirty="0"/>
          </a:p>
          <a:p>
            <a:r>
              <a:rPr lang="ru-RU" sz="3600" b="1" i="1" dirty="0">
                <a:solidFill>
                  <a:schemeClr val="tx1"/>
                </a:solidFill>
              </a:rPr>
              <a:t>Хьэщ1эм и </a:t>
            </a:r>
            <a:r>
              <a:rPr lang="ru-RU" sz="3600" b="1" i="1" dirty="0" err="1">
                <a:solidFill>
                  <a:schemeClr val="tx1"/>
                </a:solidFill>
              </a:rPr>
              <a:t>сумкэр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машинэм</a:t>
            </a:r>
            <a:r>
              <a:rPr lang="ru-RU" sz="3600" b="1" i="1" dirty="0">
                <a:solidFill>
                  <a:schemeClr val="tx1"/>
                </a:solidFill>
              </a:rPr>
              <a:t> … </a:t>
            </a:r>
            <a:endParaRPr lang="ru-RU" sz="3600" b="1" i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smtClean="0">
                <a:solidFill>
                  <a:schemeClr val="tx1"/>
                </a:solidFill>
              </a:rPr>
              <a:t>  </a:t>
            </a:r>
            <a:r>
              <a:rPr lang="ru-RU" sz="3600" b="1" i="1" dirty="0" smtClean="0">
                <a:solidFill>
                  <a:srgbClr val="FF0000"/>
                </a:solidFill>
              </a:rPr>
              <a:t>(</a:t>
            </a:r>
            <a:r>
              <a:rPr lang="ru-RU" sz="3600" b="1" i="1" dirty="0" err="1">
                <a:solidFill>
                  <a:srgbClr val="FF0000"/>
                </a:solidFill>
              </a:rPr>
              <a:t>исщ</a:t>
            </a:r>
            <a:r>
              <a:rPr lang="ru-RU" sz="3600" b="1" i="1" dirty="0">
                <a:solidFill>
                  <a:srgbClr val="FF0000"/>
                </a:solidFill>
              </a:rPr>
              <a:t>, </a:t>
            </a:r>
            <a:r>
              <a:rPr lang="ru-RU" sz="3600" b="1" i="1" dirty="0" err="1">
                <a:solidFill>
                  <a:srgbClr val="FF0000"/>
                </a:solidFill>
              </a:rPr>
              <a:t>итщ</a:t>
            </a:r>
            <a:r>
              <a:rPr lang="ru-RU" sz="3600" b="1" i="1" dirty="0">
                <a:solidFill>
                  <a:srgbClr val="FF0000"/>
                </a:solidFill>
              </a:rPr>
              <a:t>, </a:t>
            </a:r>
            <a:r>
              <a:rPr lang="ru-RU" sz="3600" b="1" i="1" dirty="0" err="1">
                <a:solidFill>
                  <a:srgbClr val="FF0000"/>
                </a:solidFill>
              </a:rPr>
              <a:t>илъщ</a:t>
            </a:r>
            <a:r>
              <a:rPr lang="ru-RU" sz="3600" b="1" i="1" dirty="0">
                <a:solidFill>
                  <a:srgbClr val="FF0000"/>
                </a:solidFill>
              </a:rPr>
              <a:t>)</a:t>
            </a:r>
            <a:endParaRPr lang="ru-RU" sz="3600" b="1" dirty="0">
              <a:solidFill>
                <a:srgbClr val="FF0000"/>
              </a:solidFill>
            </a:endParaRPr>
          </a:p>
          <a:p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655821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</a:rPr>
              <a:t>Псалъэухахэр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</a:rPr>
              <a:t>пэжу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600" b="1" dirty="0" err="1">
                <a:solidFill>
                  <a:schemeClr val="tx2">
                    <a:lumMod val="75000"/>
                  </a:schemeClr>
                </a:solidFill>
              </a:rPr>
              <a:t>нэвгъэсыж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858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08912" cy="100811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2">
                    <a:lumMod val="75000"/>
                  </a:schemeClr>
                </a:solidFill>
              </a:rPr>
              <a:t>Г</a:t>
            </a: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лаголы </a:t>
            </a:r>
            <a:b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3200" b="1" i="1" dirty="0" err="1" smtClean="0">
                <a:solidFill>
                  <a:schemeClr val="tx1"/>
                </a:solidFill>
              </a:rPr>
              <a:t>хэтын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>
                <a:solidFill>
                  <a:schemeClr val="tx1"/>
                </a:solidFill>
              </a:rPr>
              <a:t>хэсын</a:t>
            </a:r>
            <a:r>
              <a:rPr lang="ru-RU" sz="3200" b="1" i="1" dirty="0">
                <a:solidFill>
                  <a:schemeClr val="tx1"/>
                </a:solidFill>
              </a:rPr>
              <a:t>, </a:t>
            </a:r>
            <a:r>
              <a:rPr lang="ru-RU" sz="3200" b="1" i="1" dirty="0" err="1" smtClean="0">
                <a:solidFill>
                  <a:schemeClr val="tx1"/>
                </a:solidFill>
              </a:rPr>
              <a:t>хэлъын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13384"/>
            <a:ext cx="8784976" cy="5544616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Например, находиться, быть среди каких-либо людей или групп – </a:t>
            </a:r>
            <a:r>
              <a:rPr lang="ru-RU" sz="2800" b="1" i="1" dirty="0">
                <a:solidFill>
                  <a:schemeClr val="tx1"/>
                </a:solidFill>
              </a:rPr>
              <a:t>ц1ыхухэм </a:t>
            </a:r>
            <a:r>
              <a:rPr lang="ru-RU" sz="2800" b="1" i="1" dirty="0" err="1">
                <a:solidFill>
                  <a:schemeClr val="tx1"/>
                </a:solidFill>
              </a:rPr>
              <a:t>хэтын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сабийхэм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хэтын</a:t>
            </a:r>
            <a:r>
              <a:rPr lang="ru-RU" sz="2800" b="1" i="1" dirty="0">
                <a:solidFill>
                  <a:schemeClr val="tx1"/>
                </a:solidFill>
              </a:rPr>
              <a:t>; </a:t>
            </a:r>
            <a:r>
              <a:rPr lang="ru-RU" sz="2800" b="1" i="1" dirty="0" err="1" smtClean="0">
                <a:solidFill>
                  <a:schemeClr val="tx1"/>
                </a:solidFill>
              </a:rPr>
              <a:t>ебланэ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 err="1" smtClean="0">
                <a:solidFill>
                  <a:schemeClr val="tx1"/>
                </a:solidFill>
              </a:rPr>
              <a:t>классым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хэсын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ещанэ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курсым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хэсын</a:t>
            </a:r>
            <a:r>
              <a:rPr lang="ru-RU" sz="2800" dirty="0">
                <a:solidFill>
                  <a:schemeClr val="tx1"/>
                </a:solidFill>
              </a:rPr>
              <a:t> и т.д. </a:t>
            </a:r>
            <a:endParaRPr lang="ru-RU" sz="2800" dirty="0" smtClean="0">
              <a:solidFill>
                <a:schemeClr val="tx1"/>
              </a:solidFill>
            </a:endParaRPr>
          </a:p>
          <a:p>
            <a:r>
              <a:rPr lang="ru-RU" sz="2800" dirty="0">
                <a:solidFill>
                  <a:schemeClr val="tx1"/>
                </a:solidFill>
              </a:rPr>
              <a:t>И</a:t>
            </a:r>
            <a:r>
              <a:rPr lang="ru-RU" sz="2800" dirty="0" smtClean="0">
                <a:solidFill>
                  <a:schemeClr val="tx1"/>
                </a:solidFill>
              </a:rPr>
              <a:t>х </a:t>
            </a:r>
            <a:r>
              <a:rPr lang="ru-RU" sz="2800" dirty="0">
                <a:solidFill>
                  <a:schemeClr val="tx1"/>
                </a:solidFill>
              </a:rPr>
              <a:t>можно использовать и со словами, которые означают какие-либо растения. Например, </a:t>
            </a:r>
            <a:r>
              <a:rPr lang="ru-RU" sz="2800" b="1" i="1" dirty="0" err="1">
                <a:solidFill>
                  <a:schemeClr val="tx1"/>
                </a:solidFill>
              </a:rPr>
              <a:t>удзым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нартыхум</a:t>
            </a:r>
            <a:r>
              <a:rPr lang="ru-RU" sz="2800" b="1" i="1" dirty="0">
                <a:solidFill>
                  <a:schemeClr val="tx1"/>
                </a:solidFill>
              </a:rPr>
              <a:t> (кукуруза) </a:t>
            </a:r>
            <a:r>
              <a:rPr lang="ru-RU" sz="2800" b="1" i="1" dirty="0" err="1">
                <a:solidFill>
                  <a:schemeClr val="tx1"/>
                </a:solidFill>
              </a:rPr>
              <a:t>хэтын</a:t>
            </a:r>
            <a:r>
              <a:rPr lang="ru-RU" sz="2800" b="1" i="1" dirty="0">
                <a:solidFill>
                  <a:schemeClr val="tx1"/>
                </a:solidFill>
              </a:rPr>
              <a:t> (</a:t>
            </a:r>
            <a:r>
              <a:rPr lang="ru-RU" sz="2800" b="1" i="1" dirty="0" err="1">
                <a:solidFill>
                  <a:schemeClr val="tx1"/>
                </a:solidFill>
              </a:rPr>
              <a:t>хэсын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хэлъын</a:t>
            </a:r>
            <a:r>
              <a:rPr lang="ru-RU" sz="2800" b="1" i="1" dirty="0">
                <a:solidFill>
                  <a:schemeClr val="tx1"/>
                </a:solidFill>
              </a:rPr>
              <a:t>). </a:t>
            </a:r>
            <a:r>
              <a:rPr lang="ru-RU" sz="2800" dirty="0">
                <a:solidFill>
                  <a:schemeClr val="tx1"/>
                </a:solidFill>
              </a:rPr>
              <a:t>Чаще всего глагол </a:t>
            </a:r>
            <a:r>
              <a:rPr lang="ru-RU" sz="2800" b="1" i="1" dirty="0" err="1">
                <a:solidFill>
                  <a:schemeClr val="tx1"/>
                </a:solidFill>
              </a:rPr>
              <a:t>хэлъын</a:t>
            </a:r>
            <a:r>
              <a:rPr lang="ru-RU" sz="2800" i="1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употребляется со словом </a:t>
            </a:r>
            <a:r>
              <a:rPr lang="ru-RU" sz="2800" b="1" i="1" dirty="0">
                <a:solidFill>
                  <a:schemeClr val="tx1"/>
                </a:solidFill>
              </a:rPr>
              <a:t>п1э</a:t>
            </a:r>
            <a:r>
              <a:rPr lang="ru-RU" sz="2800" i="1" dirty="0">
                <a:solidFill>
                  <a:schemeClr val="tx1"/>
                </a:solidFill>
              </a:rPr>
              <a:t> (постель) – </a:t>
            </a:r>
            <a:r>
              <a:rPr lang="ru-RU" sz="2800" b="1" i="1" dirty="0">
                <a:solidFill>
                  <a:schemeClr val="tx1"/>
                </a:solidFill>
              </a:rPr>
              <a:t>п1эм </a:t>
            </a:r>
            <a:r>
              <a:rPr lang="ru-RU" sz="2800" b="1" i="1" dirty="0" err="1">
                <a:solidFill>
                  <a:schemeClr val="tx1"/>
                </a:solidFill>
              </a:rPr>
              <a:t>хэлъын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i="1" dirty="0">
                <a:solidFill>
                  <a:schemeClr val="tx1"/>
                </a:solidFill>
              </a:rPr>
              <a:t>(лежать в постели</a:t>
            </a:r>
            <a:r>
              <a:rPr lang="ru-RU" sz="2800" i="1" dirty="0" smtClean="0">
                <a:solidFill>
                  <a:schemeClr val="tx1"/>
                </a:solidFill>
              </a:rPr>
              <a:t>).</a:t>
            </a:r>
          </a:p>
          <a:p>
            <a:r>
              <a:rPr lang="ru-RU" sz="2800" i="1" dirty="0">
                <a:solidFill>
                  <a:schemeClr val="tx1"/>
                </a:solidFill>
              </a:rPr>
              <a:t> </a:t>
            </a:r>
            <a:r>
              <a:rPr lang="ru-RU" sz="2800" i="1" dirty="0" err="1">
                <a:solidFill>
                  <a:schemeClr val="tx1"/>
                </a:solidFill>
              </a:rPr>
              <a:t>Ш</a:t>
            </a:r>
            <a:r>
              <a:rPr lang="ru-RU" sz="2800" i="1" dirty="0" err="1" smtClean="0">
                <a:solidFill>
                  <a:schemeClr val="tx1"/>
                </a:solidFill>
              </a:rPr>
              <a:t>ыгъу</a:t>
            </a:r>
            <a:r>
              <a:rPr lang="ru-RU" sz="2800" i="1" dirty="0" smtClean="0">
                <a:solidFill>
                  <a:schemeClr val="tx1"/>
                </a:solidFill>
              </a:rPr>
              <a:t>, </a:t>
            </a:r>
            <a:r>
              <a:rPr lang="ru-RU" sz="2800" i="1" dirty="0" err="1" smtClean="0">
                <a:solidFill>
                  <a:schemeClr val="tx1"/>
                </a:solidFill>
              </a:rPr>
              <a:t>фошыгъу</a:t>
            </a:r>
            <a:r>
              <a:rPr lang="ru-RU" sz="2800" i="1" dirty="0" smtClean="0">
                <a:solidFill>
                  <a:schemeClr val="tx1"/>
                </a:solidFill>
              </a:rPr>
              <a:t>, </a:t>
            </a:r>
            <a:r>
              <a:rPr lang="ru-RU" sz="2800" i="1" dirty="0" err="1" smtClean="0">
                <a:solidFill>
                  <a:schemeClr val="tx1"/>
                </a:solidFill>
              </a:rPr>
              <a:t>шыбжий</a:t>
            </a:r>
            <a:r>
              <a:rPr lang="ru-RU" sz="2800" i="1" dirty="0">
                <a:solidFill>
                  <a:schemeClr val="tx1"/>
                </a:solidFill>
              </a:rPr>
              <a:t>.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4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573</TotalTime>
  <Words>460</Words>
  <Application>Microsoft Office PowerPoint</Application>
  <PresentationFormat>Экран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Остин</vt:lpstr>
      <vt:lpstr>Изучаем  кабардинский  язык</vt:lpstr>
      <vt:lpstr>Делаем комплименты друг другу</vt:lpstr>
      <vt:lpstr>Знакомство  с местными превербами.</vt:lpstr>
      <vt:lpstr>С какими словами употребляются глаголы  дэтын, дэлъын, дэсын?</vt:lpstr>
      <vt:lpstr>Фыкъеджэ,  урысыбзэк1э зэвдзэк1. </vt:lpstr>
      <vt:lpstr>Какие слова можно употребить с глаголами итын, исын, илъын? </vt:lpstr>
      <vt:lpstr>Псалъэухахэр пэжу нэвгъэсыж.</vt:lpstr>
      <vt:lpstr>Презентация PowerPoint</vt:lpstr>
      <vt:lpstr>Глаголы  хэтын, хэсын, хэлъын.</vt:lpstr>
      <vt:lpstr>Фыкъеджэ,  упщ1эхэм жэуап ефт.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30</cp:revision>
  <dcterms:created xsi:type="dcterms:W3CDTF">2013-11-25T07:17:07Z</dcterms:created>
  <dcterms:modified xsi:type="dcterms:W3CDTF">2014-01-30T18:31:54Z</dcterms:modified>
</cp:coreProperties>
</file>