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B194A-7EB2-4EDE-BB35-3108B32949CE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4AFB3-C34E-4904-809C-486C9E312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714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4AFB3-C34E-4904-809C-486C9E312F7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17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4AFB3-C34E-4904-809C-486C9E312F7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25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0847-5ECF-42EB-8F87-08C19C8332DD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52E-8722-4870-8587-2705A5292B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0847-5ECF-42EB-8F87-08C19C8332DD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52E-8722-4870-8587-2705A5292B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0847-5ECF-42EB-8F87-08C19C8332DD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52E-8722-4870-8587-2705A5292B0A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0847-5ECF-42EB-8F87-08C19C8332DD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52E-8722-4870-8587-2705A5292B0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0847-5ECF-42EB-8F87-08C19C8332DD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52E-8722-4870-8587-2705A5292B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0847-5ECF-42EB-8F87-08C19C8332DD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52E-8722-4870-8587-2705A5292B0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0847-5ECF-42EB-8F87-08C19C8332DD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52E-8722-4870-8587-2705A5292B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0847-5ECF-42EB-8F87-08C19C8332DD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52E-8722-4870-8587-2705A5292B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0847-5ECF-42EB-8F87-08C19C8332DD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52E-8722-4870-8587-2705A5292B0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0847-5ECF-42EB-8F87-08C19C8332DD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52E-8722-4870-8587-2705A5292B0A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0847-5ECF-42EB-8F87-08C19C8332DD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352E-8722-4870-8587-2705A5292B0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E870847-5ECF-42EB-8F87-08C19C8332DD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533352E-8722-4870-8587-2705A5292B0A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Изучаем </a:t>
            </a:r>
            <a: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кабардинский </a:t>
            </a: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язык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6021288"/>
            <a:ext cx="3672408" cy="537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Занятие №35</a:t>
            </a:r>
            <a:endParaRPr lang="ru-RU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11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628800"/>
            <a:ext cx="8229600" cy="2736304"/>
          </a:xfrm>
        </p:spPr>
        <p:txBody>
          <a:bodyPr>
            <a:normAutofit/>
          </a:bodyPr>
          <a:lstStyle/>
          <a:p>
            <a:r>
              <a:rPr lang="ru-RU" sz="7200" b="1" dirty="0" err="1" smtClean="0">
                <a:solidFill>
                  <a:schemeClr val="tx1"/>
                </a:solidFill>
              </a:rPr>
              <a:t>Фыпсэу</a:t>
            </a:r>
            <a:r>
              <a:rPr lang="ru-RU" sz="7200" b="1" dirty="0" smtClean="0">
                <a:solidFill>
                  <a:schemeClr val="tx1"/>
                </a:solidFill>
              </a:rPr>
              <a:t>!</a:t>
            </a:r>
            <a:br>
              <a:rPr lang="ru-RU" sz="7200" b="1" dirty="0" smtClean="0">
                <a:solidFill>
                  <a:schemeClr val="tx1"/>
                </a:solidFill>
              </a:rPr>
            </a:br>
            <a:r>
              <a:rPr lang="ru-RU" sz="7200" b="1" dirty="0" err="1" smtClean="0">
                <a:solidFill>
                  <a:schemeClr val="tx1"/>
                </a:solidFill>
              </a:rPr>
              <a:t>Узыншэу</a:t>
            </a:r>
            <a:r>
              <a:rPr lang="ru-RU" sz="7200" b="1" dirty="0" smtClean="0">
                <a:solidFill>
                  <a:schemeClr val="tx1"/>
                </a:solidFill>
              </a:rPr>
              <a:t> </a:t>
            </a:r>
            <a:r>
              <a:rPr lang="ru-RU" sz="7200" b="1" dirty="0" err="1" smtClean="0">
                <a:solidFill>
                  <a:schemeClr val="tx1"/>
                </a:solidFill>
              </a:rPr>
              <a:t>фыщыт</a:t>
            </a:r>
            <a:r>
              <a:rPr lang="ru-RU" sz="7200" b="1" dirty="0" smtClean="0">
                <a:solidFill>
                  <a:schemeClr val="tx1"/>
                </a:solidFill>
              </a:rPr>
              <a:t>!</a:t>
            </a:r>
            <a:endParaRPr lang="ru-RU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440160"/>
          </a:xfrm>
        </p:spPr>
        <p:txBody>
          <a:bodyPr>
            <a:normAutofit/>
          </a:bodyPr>
          <a:lstStyle/>
          <a:p>
            <a:r>
              <a:rPr lang="ru-RU" b="1" dirty="0" smtClean="0"/>
              <a:t>Местные </a:t>
            </a:r>
            <a:r>
              <a:rPr lang="ru-RU" b="1" dirty="0" err="1" smtClean="0"/>
              <a:t>превербы</a:t>
            </a:r>
            <a:endParaRPr lang="ru-RU" b="1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1600" y="2060847"/>
            <a:ext cx="2880320" cy="446388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b="1" dirty="0" smtClean="0"/>
              <a:t>те-</a:t>
            </a:r>
            <a:endParaRPr lang="ru-RU" sz="3200" b="1" dirty="0"/>
          </a:p>
          <a:p>
            <a:r>
              <a:rPr lang="ru-RU" sz="3200" b="1" dirty="0" smtClean="0"/>
              <a:t>щ1э- </a:t>
            </a:r>
          </a:p>
          <a:p>
            <a:r>
              <a:rPr lang="ru-RU" sz="3200" b="1" dirty="0" err="1" smtClean="0"/>
              <a:t>щы</a:t>
            </a:r>
            <a:r>
              <a:rPr lang="ru-RU" sz="3200" b="1" dirty="0" smtClean="0"/>
              <a:t>- </a:t>
            </a:r>
          </a:p>
          <a:p>
            <a:r>
              <a:rPr lang="ru-RU" sz="3200" b="1" dirty="0" smtClean="0"/>
              <a:t>дэ- </a:t>
            </a:r>
          </a:p>
          <a:p>
            <a:r>
              <a:rPr lang="ru-RU" sz="3200" b="1" dirty="0" smtClean="0"/>
              <a:t>и- </a:t>
            </a:r>
          </a:p>
          <a:p>
            <a:r>
              <a:rPr lang="ru-RU" sz="3200" b="1" dirty="0" err="1" smtClean="0"/>
              <a:t>хэ</a:t>
            </a:r>
            <a:r>
              <a:rPr lang="ru-RU" sz="3200" b="1" dirty="0" smtClean="0"/>
              <a:t>-</a:t>
            </a:r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5239643" y="2034161"/>
            <a:ext cx="2880320" cy="44644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 err="1" smtClean="0">
                <a:solidFill>
                  <a:schemeClr val="tx1"/>
                </a:solidFill>
              </a:rPr>
              <a:t>бгъэдэ</a:t>
            </a:r>
            <a:r>
              <a:rPr lang="ru-RU" sz="3200" b="1" dirty="0" smtClean="0">
                <a:solidFill>
                  <a:schemeClr val="tx1"/>
                </a:solidFill>
              </a:rPr>
              <a:t>- </a:t>
            </a: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бгъуры</a:t>
            </a:r>
            <a:r>
              <a:rPr lang="ru-RU" sz="3200" b="1" dirty="0" smtClean="0">
                <a:solidFill>
                  <a:schemeClr val="tx1"/>
                </a:solidFill>
              </a:rPr>
              <a:t>- </a:t>
            </a:r>
          </a:p>
          <a:p>
            <a:r>
              <a:rPr lang="ru-RU" sz="3200" b="1" dirty="0" smtClean="0">
                <a:solidFill>
                  <a:schemeClr val="tx1"/>
                </a:solidFill>
              </a:rPr>
              <a:t>1у- 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900" b="1" dirty="0" err="1" smtClean="0"/>
              <a:t>Псалъэухахэр</a:t>
            </a:r>
            <a:r>
              <a:rPr lang="ru-RU" sz="4900" b="1" dirty="0" smtClean="0"/>
              <a:t> </a:t>
            </a:r>
            <a:r>
              <a:rPr lang="ru-RU" sz="4900" b="1" dirty="0" err="1" smtClean="0"/>
              <a:t>нэвгъэсыж</a:t>
            </a:r>
            <a:r>
              <a:rPr lang="ru-RU" sz="4900" b="1" dirty="0" smtClean="0"/>
              <a:t>.</a:t>
            </a:r>
            <a:r>
              <a:rPr lang="ru-RU" sz="4000" b="1" dirty="0"/>
              <a:t/>
            </a:r>
            <a:br>
              <a:rPr lang="ru-RU" sz="4000" b="1" dirty="0"/>
            </a:b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916832"/>
            <a:ext cx="8712967" cy="4824536"/>
          </a:xfrm>
        </p:spPr>
        <p:txBody>
          <a:bodyPr>
            <a:normAutofit/>
          </a:bodyPr>
          <a:lstStyle/>
          <a:p>
            <a:r>
              <a:rPr lang="ru-RU" sz="3600" b="1" dirty="0" err="1">
                <a:solidFill>
                  <a:schemeClr val="tx1"/>
                </a:solidFill>
              </a:rPr>
              <a:t>Сэ</a:t>
            </a:r>
            <a:r>
              <a:rPr lang="ru-RU" sz="3600" b="1" dirty="0">
                <a:solidFill>
                  <a:schemeClr val="tx1"/>
                </a:solidFill>
              </a:rPr>
              <a:t> пщ1ант1эм </a:t>
            </a:r>
            <a:r>
              <a:rPr lang="ru-RU" sz="3600" b="1" dirty="0" err="1">
                <a:solidFill>
                  <a:schemeClr val="tx1"/>
                </a:solidFill>
              </a:rPr>
              <a:t>сыдэтщ</a:t>
            </a:r>
            <a:r>
              <a:rPr lang="ru-RU" sz="3600" b="1" dirty="0">
                <a:solidFill>
                  <a:schemeClr val="tx1"/>
                </a:solidFill>
              </a:rPr>
              <a:t>, </a:t>
            </a:r>
            <a:r>
              <a:rPr lang="ru-RU" sz="3600" b="1" dirty="0" err="1">
                <a:solidFill>
                  <a:schemeClr val="tx1"/>
                </a:solidFill>
              </a:rPr>
              <a:t>нани</a:t>
            </a:r>
            <a:r>
              <a:rPr lang="ru-RU" sz="3600" b="1" dirty="0">
                <a:solidFill>
                  <a:schemeClr val="tx1"/>
                </a:solidFill>
              </a:rPr>
              <a:t> … … .</a:t>
            </a:r>
          </a:p>
          <a:p>
            <a:r>
              <a:rPr lang="ru-RU" sz="3600" b="1" dirty="0" err="1">
                <a:solidFill>
                  <a:schemeClr val="tx1"/>
                </a:solidFill>
              </a:rPr>
              <a:t>Уэ</a:t>
            </a:r>
            <a:r>
              <a:rPr lang="ru-RU" sz="3600" b="1" dirty="0">
                <a:solidFill>
                  <a:schemeClr val="tx1"/>
                </a:solidFill>
              </a:rPr>
              <a:t> </a:t>
            </a:r>
            <a:r>
              <a:rPr lang="ru-RU" sz="3600" b="1" dirty="0" err="1">
                <a:solidFill>
                  <a:schemeClr val="tx1"/>
                </a:solidFill>
              </a:rPr>
              <a:t>къалэм</a:t>
            </a:r>
            <a:r>
              <a:rPr lang="ru-RU" sz="3600" b="1" dirty="0">
                <a:solidFill>
                  <a:schemeClr val="tx1"/>
                </a:solidFill>
              </a:rPr>
              <a:t> </a:t>
            </a:r>
            <a:r>
              <a:rPr lang="ru-RU" sz="3600" b="1" dirty="0" err="1">
                <a:solidFill>
                  <a:schemeClr val="tx1"/>
                </a:solidFill>
              </a:rPr>
              <a:t>удэсщ</a:t>
            </a:r>
            <a:r>
              <a:rPr lang="ru-RU" sz="3600" b="1" dirty="0">
                <a:solidFill>
                  <a:schemeClr val="tx1"/>
                </a:solidFill>
              </a:rPr>
              <a:t>, </a:t>
            </a:r>
            <a:r>
              <a:rPr lang="ru-RU" sz="3600" b="1" dirty="0" err="1">
                <a:solidFill>
                  <a:schemeClr val="tx1"/>
                </a:solidFill>
              </a:rPr>
              <a:t>сэри</a:t>
            </a:r>
            <a:r>
              <a:rPr lang="ru-RU" sz="3600" b="1" dirty="0">
                <a:solidFill>
                  <a:schemeClr val="tx1"/>
                </a:solidFill>
              </a:rPr>
              <a:t> … … .</a:t>
            </a:r>
          </a:p>
          <a:p>
            <a:r>
              <a:rPr lang="ru-RU" sz="3600" b="1" dirty="0">
                <a:solidFill>
                  <a:schemeClr val="tx1"/>
                </a:solidFill>
              </a:rPr>
              <a:t>Си </a:t>
            </a:r>
            <a:r>
              <a:rPr lang="ru-RU" sz="3600" b="1" dirty="0" err="1">
                <a:solidFill>
                  <a:schemeClr val="tx1"/>
                </a:solidFill>
              </a:rPr>
              <a:t>анэшхуэр</a:t>
            </a:r>
            <a:r>
              <a:rPr lang="ru-RU" sz="3600" b="1" dirty="0">
                <a:solidFill>
                  <a:schemeClr val="tx1"/>
                </a:solidFill>
              </a:rPr>
              <a:t> </a:t>
            </a:r>
            <a:r>
              <a:rPr lang="ru-RU" sz="3600" b="1" dirty="0" err="1">
                <a:solidFill>
                  <a:schemeClr val="tx1"/>
                </a:solidFill>
              </a:rPr>
              <a:t>хадэм</a:t>
            </a:r>
            <a:r>
              <a:rPr lang="ru-RU" sz="3600" b="1" dirty="0">
                <a:solidFill>
                  <a:schemeClr val="tx1"/>
                </a:solidFill>
              </a:rPr>
              <a:t> </a:t>
            </a:r>
            <a:r>
              <a:rPr lang="ru-RU" sz="3600" b="1" dirty="0" err="1">
                <a:solidFill>
                  <a:schemeClr val="tx1"/>
                </a:solidFill>
              </a:rPr>
              <a:t>итщ</a:t>
            </a:r>
            <a:r>
              <a:rPr lang="ru-RU" sz="3600" b="1" dirty="0">
                <a:solidFill>
                  <a:schemeClr val="tx1"/>
                </a:solidFill>
              </a:rPr>
              <a:t>, </a:t>
            </a:r>
            <a:r>
              <a:rPr lang="ru-RU" sz="3600" b="1" dirty="0" err="1">
                <a:solidFill>
                  <a:schemeClr val="tx1"/>
                </a:solidFill>
              </a:rPr>
              <a:t>дади</a:t>
            </a:r>
            <a:r>
              <a:rPr lang="ru-RU" sz="3600" b="1" dirty="0">
                <a:solidFill>
                  <a:schemeClr val="tx1"/>
                </a:solidFill>
              </a:rPr>
              <a:t> … … .</a:t>
            </a:r>
          </a:p>
          <a:p>
            <a:r>
              <a:rPr lang="ru-RU" sz="3600" b="1" dirty="0" err="1">
                <a:solidFill>
                  <a:schemeClr val="tx1"/>
                </a:solidFill>
              </a:rPr>
              <a:t>Фэ</a:t>
            </a:r>
            <a:r>
              <a:rPr lang="ru-RU" sz="3600" b="1" dirty="0">
                <a:solidFill>
                  <a:schemeClr val="tx1"/>
                </a:solidFill>
              </a:rPr>
              <a:t> </a:t>
            </a:r>
            <a:r>
              <a:rPr lang="ru-RU" sz="3600" b="1" dirty="0" err="1">
                <a:solidFill>
                  <a:schemeClr val="tx1"/>
                </a:solidFill>
              </a:rPr>
              <a:t>залым</a:t>
            </a:r>
            <a:r>
              <a:rPr lang="ru-RU" sz="3600" b="1" dirty="0">
                <a:solidFill>
                  <a:schemeClr val="tx1"/>
                </a:solidFill>
              </a:rPr>
              <a:t> фыщ1эсщ, дэ … … .</a:t>
            </a:r>
          </a:p>
          <a:p>
            <a:r>
              <a:rPr lang="ru-RU" sz="3600" b="1" dirty="0">
                <a:solidFill>
                  <a:schemeClr val="tx1"/>
                </a:solidFill>
              </a:rPr>
              <a:t>Л1ыжьыр </a:t>
            </a:r>
            <a:r>
              <a:rPr lang="ru-RU" sz="3600" b="1" dirty="0" err="1">
                <a:solidFill>
                  <a:schemeClr val="tx1"/>
                </a:solidFill>
              </a:rPr>
              <a:t>диваным</a:t>
            </a:r>
            <a:r>
              <a:rPr lang="ru-RU" sz="3600" b="1" dirty="0">
                <a:solidFill>
                  <a:schemeClr val="tx1"/>
                </a:solidFill>
              </a:rPr>
              <a:t> </a:t>
            </a:r>
            <a:r>
              <a:rPr lang="ru-RU" sz="3600" b="1" dirty="0" err="1">
                <a:solidFill>
                  <a:schemeClr val="tx1"/>
                </a:solidFill>
              </a:rPr>
              <a:t>исщ</a:t>
            </a:r>
            <a:r>
              <a:rPr lang="ru-RU" sz="3600" b="1" dirty="0">
                <a:solidFill>
                  <a:schemeClr val="tx1"/>
                </a:solidFill>
              </a:rPr>
              <a:t>, </a:t>
            </a:r>
            <a:r>
              <a:rPr lang="ru-RU" sz="3600" b="1" dirty="0" err="1">
                <a:solidFill>
                  <a:schemeClr val="tx1"/>
                </a:solidFill>
              </a:rPr>
              <a:t>сэ</a:t>
            </a:r>
            <a:r>
              <a:rPr lang="ru-RU" sz="3600" b="1" dirty="0">
                <a:solidFill>
                  <a:schemeClr val="tx1"/>
                </a:solidFill>
              </a:rPr>
              <a:t> … … .</a:t>
            </a:r>
          </a:p>
          <a:p>
            <a:r>
              <a:rPr lang="ru-RU" sz="3600" b="1" dirty="0" err="1">
                <a:solidFill>
                  <a:schemeClr val="tx1"/>
                </a:solidFill>
              </a:rPr>
              <a:t>Хъыджэбз</a:t>
            </a:r>
            <a:r>
              <a:rPr lang="ru-RU" sz="3600" b="1" dirty="0">
                <a:solidFill>
                  <a:schemeClr val="tx1"/>
                </a:solidFill>
              </a:rPr>
              <a:t> ц1ык1ухэр </a:t>
            </a:r>
            <a:r>
              <a:rPr lang="ru-RU" sz="3600" b="1" dirty="0" err="1">
                <a:solidFill>
                  <a:schemeClr val="tx1"/>
                </a:solidFill>
              </a:rPr>
              <a:t>удзым</a:t>
            </a:r>
            <a:r>
              <a:rPr lang="ru-RU" sz="3600" b="1" dirty="0">
                <a:solidFill>
                  <a:schemeClr val="tx1"/>
                </a:solidFill>
              </a:rPr>
              <a:t> </a:t>
            </a:r>
            <a:r>
              <a:rPr lang="ru-RU" sz="3600" b="1" dirty="0" err="1">
                <a:solidFill>
                  <a:schemeClr val="tx1"/>
                </a:solidFill>
              </a:rPr>
              <a:t>хэсщ</a:t>
            </a:r>
            <a:r>
              <a:rPr lang="ru-RU" sz="3600" b="1" dirty="0">
                <a:solidFill>
                  <a:schemeClr val="tx1"/>
                </a:solidFill>
              </a:rPr>
              <a:t>, </a:t>
            </a:r>
            <a:r>
              <a:rPr lang="ru-RU" sz="3600" b="1" dirty="0" err="1">
                <a:solidFill>
                  <a:schemeClr val="tx1"/>
                </a:solidFill>
              </a:rPr>
              <a:t>уэ</a:t>
            </a:r>
            <a:r>
              <a:rPr lang="ru-RU" sz="3600" b="1" dirty="0">
                <a:solidFill>
                  <a:schemeClr val="tx1"/>
                </a:solidFill>
              </a:rPr>
              <a:t> … ….</a:t>
            </a:r>
          </a:p>
          <a:p>
            <a:endParaRPr lang="ru-RU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ru-RU" sz="4900" dirty="0" err="1"/>
              <a:t>Щэбэт</a:t>
            </a:r>
            <a:r>
              <a:rPr lang="ru-RU" sz="4900" dirty="0"/>
              <a:t> </a:t>
            </a:r>
            <a:r>
              <a:rPr lang="ru-RU" sz="4900" dirty="0" err="1"/>
              <a:t>махуэм</a:t>
            </a:r>
            <a:r>
              <a:rPr lang="ru-RU" sz="4900" dirty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0" y="980728"/>
            <a:ext cx="9036496" cy="58772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180000" indent="0" algn="just">
              <a:buNone/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8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Нобэ</a:t>
            </a:r>
            <a:r>
              <a:rPr lang="ru-RU" sz="3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щэбэтщ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Нобэ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лэжьэгъуэ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махуэкъым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Ди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унагъуэр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псори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унэм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дэсщ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Махуэр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хуабэщ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Зэдэлъхузэшыпхъухэр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пщ1ант1эм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дыдэтщ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Нэхъыщ1эхэр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мэджэгу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Нэхъыжьхэм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пщ1ант1эр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догъэкъабзэ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</a:t>
            </a:r>
          </a:p>
          <a:p>
            <a:pPr marL="180000" indent="0" algn="just">
              <a:buNone/>
            </a:pPr>
            <a:r>
              <a:rPr lang="ru-RU" sz="3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Си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адэмрэ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дадэрэ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хадэм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итщ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Ахэр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жыгхэм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йоплъ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Абыхэм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ф1ыуэ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ялъагъу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жыг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хадэр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Ди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жыг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хадэр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икъук1э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инщ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180000" indent="0" algn="just">
              <a:buNone/>
            </a:pPr>
            <a:r>
              <a:rPr lang="ru-RU" sz="3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Си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анэр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пщ1ант1эм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щыплъагъуркъым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Ар мэпщаф1э.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Мамэ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епщэф1 п1астэрэ лыц1ык1улыбжьэрэ. П1астэ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хуабэмрэ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лыц1ык1улыбжьэмрэ 1эф1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дыдэщ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Ахэр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псоми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ф1ыуэ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долъагъу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 marL="180000" indent="0" algn="just">
              <a:buNone/>
            </a:pPr>
            <a:r>
              <a:rPr lang="ru-RU" sz="3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 </a:t>
            </a:r>
            <a:r>
              <a:rPr lang="ru-RU" sz="3000" dirty="0" err="1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Сыхьэтыр</a:t>
            </a:r>
            <a:r>
              <a:rPr lang="ru-RU" sz="3000" dirty="0" smtClean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т1ум дэ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шэджагъуашхэ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ru-RU" sz="3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дышхэнущ</a:t>
            </a:r>
            <a:r>
              <a:rPr lang="ru-RU" sz="3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Местные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превербы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83149"/>
              </p:ext>
            </p:extLst>
          </p:nvPr>
        </p:nvGraphicFramePr>
        <p:xfrm>
          <a:off x="107504" y="1484784"/>
          <a:ext cx="8928993" cy="5400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5242"/>
                <a:gridCol w="2782688"/>
                <a:gridCol w="2118883"/>
                <a:gridCol w="2612180"/>
              </a:tblGrid>
              <a:tr h="5760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</a:rPr>
                        <a:t>префиксы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</a:rPr>
                        <a:t>значение префикса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solidFill>
                            <a:schemeClr val="tx1"/>
                          </a:solidFill>
                          <a:effectLst/>
                        </a:rPr>
                        <a:t>глагол</a:t>
                      </a:r>
                      <a:endParaRPr lang="ru-RU" sz="20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</a:rPr>
                        <a:t>значение глагола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44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b="1" dirty="0" err="1">
                          <a:solidFill>
                            <a:schemeClr val="tx1"/>
                          </a:solidFill>
                          <a:effectLst/>
                        </a:rPr>
                        <a:t>бгъэдэ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</a:rPr>
                        <a:t>-, </a:t>
                      </a:r>
                      <a:r>
                        <a:rPr lang="ru-RU" sz="2400" b="1" dirty="0" err="1">
                          <a:solidFill>
                            <a:schemeClr val="tx1"/>
                          </a:solidFill>
                          <a:effectLst/>
                        </a:rPr>
                        <a:t>бгъуры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</a:rPr>
                        <a:t>-, 1у-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b="1" dirty="0" smtClean="0">
                          <a:effectLst/>
                        </a:rPr>
                        <a:t>Имеют </a:t>
                      </a:r>
                      <a:r>
                        <a:rPr lang="ru-RU" sz="2400" b="1" dirty="0">
                          <a:effectLst/>
                        </a:rPr>
                        <a:t>близкие значения: основы статических глаголов с этими </a:t>
                      </a:r>
                      <a:r>
                        <a:rPr lang="ru-RU" sz="2400" b="1" dirty="0" err="1">
                          <a:effectLst/>
                        </a:rPr>
                        <a:t>превербами</a:t>
                      </a:r>
                      <a:r>
                        <a:rPr lang="ru-RU" sz="2400" b="1" dirty="0">
                          <a:effectLst/>
                        </a:rPr>
                        <a:t> обозначают положение возле кого-чего-л.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effectLst/>
                        </a:rPr>
                        <a:t>бгъэдэсын</a:t>
                      </a:r>
                      <a:r>
                        <a:rPr lang="ru-RU" sz="2400" b="1" dirty="0">
                          <a:effectLst/>
                        </a:rPr>
                        <a:t>, </a:t>
                      </a:r>
                      <a:r>
                        <a:rPr lang="ru-RU" sz="2400" b="1" dirty="0" err="1" smtClean="0">
                          <a:effectLst/>
                        </a:rPr>
                        <a:t>бгъэдэтын</a:t>
                      </a:r>
                      <a:r>
                        <a:rPr lang="ru-RU" sz="2400" b="1" dirty="0" smtClean="0">
                          <a:effectLst/>
                        </a:rPr>
                        <a:t>, </a:t>
                      </a:r>
                      <a:r>
                        <a:rPr lang="ru-RU" sz="2400" b="1" dirty="0" err="1" smtClean="0">
                          <a:effectLst/>
                        </a:rPr>
                        <a:t>бгъэдэлъын</a:t>
                      </a:r>
                      <a:r>
                        <a:rPr lang="ru-RU" sz="2400" b="1" dirty="0" smtClean="0">
                          <a:effectLst/>
                        </a:rPr>
                        <a:t>;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b="1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 smtClean="0">
                          <a:effectLst/>
                        </a:rPr>
                        <a:t>бгъурысын</a:t>
                      </a:r>
                      <a:r>
                        <a:rPr lang="ru-RU" sz="2400" b="1" dirty="0">
                          <a:effectLst/>
                        </a:rPr>
                        <a:t>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 smtClean="0">
                          <a:effectLst/>
                        </a:rPr>
                        <a:t>бгъурытын</a:t>
                      </a:r>
                      <a:r>
                        <a:rPr lang="ru-RU" sz="2400" b="1" dirty="0" smtClean="0">
                          <a:effectLst/>
                        </a:rPr>
                        <a:t>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 smtClean="0">
                          <a:effectLst/>
                        </a:rPr>
                        <a:t>бгъурылъын</a:t>
                      </a:r>
                      <a:r>
                        <a:rPr lang="ru-RU" sz="2400" b="1" dirty="0" smtClean="0">
                          <a:effectLst/>
                        </a:rPr>
                        <a:t>;</a:t>
                      </a:r>
                      <a:endParaRPr lang="ru-RU" sz="24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b="1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</a:rPr>
                        <a:t>1усын</a:t>
                      </a:r>
                      <a:r>
                        <a:rPr lang="ru-RU" sz="2400" b="1" dirty="0">
                          <a:effectLst/>
                        </a:rPr>
                        <a:t>, </a:t>
                      </a:r>
                      <a:r>
                        <a:rPr lang="ru-RU" sz="2400" b="1" dirty="0" smtClean="0">
                          <a:effectLst/>
                        </a:rPr>
                        <a:t>1утын, 1улъын </a:t>
                      </a:r>
                      <a:endParaRPr lang="ru-RU" sz="24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 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сидеть, </a:t>
                      </a:r>
                      <a:r>
                        <a:rPr lang="ru-RU" sz="2400" b="1" dirty="0" smtClean="0">
                          <a:effectLst/>
                        </a:rPr>
                        <a:t>стоять, лежать </a:t>
                      </a:r>
                      <a:r>
                        <a:rPr lang="ru-RU" sz="2400" b="1" dirty="0">
                          <a:effectLst/>
                        </a:rPr>
                        <a:t>рядом с кем-чем-л.;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b="1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</a:rPr>
                        <a:t>сидеть</a:t>
                      </a:r>
                      <a:r>
                        <a:rPr lang="ru-RU" sz="2400" b="1" dirty="0">
                          <a:effectLst/>
                        </a:rPr>
                        <a:t>, стоять </a:t>
                      </a:r>
                      <a:r>
                        <a:rPr lang="ru-RU" sz="2400" b="1" dirty="0" smtClean="0">
                          <a:effectLst/>
                        </a:rPr>
                        <a:t>лежать сбоку </a:t>
                      </a:r>
                      <a:r>
                        <a:rPr lang="ru-RU" sz="2400" b="1" dirty="0">
                          <a:effectLst/>
                        </a:rPr>
                        <a:t>от кого-чего-л.;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b="1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effectLst/>
                        </a:rPr>
                        <a:t>сидеть</a:t>
                      </a:r>
                      <a:r>
                        <a:rPr lang="ru-RU" sz="2400" b="1" dirty="0">
                          <a:effectLst/>
                        </a:rPr>
                        <a:t>, </a:t>
                      </a:r>
                      <a:r>
                        <a:rPr lang="ru-RU" sz="2400" b="1" dirty="0" smtClean="0">
                          <a:effectLst/>
                        </a:rPr>
                        <a:t>стоять, лежать  </a:t>
                      </a:r>
                      <a:r>
                        <a:rPr lang="ru-RU" sz="2400" b="1" dirty="0">
                          <a:effectLst/>
                        </a:rPr>
                        <a:t>возле кого-чего-л.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7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74448"/>
          </a:xfrm>
        </p:spPr>
        <p:txBody>
          <a:bodyPr>
            <a:noAutofit/>
          </a:bodyPr>
          <a:lstStyle/>
          <a:p>
            <a:r>
              <a:rPr lang="ru-RU" b="1" dirty="0" smtClean="0">
                <a:latin typeface="Arial Black" panose="020B0A04020102020204" pitchFamily="34" charset="0"/>
              </a:rPr>
              <a:t>Спряжение новых глаголов (</a:t>
            </a:r>
            <a:r>
              <a:rPr lang="ru-RU" b="1" i="1" dirty="0" smtClean="0">
                <a:latin typeface="Arial Black" panose="020B0A04020102020204" pitchFamily="34" charset="0"/>
              </a:rPr>
              <a:t>щ1эсын)</a:t>
            </a:r>
            <a:r>
              <a:rPr lang="ru-RU" b="1" dirty="0" smtClean="0">
                <a:latin typeface="Arial Black" panose="020B0A04020102020204" pitchFamily="34" charset="0"/>
              </a:rPr>
              <a:t>.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107504" y="1988840"/>
            <a:ext cx="4680520" cy="475252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600" b="1" i="1" dirty="0" err="1"/>
              <a:t>сэ</a:t>
            </a:r>
            <a:r>
              <a:rPr lang="ru-RU" sz="3600" b="1" i="1" dirty="0"/>
              <a:t> </a:t>
            </a:r>
            <a:r>
              <a:rPr lang="ru-RU" sz="3600" b="1" i="1" dirty="0" err="1" smtClean="0"/>
              <a:t>сыбгъэдэсщ</a:t>
            </a:r>
            <a:r>
              <a:rPr lang="ru-RU" sz="3600" b="1" i="1" dirty="0" smtClean="0"/>
              <a:t> </a:t>
            </a:r>
          </a:p>
          <a:p>
            <a:r>
              <a:rPr lang="ru-RU" sz="3600" b="1" i="1" dirty="0" err="1" smtClean="0"/>
              <a:t>уэ</a:t>
            </a:r>
            <a:r>
              <a:rPr lang="ru-RU" sz="3600" b="1" i="1" dirty="0" smtClean="0"/>
              <a:t> </a:t>
            </a:r>
            <a:r>
              <a:rPr lang="ru-RU" sz="3600" b="1" i="1" dirty="0" err="1" smtClean="0"/>
              <a:t>убгъэдэсщ</a:t>
            </a:r>
            <a:r>
              <a:rPr lang="ru-RU" sz="3600" b="1" i="1" dirty="0" smtClean="0"/>
              <a:t> </a:t>
            </a:r>
          </a:p>
          <a:p>
            <a:r>
              <a:rPr lang="ru-RU" sz="3600" b="1" i="1" dirty="0" smtClean="0"/>
              <a:t>ар </a:t>
            </a:r>
            <a:r>
              <a:rPr lang="ru-RU" sz="3600" b="1" i="1" dirty="0" err="1" smtClean="0"/>
              <a:t>бгъэдэсщ</a:t>
            </a:r>
            <a:r>
              <a:rPr lang="ru-RU" sz="3600" b="1" i="1" dirty="0" smtClean="0"/>
              <a:t> </a:t>
            </a:r>
          </a:p>
          <a:p>
            <a:r>
              <a:rPr lang="ru-RU" sz="3600" b="1" i="1" dirty="0" smtClean="0"/>
              <a:t>дэ </a:t>
            </a:r>
            <a:r>
              <a:rPr lang="ru-RU" sz="3600" b="1" i="1" dirty="0" err="1" smtClean="0"/>
              <a:t>дыбгъэдэсщ</a:t>
            </a:r>
            <a:endParaRPr lang="ru-RU" sz="3600" b="1" i="1" dirty="0"/>
          </a:p>
          <a:p>
            <a:r>
              <a:rPr lang="ru-RU" sz="3600" b="1" i="1" dirty="0" err="1" smtClean="0"/>
              <a:t>фэ</a:t>
            </a:r>
            <a:r>
              <a:rPr lang="ru-RU" sz="3600" b="1" i="1" dirty="0" smtClean="0"/>
              <a:t> </a:t>
            </a:r>
            <a:r>
              <a:rPr lang="ru-RU" sz="3600" b="1" i="1" dirty="0" err="1" smtClean="0"/>
              <a:t>фыбгъэдэсщ</a:t>
            </a:r>
            <a:endParaRPr lang="ru-RU" sz="3600" b="1" i="1" dirty="0"/>
          </a:p>
          <a:p>
            <a:r>
              <a:rPr lang="ru-RU" sz="3600" b="1" i="1" dirty="0" err="1" smtClean="0"/>
              <a:t>ахэр</a:t>
            </a:r>
            <a:r>
              <a:rPr lang="ru-RU" sz="3600" b="1" i="1" dirty="0" smtClean="0"/>
              <a:t> </a:t>
            </a:r>
            <a:r>
              <a:rPr lang="ru-RU" sz="3600" b="1" i="1" dirty="0" err="1"/>
              <a:t>бгъэдэсщ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Объект 5"/>
          <p:cNvSpPr>
            <a:spLocks noGrp="1"/>
          </p:cNvSpPr>
          <p:nvPr>
            <p:ph sz="quarter" idx="14"/>
          </p:nvPr>
        </p:nvSpPr>
        <p:spPr>
          <a:xfrm>
            <a:off x="4860032" y="1988840"/>
            <a:ext cx="4104456" cy="475252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600" b="1" i="1" dirty="0" err="1" smtClean="0">
                <a:latin typeface="Candara" panose="020E0502030303020204" pitchFamily="34" charset="0"/>
                <a:cs typeface="Times New Roman" pitchFamily="18" charset="0"/>
              </a:rPr>
              <a:t>Сэ</a:t>
            </a:r>
            <a:r>
              <a:rPr lang="ru-RU" sz="3600" b="1" i="1" dirty="0">
                <a:latin typeface="Candara" panose="020E0502030303020204" pitchFamily="34" charset="0"/>
                <a:cs typeface="Times New Roman" pitchFamily="18" charset="0"/>
              </a:rPr>
              <a:t> </a:t>
            </a:r>
            <a:r>
              <a:rPr lang="ru-RU" sz="3600" b="1" i="1" dirty="0" smtClean="0">
                <a:latin typeface="Candara" panose="020E0502030303020204" pitchFamily="34" charset="0"/>
                <a:cs typeface="Times New Roman" pitchFamily="18" charset="0"/>
              </a:rPr>
              <a:t>... </a:t>
            </a:r>
            <a:r>
              <a:rPr lang="ru-RU" sz="3600" b="1" i="1" dirty="0" err="1" smtClean="0">
                <a:latin typeface="Candara" panose="020E0502030303020204" pitchFamily="34" charset="0"/>
                <a:cs typeface="Times New Roman" pitchFamily="18" charset="0"/>
              </a:rPr>
              <a:t>сыбгъурысщ</a:t>
            </a:r>
            <a:r>
              <a:rPr lang="ru-RU" sz="3600" b="1" i="1" dirty="0" smtClean="0">
                <a:latin typeface="Candara" panose="020E0502030303020204" pitchFamily="34" charset="0"/>
                <a:cs typeface="Times New Roman" pitchFamily="18" charset="0"/>
              </a:rPr>
              <a:t>.</a:t>
            </a:r>
          </a:p>
          <a:p>
            <a:r>
              <a:rPr lang="ru-RU" sz="3600" b="1" i="1" dirty="0" err="1" smtClean="0">
                <a:latin typeface="Candara" panose="020E0502030303020204" pitchFamily="34" charset="0"/>
                <a:cs typeface="Times New Roman" pitchFamily="18" charset="0"/>
              </a:rPr>
              <a:t>Уэ</a:t>
            </a:r>
            <a:r>
              <a:rPr lang="ru-RU" sz="3600" b="1" i="1" dirty="0" smtClean="0">
                <a:latin typeface="Candara" panose="020E0502030303020204" pitchFamily="34" charset="0"/>
                <a:cs typeface="Times New Roman" pitchFamily="18" charset="0"/>
              </a:rPr>
              <a:t> …</a:t>
            </a:r>
          </a:p>
          <a:p>
            <a:r>
              <a:rPr lang="ru-RU" sz="3600" b="1" i="1" dirty="0" smtClean="0">
                <a:latin typeface="Candara" panose="020E0502030303020204" pitchFamily="34" charset="0"/>
                <a:cs typeface="Times New Roman" pitchFamily="18" charset="0"/>
              </a:rPr>
              <a:t>Ар …</a:t>
            </a:r>
          </a:p>
          <a:p>
            <a:r>
              <a:rPr lang="ru-RU" sz="3600" b="1" i="1" dirty="0" smtClean="0">
                <a:latin typeface="Candara" panose="020E0502030303020204" pitchFamily="34" charset="0"/>
                <a:cs typeface="Times New Roman" pitchFamily="18" charset="0"/>
              </a:rPr>
              <a:t>Дэ …</a:t>
            </a:r>
          </a:p>
          <a:p>
            <a:r>
              <a:rPr lang="ru-RU" sz="3600" b="1" i="1" dirty="0" err="1" smtClean="0">
                <a:latin typeface="Candara" panose="020E0502030303020204" pitchFamily="34" charset="0"/>
                <a:cs typeface="Times New Roman" pitchFamily="18" charset="0"/>
              </a:rPr>
              <a:t>Фэ</a:t>
            </a:r>
            <a:r>
              <a:rPr lang="ru-RU" sz="3600" b="1" i="1" dirty="0" smtClean="0">
                <a:latin typeface="Candara" panose="020E0502030303020204" pitchFamily="34" charset="0"/>
                <a:cs typeface="Times New Roman" pitchFamily="18" charset="0"/>
              </a:rPr>
              <a:t> …</a:t>
            </a:r>
          </a:p>
          <a:p>
            <a:r>
              <a:rPr lang="ru-RU" sz="3600" b="1" i="1" dirty="0" err="1" smtClean="0">
                <a:latin typeface="Candara" panose="020E0502030303020204" pitchFamily="34" charset="0"/>
                <a:cs typeface="Times New Roman" pitchFamily="18" charset="0"/>
              </a:rPr>
              <a:t>Ахэр</a:t>
            </a:r>
            <a:r>
              <a:rPr lang="ru-RU" sz="3600" b="1" i="1" dirty="0" smtClean="0">
                <a:latin typeface="Candara" panose="020E0502030303020204" pitchFamily="34" charset="0"/>
                <a:cs typeface="Times New Roman" pitchFamily="18" charset="0"/>
              </a:rPr>
              <a:t> …</a:t>
            </a:r>
            <a:endParaRPr lang="ru-RU" sz="3600" b="1" i="1" dirty="0">
              <a:latin typeface="Candara" panose="020E0502030303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dirty="0" err="1"/>
              <a:t>Фыкъеджэ</a:t>
            </a:r>
            <a:r>
              <a:rPr lang="ru-RU" dirty="0"/>
              <a:t>, урысыбзэк1э зэвдзэк1.</a:t>
            </a:r>
            <a:endParaRPr lang="ru-RU" b="1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0" y="1700808"/>
            <a:ext cx="9143999" cy="5157192"/>
          </a:xfrm>
        </p:spPr>
        <p:txBody>
          <a:bodyPr/>
          <a:lstStyle/>
          <a:p>
            <a:r>
              <a:rPr lang="ru-RU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Сэ</a:t>
            </a:r>
            <a:r>
              <a:rPr lang="ru-RU" sz="3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си </a:t>
            </a:r>
            <a:r>
              <a:rPr lang="ru-RU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анэшхуэм</a:t>
            </a:r>
            <a:r>
              <a:rPr lang="ru-RU" sz="3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сыбгъэдэсщ</a:t>
            </a:r>
            <a:r>
              <a:rPr lang="ru-RU" sz="3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уэ</a:t>
            </a:r>
            <a:r>
              <a:rPr lang="ru-RU" sz="3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дадэ</a:t>
            </a:r>
            <a:r>
              <a:rPr lang="ru-RU" sz="3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убгъэдэсщ</a:t>
            </a:r>
            <a:r>
              <a:rPr lang="ru-RU" sz="3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Алим</a:t>
            </a:r>
            <a:r>
              <a:rPr lang="ru-RU" sz="3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ст1олым </a:t>
            </a:r>
            <a:r>
              <a:rPr lang="ru-RU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бгъэдэсщ</a:t>
            </a:r>
            <a:r>
              <a:rPr lang="ru-RU" sz="3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сабийхэри</a:t>
            </a:r>
            <a:r>
              <a:rPr lang="ru-RU" sz="3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ст1олым </a:t>
            </a:r>
            <a:r>
              <a:rPr lang="ru-RU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бгъэдэсщ</a:t>
            </a:r>
            <a:r>
              <a:rPr lang="ru-RU" sz="3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Дэ </a:t>
            </a:r>
            <a:r>
              <a:rPr lang="ru-RU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псыежэхым</a:t>
            </a:r>
            <a:r>
              <a:rPr lang="ru-RU" sz="3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дыбгъурытщ</a:t>
            </a:r>
            <a:r>
              <a:rPr lang="ru-RU" sz="3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фэри</a:t>
            </a:r>
            <a:r>
              <a:rPr lang="ru-RU" sz="3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псыежэхым</a:t>
            </a:r>
            <a:r>
              <a:rPr lang="ru-RU" sz="3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фыбгъурытщ</a:t>
            </a:r>
            <a:r>
              <a:rPr lang="ru-RU" sz="3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Уэ</a:t>
            </a:r>
            <a:r>
              <a:rPr lang="ru-RU" sz="3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Залинэ</a:t>
            </a:r>
            <a:r>
              <a:rPr lang="ru-RU" sz="3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убгъурытщ</a:t>
            </a:r>
            <a:r>
              <a:rPr lang="ru-RU" sz="3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сэ</a:t>
            </a:r>
            <a:r>
              <a:rPr lang="ru-RU" sz="3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Лидэ</a:t>
            </a:r>
            <a:r>
              <a:rPr lang="ru-RU" sz="3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сыбгъурытщ</a:t>
            </a:r>
            <a:r>
              <a:rPr lang="ru-RU" sz="3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82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5" cy="49685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Сыт </a:t>
            </a:r>
            <a:r>
              <a:rPr lang="ru-RU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хуэдэ</a:t>
            </a:r>
            <a:r>
              <a:rPr 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къалэ</a:t>
            </a:r>
            <a:r>
              <a:rPr 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Бахъсэн</a:t>
            </a:r>
            <a:r>
              <a:rPr 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псыежэхым</a:t>
            </a:r>
            <a:r>
              <a:rPr 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и 1уфэм 1утыр?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Сыт </a:t>
            </a:r>
            <a:r>
              <a:rPr lang="ru-RU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хуэдэ</a:t>
            </a:r>
            <a:r>
              <a:rPr 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къалэхэр</a:t>
            </a:r>
            <a:r>
              <a:rPr 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Бахъсэн</a:t>
            </a:r>
            <a:r>
              <a:rPr 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псыежэхым</a:t>
            </a:r>
            <a:r>
              <a:rPr 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и 1уфэм 1ут?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Сыт </a:t>
            </a:r>
            <a:r>
              <a:rPr lang="ru-RU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хуэдэ</a:t>
            </a:r>
            <a:r>
              <a:rPr 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къуажэ</a:t>
            </a:r>
            <a:r>
              <a:rPr 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Балъкъ</a:t>
            </a:r>
            <a:r>
              <a:rPr 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псыежэхым</a:t>
            </a:r>
            <a:r>
              <a:rPr 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и  1уфэм 1усыр?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Сыт </a:t>
            </a:r>
            <a:r>
              <a:rPr lang="ru-RU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хуэдэ</a:t>
            </a:r>
            <a:r>
              <a:rPr 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къуажэхэр</a:t>
            </a:r>
            <a:r>
              <a:rPr 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Балъкъ</a:t>
            </a:r>
            <a:r>
              <a:rPr 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псыежэхым</a:t>
            </a:r>
            <a:r>
              <a:rPr 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и 1уфэм 1ус?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/>
              <a:t>Упщ1эхэм </a:t>
            </a:r>
            <a:r>
              <a:rPr lang="ru-RU" b="1" dirty="0" err="1"/>
              <a:t>фыкъеджэ</a:t>
            </a:r>
            <a:r>
              <a:rPr lang="ru-RU" b="1" dirty="0"/>
              <a:t>,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err="1" smtClean="0"/>
              <a:t>жэуап</a:t>
            </a:r>
            <a:r>
              <a:rPr lang="ru-RU" b="1" dirty="0" smtClean="0"/>
              <a:t> </a:t>
            </a:r>
            <a:r>
              <a:rPr lang="ru-RU" b="1" dirty="0" err="1"/>
              <a:t>ефт</a:t>
            </a:r>
            <a:r>
              <a:rPr lang="ru-RU" b="1" dirty="0" smtClean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9307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Псалъэщ1эхэр зыдогъащ1э.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0" y="1700808"/>
            <a:ext cx="2339752" cy="48965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r>
              <a:rPr lang="ru-RU" sz="5500" b="1" u="sng" dirty="0">
                <a:latin typeface="Arial" panose="020B0604020202020204" pitchFamily="34" charset="0"/>
                <a:cs typeface="Arial" panose="020B0604020202020204" pitchFamily="34" charset="0"/>
              </a:rPr>
              <a:t>бгъэдэ</a:t>
            </a:r>
            <a:r>
              <a:rPr lang="ru-RU" sz="5500" b="1" dirty="0">
                <a:latin typeface="Arial" panose="020B0604020202020204" pitchFamily="34" charset="0"/>
                <a:cs typeface="Arial" panose="020B0604020202020204" pitchFamily="34" charset="0"/>
              </a:rPr>
              <a:t>к1ын </a:t>
            </a:r>
            <a:endParaRPr lang="ru-RU" sz="5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5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5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5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5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5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бгъуры</a:t>
            </a:r>
            <a:r>
              <a:rPr lang="ru-RU" sz="5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к1ын </a:t>
            </a:r>
          </a:p>
          <a:p>
            <a:endParaRPr lang="ru-RU" sz="5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5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1у</a:t>
            </a:r>
            <a:r>
              <a:rPr lang="ru-RU" sz="5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к1ын </a:t>
            </a:r>
          </a:p>
          <a:p>
            <a:endParaRPr lang="ru-RU" sz="5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55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ru-RU" sz="55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гъэдэ</a:t>
            </a:r>
            <a:r>
              <a:rPr lang="ru-RU" sz="5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увэн</a:t>
            </a:r>
            <a:endParaRPr lang="ru-RU" sz="5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5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55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ru-RU" sz="55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гъуры</a:t>
            </a:r>
            <a:r>
              <a:rPr lang="ru-RU" sz="5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увэн</a:t>
            </a:r>
            <a:endParaRPr lang="ru-RU" sz="5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5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sz="55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1у</a:t>
            </a:r>
            <a:r>
              <a:rPr lang="ru-RU" sz="5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увэн </a:t>
            </a:r>
          </a:p>
          <a:p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2483768" y="1700808"/>
            <a:ext cx="6480720" cy="48965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400" b="1" i="1" dirty="0" err="1" smtClean="0"/>
              <a:t>неперех</a:t>
            </a:r>
            <a:r>
              <a:rPr lang="ru-RU" sz="3400" b="1" i="1" dirty="0"/>
              <a:t>. </a:t>
            </a:r>
            <a:r>
              <a:rPr lang="ru-RU" sz="3400" b="1" dirty="0"/>
              <a:t>1) отходить, отойти, отъезжать, отъехать </a:t>
            </a:r>
            <a:r>
              <a:rPr lang="ru-RU" sz="3400" b="1" i="1" dirty="0"/>
              <a:t>от кого-чего-либо</a:t>
            </a:r>
            <a:r>
              <a:rPr lang="ru-RU" sz="3400" b="1" dirty="0"/>
              <a:t>; 2) </a:t>
            </a:r>
            <a:r>
              <a:rPr lang="ru-RU" sz="3400" b="1" i="1" dirty="0"/>
              <a:t>перен. </a:t>
            </a:r>
            <a:r>
              <a:rPr lang="ru-RU" sz="3400" b="1" dirty="0"/>
              <a:t>уходить, уйти </a:t>
            </a:r>
            <a:r>
              <a:rPr lang="ru-RU" sz="3400" b="1" i="1" dirty="0"/>
              <a:t>от кого-либо</a:t>
            </a:r>
            <a:r>
              <a:rPr lang="ru-RU" sz="3400" b="1" dirty="0"/>
              <a:t>, оставлять, оставить кого-либо; расходиться, разойтись </a:t>
            </a:r>
            <a:r>
              <a:rPr lang="ru-RU" sz="3400" b="1" i="1" dirty="0"/>
              <a:t>с кем-либо</a:t>
            </a:r>
            <a:r>
              <a:rPr lang="ru-RU" sz="3400" b="1" dirty="0"/>
              <a:t> </a:t>
            </a:r>
            <a:r>
              <a:rPr lang="ru-RU" sz="3400" b="1" i="1" dirty="0"/>
              <a:t>(с женой, с мужем).</a:t>
            </a:r>
            <a:endParaRPr lang="ru-RU" sz="3400" b="1" dirty="0"/>
          </a:p>
          <a:p>
            <a:pPr marL="0" indent="0">
              <a:buNone/>
            </a:pPr>
            <a:r>
              <a:rPr lang="ru-RU" sz="3400" b="1" i="1" dirty="0" err="1" smtClean="0"/>
              <a:t>неперех</a:t>
            </a:r>
            <a:r>
              <a:rPr lang="ru-RU" sz="3400" b="1" i="1" dirty="0"/>
              <a:t>. </a:t>
            </a:r>
            <a:r>
              <a:rPr lang="ru-RU" sz="3400" b="1" dirty="0"/>
              <a:t>проходить, пройти, проезжать, проехать мимо </a:t>
            </a:r>
            <a:r>
              <a:rPr lang="ru-RU" sz="3400" b="1" i="1" dirty="0"/>
              <a:t>кого-чего-л.</a:t>
            </a:r>
            <a:endParaRPr lang="ru-RU" sz="3400" b="1" dirty="0"/>
          </a:p>
          <a:p>
            <a:pPr marL="0" indent="0">
              <a:buNone/>
            </a:pPr>
            <a:r>
              <a:rPr lang="ru-RU" sz="3400" b="1" i="1" dirty="0" err="1" smtClean="0"/>
              <a:t>неперех</a:t>
            </a:r>
            <a:r>
              <a:rPr lang="ru-RU" sz="3400" b="1" i="1" dirty="0"/>
              <a:t>.</a:t>
            </a:r>
            <a:r>
              <a:rPr lang="ru-RU" sz="3400" b="1" dirty="0"/>
              <a:t> 1) отойти от кого-чего-л. 2) отойти, отъехать, отправиться </a:t>
            </a:r>
            <a:r>
              <a:rPr lang="ru-RU" sz="3400" b="1" i="1" dirty="0"/>
              <a:t>от чего-л</a:t>
            </a:r>
            <a:r>
              <a:rPr lang="ru-RU" sz="3400" b="1" dirty="0"/>
              <a:t>.</a:t>
            </a:r>
          </a:p>
          <a:p>
            <a:pPr marL="0" indent="0">
              <a:buNone/>
            </a:pPr>
            <a:r>
              <a:rPr lang="ru-RU" sz="3400" b="1" i="1" dirty="0" err="1" smtClean="0"/>
              <a:t>неперех</a:t>
            </a:r>
            <a:r>
              <a:rPr lang="ru-RU" sz="3400" b="1" i="1" dirty="0"/>
              <a:t>. </a:t>
            </a:r>
            <a:r>
              <a:rPr lang="ru-RU" sz="3400" b="1" dirty="0"/>
              <a:t>становиться, стать рядом </a:t>
            </a:r>
            <a:r>
              <a:rPr lang="ru-RU" sz="3400" b="1" i="1" dirty="0"/>
              <a:t>с кем-чем-л.</a:t>
            </a:r>
            <a:endParaRPr lang="ru-RU" sz="3400" b="1" dirty="0"/>
          </a:p>
          <a:p>
            <a:pPr marL="0" indent="0">
              <a:buNone/>
            </a:pPr>
            <a:r>
              <a:rPr lang="ru-RU" sz="3400" b="1" i="1" dirty="0" err="1" smtClean="0"/>
              <a:t>неперех</a:t>
            </a:r>
            <a:r>
              <a:rPr lang="ru-RU" sz="3400" b="1" i="1" dirty="0"/>
              <a:t>. </a:t>
            </a:r>
            <a:r>
              <a:rPr lang="ru-RU" sz="3400" b="1" dirty="0"/>
              <a:t>становиться, стать рядом </a:t>
            </a:r>
            <a:r>
              <a:rPr lang="ru-RU" sz="3400" b="1" i="1" dirty="0"/>
              <a:t>с кем-чем-л.;</a:t>
            </a:r>
            <a:endParaRPr lang="ru-RU" sz="3400" b="1" dirty="0"/>
          </a:p>
          <a:p>
            <a:pPr marL="0" indent="0">
              <a:buNone/>
            </a:pPr>
            <a:r>
              <a:rPr lang="ru-RU" sz="3400" b="1" i="1" dirty="0" err="1" smtClean="0"/>
              <a:t>неперех</a:t>
            </a:r>
            <a:r>
              <a:rPr lang="ru-RU" sz="3400" b="1" i="1" dirty="0"/>
              <a:t>.</a:t>
            </a:r>
            <a:r>
              <a:rPr lang="ru-RU" sz="3400" b="1" dirty="0"/>
              <a:t> 1) встать перед </a:t>
            </a:r>
            <a:r>
              <a:rPr lang="ru-RU" sz="3400" b="1" i="1" dirty="0"/>
              <a:t>чем-л</a:t>
            </a:r>
            <a:r>
              <a:rPr lang="ru-RU" sz="3400" b="1" dirty="0"/>
              <a:t>., около </a:t>
            </a:r>
            <a:r>
              <a:rPr lang="ru-RU" sz="3400" b="1" i="1" dirty="0"/>
              <a:t>чего-л</a:t>
            </a:r>
            <a:r>
              <a:rPr lang="ru-RU" sz="3400" b="1" dirty="0"/>
              <a:t>.; 2) поступить на работу</a:t>
            </a: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5-конечная звезда 1"/>
          <p:cNvSpPr/>
          <p:nvPr/>
        </p:nvSpPr>
        <p:spPr>
          <a:xfrm>
            <a:off x="8406172" y="6142095"/>
            <a:ext cx="737828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81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310</TotalTime>
  <Words>398</Words>
  <Application>Microsoft Office PowerPoint</Application>
  <PresentationFormat>Экран (4:3)</PresentationFormat>
  <Paragraphs>91</Paragraphs>
  <Slides>10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Волна</vt:lpstr>
      <vt:lpstr>Изучаем  кабардинский язык</vt:lpstr>
      <vt:lpstr>Местные превербы</vt:lpstr>
      <vt:lpstr>Псалъэухахэр нэвгъэсыж. </vt:lpstr>
      <vt:lpstr>Щэбэт махуэм. </vt:lpstr>
      <vt:lpstr>Местные превербы.</vt:lpstr>
      <vt:lpstr>Спряжение новых глаголов (щ1эсын).</vt:lpstr>
      <vt:lpstr>Фыкъеджэ, урысыбзэк1э зэвдзэк1.</vt:lpstr>
      <vt:lpstr>Упщ1эхэм фыкъеджэ,  жэуап ефт.</vt:lpstr>
      <vt:lpstr>Псалъэщ1эхэр зыдогъащ1э.</vt:lpstr>
      <vt:lpstr>Фыпсэу! Узыншэу фыщыт!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мама</cp:lastModifiedBy>
  <cp:revision>28</cp:revision>
  <dcterms:created xsi:type="dcterms:W3CDTF">2013-07-28T18:41:16Z</dcterms:created>
  <dcterms:modified xsi:type="dcterms:W3CDTF">2014-01-30T18:42:59Z</dcterms:modified>
</cp:coreProperties>
</file>