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58" r:id="rId4"/>
    <p:sldId id="269" r:id="rId5"/>
    <p:sldId id="270" r:id="rId6"/>
    <p:sldId id="257" r:id="rId7"/>
    <p:sldId id="271" r:id="rId8"/>
    <p:sldId id="267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06.02.2014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№36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>
            <a:noAutofit/>
          </a:bodyPr>
          <a:lstStyle/>
          <a:p>
            <a:pPr algn="ctr"/>
            <a:r>
              <a:rPr lang="ru-RU" sz="4400" b="1" i="1" dirty="0" smtClean="0">
                <a:solidFill>
                  <a:schemeClr val="tx1"/>
                </a:solidFill>
              </a:rPr>
              <a:t>Местные </a:t>
            </a:r>
            <a:r>
              <a:rPr lang="ru-RU" sz="4400" b="1" i="1" dirty="0" err="1" smtClean="0">
                <a:solidFill>
                  <a:schemeClr val="tx1"/>
                </a:solidFill>
              </a:rPr>
              <a:t>превербы</a:t>
            </a:r>
            <a:endParaRPr lang="ru-RU" sz="4400" b="1" i="1" dirty="0">
              <a:solidFill>
                <a:schemeClr val="tx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4447"/>
              </p:ext>
            </p:extLst>
          </p:nvPr>
        </p:nvGraphicFramePr>
        <p:xfrm>
          <a:off x="179512" y="1628800"/>
          <a:ext cx="8784975" cy="496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264"/>
                <a:gridCol w="3168352"/>
                <a:gridCol w="3240359"/>
              </a:tblGrid>
              <a:tr h="95946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Находиться в чем-л., где-л.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Находиться </a:t>
                      </a:r>
                      <a:r>
                        <a:rPr lang="ru-RU" sz="2400" i="1" u="sng" dirty="0" smtClean="0">
                          <a:solidFill>
                            <a:sysClr val="windowText" lastClr="000000"/>
                          </a:solidFill>
                        </a:rPr>
                        <a:t>в, под, на</a:t>
                      </a:r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 чем-л., где-л.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Находиться рядом </a:t>
                      </a:r>
                      <a:r>
                        <a:rPr lang="ru-RU" sz="2400" baseline="0" dirty="0" smtClean="0">
                          <a:solidFill>
                            <a:sysClr val="windowText" lastClr="000000"/>
                          </a:solidFill>
                        </a:rPr>
                        <a:t>с чем-к</a:t>
                      </a:r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ем-л.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67464">
                <a:tc>
                  <a:txBody>
                    <a:bodyPr/>
                    <a:lstStyle/>
                    <a:p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дэ- 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щ1э-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</a:rPr>
                        <a:t>бгъэдэ</a:t>
                      </a: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59">
                <a:tc>
                  <a:txBody>
                    <a:bodyPr/>
                    <a:lstStyle/>
                    <a:p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дэсын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дэтын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дэлъын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щ1эсын, щ1этын, щ1элъын, 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бгъэдэсын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бгъэдэтын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ru-RU" sz="2800" b="1" dirty="0" err="1" smtClean="0">
                          <a:solidFill>
                            <a:schemeClr val="tx1"/>
                          </a:solidFill>
                        </a:rPr>
                        <a:t>бгъэдэлъын</a:t>
                      </a: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, … 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99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 и-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те-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</a:rPr>
                        <a:t>бгъуры</a:t>
                      </a: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59">
                <a:tc>
                  <a:txBody>
                    <a:bodyPr/>
                    <a:lstStyle/>
                    <a:p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522">
                <a:tc>
                  <a:txBody>
                    <a:bodyPr/>
                    <a:lstStyle/>
                    <a:p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</a:rPr>
                        <a:t>хэ</a:t>
                      </a: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err="1" smtClean="0">
                          <a:solidFill>
                            <a:srgbClr val="FF0000"/>
                          </a:solidFill>
                        </a:rPr>
                        <a:t>щы</a:t>
                      </a:r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2800" b="1" dirty="0" smtClean="0">
                          <a:solidFill>
                            <a:srgbClr val="FF0000"/>
                          </a:solidFill>
                        </a:rPr>
                        <a:t>1у-</a:t>
                      </a:r>
                      <a:endParaRPr lang="ru-RU" sz="28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4759">
                <a:tc>
                  <a:txBody>
                    <a:bodyPr/>
                    <a:lstStyle/>
                    <a:p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 smtClean="0">
                          <a:solidFill>
                            <a:schemeClr val="tx1"/>
                          </a:solidFill>
                        </a:rPr>
                        <a:t>…?</a:t>
                      </a:r>
                      <a:endParaRPr lang="ru-RU" sz="2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67544" y="-126464"/>
            <a:ext cx="82089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>
                <a:solidFill>
                  <a:schemeClr val="tx1"/>
                </a:solidFill>
              </a:rPr>
              <a:t>Категория </a:t>
            </a:r>
            <a:r>
              <a:rPr lang="ru-RU" b="1" dirty="0" err="1">
                <a:solidFill>
                  <a:schemeClr val="tx1"/>
                </a:solidFill>
              </a:rPr>
              <a:t>союзности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b="1" dirty="0">
              <a:solidFill>
                <a:schemeClr val="tx1"/>
              </a:solidFill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136251"/>
              </p:ext>
            </p:extLst>
          </p:nvPr>
        </p:nvGraphicFramePr>
        <p:xfrm>
          <a:off x="107502" y="1340768"/>
          <a:ext cx="8928993" cy="53285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2"/>
                <a:gridCol w="2736304"/>
                <a:gridCol w="2160240"/>
                <a:gridCol w="2952327"/>
              </a:tblGrid>
              <a:tr h="9482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префиксы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значение префикса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глагол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значение глагола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03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дэ-/ды-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Префикс </a:t>
                      </a:r>
                      <a:r>
                        <a:rPr lang="ru-RU" sz="2400" b="1" dirty="0" smtClean="0">
                          <a:effectLst/>
                        </a:rPr>
                        <a:t>дэ-/</a:t>
                      </a:r>
                      <a:r>
                        <a:rPr lang="ru-RU" sz="2400" b="1" dirty="0" err="1" smtClean="0">
                          <a:effectLst/>
                        </a:rPr>
                        <a:t>ды</a:t>
                      </a:r>
                      <a:r>
                        <a:rPr lang="ru-RU" sz="2400" b="1" dirty="0" smtClean="0">
                          <a:effectLst/>
                        </a:rPr>
                        <a:t>- </a:t>
                      </a:r>
                      <a:r>
                        <a:rPr lang="ru-RU" sz="2400" dirty="0">
                          <a:effectLst/>
                        </a:rPr>
                        <a:t>показывает, что действие, обозначенное глаголом, осуществляется одним лицом в союзе с другим.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дэлэжьэн</a:t>
                      </a: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дэтхэн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дэпщэф1эн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дэтхьэщ1ын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effectLst/>
                        </a:rPr>
                        <a:t>дэшхэн</a:t>
                      </a: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effectLst/>
                        </a:rPr>
                        <a:t>дэщ1ын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работать с кем-л.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писать с кем-л.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готовить с кем-л.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помыть с кем-л.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есть, кушать с кем-л.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делать что-л. с кем-л.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7024744" cy="114300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tx1"/>
                </a:solidFill>
              </a:rPr>
              <a:t>Категория совместности</a:t>
            </a:r>
            <a:r>
              <a:rPr lang="ru-RU" b="1" dirty="0" smtClean="0">
                <a:solidFill>
                  <a:schemeClr val="tx1"/>
                </a:solidFill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Объект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6343566"/>
              </p:ext>
            </p:extLst>
          </p:nvPr>
        </p:nvGraphicFramePr>
        <p:xfrm>
          <a:off x="107504" y="1340768"/>
          <a:ext cx="8821489" cy="52565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3325"/>
                <a:gridCol w="2499083"/>
                <a:gridCol w="2520280"/>
                <a:gridCol w="2628801"/>
              </a:tblGrid>
              <a:tr h="912254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префиксы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значение префикса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глагол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значение глагола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433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b="1" dirty="0" err="1">
                          <a:solidFill>
                            <a:schemeClr val="bg2"/>
                          </a:solidFill>
                          <a:effectLst/>
                        </a:rPr>
                        <a:t>зэдэ</a:t>
                      </a:r>
                      <a:r>
                        <a:rPr lang="ru-RU" sz="2400" b="1" dirty="0">
                          <a:solidFill>
                            <a:schemeClr val="bg2"/>
                          </a:solidFill>
                          <a:effectLst/>
                        </a:rPr>
                        <a:t>-/</a:t>
                      </a:r>
                      <a:r>
                        <a:rPr lang="ru-RU" sz="2400" b="1" dirty="0" err="1">
                          <a:solidFill>
                            <a:schemeClr val="bg2"/>
                          </a:solidFill>
                          <a:effectLst/>
                        </a:rPr>
                        <a:t>зэды</a:t>
                      </a:r>
                      <a:r>
                        <a:rPr lang="ru-RU" sz="2400" b="1" dirty="0"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  <a:endParaRPr lang="ru-RU" sz="2400" b="1" dirty="0">
                        <a:solidFill>
                          <a:schemeClr val="bg2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 smtClean="0">
                          <a:effectLst/>
                        </a:rPr>
                        <a:t>Выражается </a:t>
                      </a:r>
                      <a:r>
                        <a:rPr lang="ru-RU" sz="2400" dirty="0">
                          <a:effectLst/>
                        </a:rPr>
                        <a:t>совместное или </a:t>
                      </a:r>
                      <a:r>
                        <a:rPr lang="ru-RU" sz="2400" dirty="0" err="1" smtClean="0">
                          <a:effectLst/>
                        </a:rPr>
                        <a:t>одновремен-ное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 err="1" smtClean="0">
                          <a:effectLst/>
                        </a:rPr>
                        <a:t>осуществле-ние</a:t>
                      </a:r>
                      <a:r>
                        <a:rPr lang="ru-RU" sz="2400" dirty="0" smtClean="0">
                          <a:effectLst/>
                        </a:rPr>
                        <a:t> </a:t>
                      </a:r>
                      <a:r>
                        <a:rPr lang="ru-RU" sz="2400" dirty="0">
                          <a:effectLst/>
                        </a:rPr>
                        <a:t>действия двумя или несколькими лицами.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зэ</a:t>
                      </a:r>
                      <a:r>
                        <a:rPr lang="ru-RU" sz="2400" b="1" u="sng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дэлэжьэн</a:t>
                      </a:r>
                      <a:endParaRPr lang="ru-RU" sz="2400" b="1" u="sng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ysClr val="windowText" lastClr="000000"/>
                          </a:solidFill>
                          <a:effectLst/>
                        </a:rPr>
                        <a:t>зэдэтхэн</a:t>
                      </a:r>
                      <a:endParaRPr lang="ru-RU" sz="2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зэдэпщэф1эн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ysClr val="windowText" lastClr="000000"/>
                          </a:solidFill>
                          <a:effectLst/>
                        </a:rPr>
                        <a:t>зэдэтхьэщ1ын</a:t>
                      </a:r>
                      <a:endParaRPr lang="ru-RU" sz="2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 smtClean="0">
                          <a:solidFill>
                            <a:sysClr val="windowText" lastClr="000000"/>
                          </a:solidFill>
                          <a:effectLst/>
                        </a:rPr>
                        <a:t>зэдэшхэн</a:t>
                      </a:r>
                      <a:endParaRPr lang="ru-RU" sz="2400" b="1" dirty="0" smtClean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400" b="1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ysClr val="windowText" lastClr="000000"/>
                          </a:solidFill>
                          <a:effectLst/>
                        </a:rPr>
                        <a:t>зэдэщ1ын</a:t>
                      </a:r>
                      <a:endParaRPr lang="ru-RU" sz="2400" b="1" dirty="0">
                        <a:solidFill>
                          <a:sysClr val="windowText" lastClr="00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работать вместе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писать вместе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готовить вместе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помыть вместе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есть, кушать вместе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</a:rPr>
                        <a:t>делать что-л. с кем-л. вместе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3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600808" cy="1143000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5">
                    <a:lumMod val="50000"/>
                  </a:schemeClr>
                </a:solidFill>
              </a:rPr>
              <a:t>Фыкъеджэ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урысыбзэк1э </a:t>
            </a:r>
            <a:r>
              <a:rPr lang="ru-RU" b="1" dirty="0">
                <a:solidFill>
                  <a:schemeClr val="accent5">
                    <a:lumMod val="50000"/>
                  </a:schemeClr>
                </a:solidFill>
              </a:rPr>
              <a:t>зэвдзэк1.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28800"/>
            <a:ext cx="8136904" cy="4824536"/>
          </a:xfrm>
        </p:spPr>
        <p:txBody>
          <a:bodyPr>
            <a:normAutofit lnSpcReduction="10000"/>
          </a:bodyPr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Сэ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Ахьмэд</a:t>
            </a:r>
            <a:r>
              <a:rPr lang="ru-RU" sz="3200" b="1" i="1" dirty="0">
                <a:solidFill>
                  <a:schemeClr val="tx1"/>
                </a:solidFill>
              </a:rPr>
              <a:t> и </a:t>
            </a:r>
            <a:r>
              <a:rPr lang="ru-RU" sz="3200" b="1" i="1" dirty="0" err="1">
                <a:solidFill>
                  <a:schemeClr val="tx1"/>
                </a:solidFill>
              </a:rPr>
              <a:t>къуэшым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сыдэлэжьащ</a:t>
            </a:r>
            <a:r>
              <a:rPr lang="ru-RU" sz="3200" b="1" i="1" dirty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Заур</a:t>
            </a:r>
            <a:r>
              <a:rPr lang="ru-RU" sz="3200" b="1" i="1" dirty="0">
                <a:solidFill>
                  <a:schemeClr val="tx1"/>
                </a:solidFill>
              </a:rPr>
              <a:t> и </a:t>
            </a:r>
            <a:r>
              <a:rPr lang="ru-RU" sz="3200" b="1" i="1" dirty="0" err="1">
                <a:solidFill>
                  <a:schemeClr val="tx1"/>
                </a:solidFill>
              </a:rPr>
              <a:t>шыпхъу</a:t>
            </a:r>
            <a:r>
              <a:rPr lang="ru-RU" sz="3200" b="1" i="1" dirty="0">
                <a:solidFill>
                  <a:schemeClr val="tx1"/>
                </a:solidFill>
              </a:rPr>
              <a:t> ц1ык1ум </a:t>
            </a:r>
            <a:r>
              <a:rPr lang="ru-RU" sz="3200" b="1" i="1" dirty="0" err="1">
                <a:solidFill>
                  <a:schemeClr val="tx1"/>
                </a:solidFill>
              </a:rPr>
              <a:t>дэтхащ</a:t>
            </a:r>
            <a:r>
              <a:rPr lang="ru-RU" sz="3200" b="1" i="1" dirty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Пхъур</a:t>
            </a:r>
            <a:r>
              <a:rPr lang="ru-RU" sz="3200" b="1" i="1" dirty="0">
                <a:solidFill>
                  <a:schemeClr val="tx1"/>
                </a:solidFill>
              </a:rPr>
              <a:t> и </a:t>
            </a:r>
            <a:r>
              <a:rPr lang="ru-RU" sz="3200" b="1" i="1" dirty="0" err="1">
                <a:solidFill>
                  <a:schemeClr val="tx1"/>
                </a:solidFill>
              </a:rPr>
              <a:t>анэм</a:t>
            </a:r>
            <a:r>
              <a:rPr lang="ru-RU" sz="3200" b="1" i="1" dirty="0">
                <a:solidFill>
                  <a:schemeClr val="tx1"/>
                </a:solidFill>
              </a:rPr>
              <a:t> дэпщэф1ащ.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Уэ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хьэкъущыкъухэр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Ленэ</a:t>
            </a:r>
            <a:r>
              <a:rPr lang="ru-RU" sz="3200" b="1" i="1" dirty="0">
                <a:solidFill>
                  <a:schemeClr val="tx1"/>
                </a:solidFill>
              </a:rPr>
              <a:t> дэптхьэщ1ащ.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>
                <a:solidFill>
                  <a:schemeClr val="tx1"/>
                </a:solidFill>
              </a:rPr>
              <a:t>Нысащ1эр и </a:t>
            </a:r>
            <a:r>
              <a:rPr lang="ru-RU" sz="3200" b="1" i="1" dirty="0" err="1">
                <a:solidFill>
                  <a:schemeClr val="tx1"/>
                </a:solidFill>
              </a:rPr>
              <a:t>пщыпхъум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дэшхащ</a:t>
            </a:r>
            <a:r>
              <a:rPr lang="ru-RU" sz="3200" b="1" i="1" dirty="0">
                <a:solidFill>
                  <a:schemeClr val="tx1"/>
                </a:solidFill>
              </a:rPr>
              <a:t>.</a:t>
            </a:r>
            <a:endParaRPr lang="ru-RU" sz="3200" b="1" dirty="0">
              <a:solidFill>
                <a:schemeClr val="tx1"/>
              </a:solidFill>
            </a:endParaRPr>
          </a:p>
          <a:p>
            <a:r>
              <a:rPr lang="ru-RU" sz="3200" b="1" i="1" dirty="0" err="1">
                <a:solidFill>
                  <a:schemeClr val="tx1"/>
                </a:solidFill>
              </a:rPr>
              <a:t>Адэм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математикэр</a:t>
            </a:r>
            <a:r>
              <a:rPr lang="ru-RU" sz="3200" b="1" i="1" dirty="0">
                <a:solidFill>
                  <a:schemeClr val="tx1"/>
                </a:solidFill>
              </a:rPr>
              <a:t> и </a:t>
            </a:r>
            <a:r>
              <a:rPr lang="ru-RU" sz="3200" b="1" i="1" dirty="0" err="1">
                <a:solidFill>
                  <a:schemeClr val="tx1"/>
                </a:solidFill>
              </a:rPr>
              <a:t>къуэм</a:t>
            </a:r>
            <a:r>
              <a:rPr lang="ru-RU" sz="3200" b="1" i="1" dirty="0">
                <a:solidFill>
                  <a:schemeClr val="tx1"/>
                </a:solidFill>
              </a:rPr>
              <a:t> дищ1ащ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76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2160240"/>
          </a:xfrm>
        </p:spPr>
        <p:txBody>
          <a:bodyPr>
            <a:noAutofit/>
          </a:bodyPr>
          <a:lstStyle/>
          <a:p>
            <a:r>
              <a:rPr lang="ru-RU" sz="3600" b="1" dirty="0">
                <a:solidFill>
                  <a:schemeClr val="accent5">
                    <a:lumMod val="50000"/>
                  </a:schemeClr>
                </a:solidFill>
              </a:rPr>
              <a:t>Глаголы </a:t>
            </a: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/>
            </a:r>
            <a:b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3600" b="1" dirty="0" smtClean="0">
                <a:solidFill>
                  <a:schemeClr val="accent5">
                    <a:lumMod val="50000"/>
                  </a:schemeClr>
                </a:solidFill>
              </a:rPr>
              <a:t>с 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</a:rPr>
              <a:t>аффиксами совместности </a:t>
            </a:r>
            <a:r>
              <a:rPr lang="ru-RU" sz="3600" b="1" u="sng" dirty="0" err="1">
                <a:solidFill>
                  <a:schemeClr val="accent5">
                    <a:lumMod val="50000"/>
                  </a:schemeClr>
                </a:solidFill>
              </a:rPr>
              <a:t>зэдэ</a:t>
            </a:r>
            <a:r>
              <a:rPr lang="ru-RU" sz="3600" b="1" u="sng" dirty="0">
                <a:solidFill>
                  <a:schemeClr val="accent5">
                    <a:lumMod val="50000"/>
                  </a:schemeClr>
                </a:solidFill>
              </a:rPr>
              <a:t>-/</a:t>
            </a:r>
            <a:r>
              <a:rPr lang="ru-RU" sz="3600" b="1" u="sng" dirty="0" err="1">
                <a:solidFill>
                  <a:schemeClr val="accent5">
                    <a:lumMod val="50000"/>
                  </a:schemeClr>
                </a:solidFill>
              </a:rPr>
              <a:t>зэды</a:t>
            </a:r>
            <a:r>
              <a:rPr lang="ru-RU" sz="3600" b="1" u="sng" dirty="0">
                <a:solidFill>
                  <a:schemeClr val="accent5">
                    <a:lumMod val="50000"/>
                  </a:schemeClr>
                </a:solidFill>
              </a:rPr>
              <a:t>- </a:t>
            </a:r>
            <a:r>
              <a:rPr lang="ru-RU" sz="3600" b="1" dirty="0">
                <a:solidFill>
                  <a:schemeClr val="accent5">
                    <a:lumMod val="50000"/>
                  </a:schemeClr>
                </a:solidFill>
              </a:rPr>
              <a:t>изменяются по лицам во множественном числе.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708920"/>
            <a:ext cx="3960440" cy="18722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b="1" dirty="0" err="1"/>
              <a:t>ды</a:t>
            </a:r>
            <a:r>
              <a:rPr lang="ru-RU" sz="2800" b="1" dirty="0" err="1">
                <a:solidFill>
                  <a:srgbClr val="FF0000"/>
                </a:solidFill>
              </a:rPr>
              <a:t>зэд</a:t>
            </a:r>
            <a:r>
              <a:rPr lang="ru-RU" sz="2800" b="1" u="sng" dirty="0" err="1"/>
              <a:t>о</a:t>
            </a:r>
            <a:r>
              <a:rPr lang="ru-RU" sz="2800" b="1" dirty="0" err="1"/>
              <a:t>лажьэ</a:t>
            </a:r>
            <a:endParaRPr lang="ru-RU" sz="2800" b="1" dirty="0"/>
          </a:p>
          <a:p>
            <a:r>
              <a:rPr lang="ru-RU" sz="2800" b="1" dirty="0" err="1"/>
              <a:t>фы</a:t>
            </a:r>
            <a:r>
              <a:rPr lang="ru-RU" sz="2800" b="1" dirty="0" err="1">
                <a:solidFill>
                  <a:srgbClr val="FF0000"/>
                </a:solidFill>
              </a:rPr>
              <a:t>зэд</a:t>
            </a:r>
            <a:r>
              <a:rPr lang="ru-RU" sz="2800" b="1" u="sng" dirty="0" err="1"/>
              <a:t>о</a:t>
            </a:r>
            <a:r>
              <a:rPr lang="ru-RU" sz="2800" b="1" dirty="0" err="1"/>
              <a:t>лажьэ</a:t>
            </a:r>
            <a:endParaRPr lang="ru-RU" sz="2800" b="1" dirty="0"/>
          </a:p>
          <a:p>
            <a:r>
              <a:rPr lang="ru-RU" sz="2800" b="1" dirty="0" err="1">
                <a:solidFill>
                  <a:srgbClr val="FF0000"/>
                </a:solidFill>
              </a:rPr>
              <a:t>зэд</a:t>
            </a:r>
            <a:r>
              <a:rPr lang="ru-RU" sz="2800" b="1" u="sng" dirty="0" err="1"/>
              <a:t>о</a:t>
            </a:r>
            <a:r>
              <a:rPr lang="ru-RU" sz="2800" b="1" dirty="0" err="1"/>
              <a:t>лажьэ</a:t>
            </a:r>
            <a:r>
              <a:rPr lang="ru-RU" sz="2800" b="1" dirty="0"/>
              <a:t>/</a:t>
            </a:r>
            <a:r>
              <a:rPr lang="ru-RU" sz="2800" b="1" dirty="0" err="1"/>
              <a:t>хэр</a:t>
            </a:r>
            <a:endParaRPr lang="ru-RU" sz="2800" b="1" dirty="0"/>
          </a:p>
          <a:p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11" name="Объект 2"/>
          <p:cNvSpPr txBox="1">
            <a:spLocks/>
          </p:cNvSpPr>
          <p:nvPr/>
        </p:nvSpPr>
        <p:spPr>
          <a:xfrm>
            <a:off x="4713006" y="2708920"/>
            <a:ext cx="389144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chemeClr val="tx1"/>
                </a:solidFill>
              </a:rPr>
              <a:t>ды</a:t>
            </a:r>
            <a:r>
              <a:rPr lang="ru-RU" sz="2800" b="1" dirty="0" err="1">
                <a:solidFill>
                  <a:srgbClr val="FF0000"/>
                </a:solidFill>
              </a:rPr>
              <a:t>зэдэ</a:t>
            </a:r>
            <a:r>
              <a:rPr lang="ru-RU" sz="2800" b="1" dirty="0" err="1">
                <a:solidFill>
                  <a:schemeClr val="tx1"/>
                </a:solidFill>
              </a:rPr>
              <a:t>тхащ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dirty="0" err="1">
                <a:solidFill>
                  <a:schemeClr val="tx1"/>
                </a:solidFill>
              </a:rPr>
              <a:t>фы</a:t>
            </a:r>
            <a:r>
              <a:rPr lang="ru-RU" sz="2800" b="1" dirty="0" err="1">
                <a:solidFill>
                  <a:srgbClr val="FF0000"/>
                </a:solidFill>
              </a:rPr>
              <a:t>зэдэ</a:t>
            </a:r>
            <a:r>
              <a:rPr lang="ru-RU" sz="2800" b="1" dirty="0" err="1">
                <a:solidFill>
                  <a:schemeClr val="tx1"/>
                </a:solidFill>
              </a:rPr>
              <a:t>тхащ</a:t>
            </a:r>
            <a:endParaRPr lang="ru-RU" sz="2800" b="1" dirty="0">
              <a:solidFill>
                <a:schemeClr val="tx1"/>
              </a:solidFill>
            </a:endParaRPr>
          </a:p>
          <a:p>
            <a:r>
              <a:rPr lang="ru-RU" sz="2800" b="1" dirty="0" err="1">
                <a:solidFill>
                  <a:srgbClr val="FF0000"/>
                </a:solidFill>
              </a:rPr>
              <a:t>зэдэ</a:t>
            </a:r>
            <a:r>
              <a:rPr lang="ru-RU" sz="2800" b="1" dirty="0" err="1">
                <a:solidFill>
                  <a:schemeClr val="tx1"/>
                </a:solidFill>
              </a:rPr>
              <a:t>тхащ</a:t>
            </a:r>
            <a:r>
              <a:rPr lang="ru-RU" sz="2800" b="1" dirty="0">
                <a:solidFill>
                  <a:schemeClr val="tx1"/>
                </a:solidFill>
              </a:rPr>
              <a:t>/</a:t>
            </a:r>
            <a:r>
              <a:rPr lang="ru-RU" sz="2800" b="1" dirty="0" err="1">
                <a:solidFill>
                  <a:schemeClr val="tx1"/>
                </a:solidFill>
              </a:rPr>
              <a:t>хэщ</a:t>
            </a:r>
            <a:endParaRPr lang="ru-RU" sz="2800" b="1" dirty="0">
              <a:solidFill>
                <a:schemeClr val="tx1"/>
              </a:solidFill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2148063" y="4653135"/>
            <a:ext cx="4896543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/>
              <a:t>ды</a:t>
            </a:r>
            <a:r>
              <a:rPr lang="ru-RU" sz="2800" b="1" dirty="0">
                <a:solidFill>
                  <a:srgbClr val="FF0000"/>
                </a:solidFill>
              </a:rPr>
              <a:t>зэдэ</a:t>
            </a:r>
            <a:r>
              <a:rPr lang="ru-RU" sz="2800" b="1" dirty="0"/>
              <a:t>пщэф1энущ</a:t>
            </a:r>
          </a:p>
          <a:p>
            <a:r>
              <a:rPr lang="ru-RU" sz="2800" b="1" dirty="0"/>
              <a:t>фы</a:t>
            </a:r>
            <a:r>
              <a:rPr lang="ru-RU" sz="2800" b="1" dirty="0">
                <a:solidFill>
                  <a:srgbClr val="FF0000"/>
                </a:solidFill>
              </a:rPr>
              <a:t>зэдэ</a:t>
            </a:r>
            <a:r>
              <a:rPr lang="ru-RU" sz="2800" b="1" dirty="0"/>
              <a:t>пщэф1энущ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зэдэ</a:t>
            </a:r>
            <a:r>
              <a:rPr lang="ru-RU" sz="2800" b="1" dirty="0"/>
              <a:t>пщэф1энущ/</a:t>
            </a:r>
            <a:r>
              <a:rPr lang="ru-RU" sz="2800" b="1" dirty="0" err="1"/>
              <a:t>хэщ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smtClean="0"/>
              <a:t>Сыт … ящ1эр</a:t>
            </a:r>
            <a:r>
              <a:rPr lang="ru-RU" b="1" dirty="0" smtClean="0"/>
              <a:t>? </a:t>
            </a:r>
            <a:r>
              <a:rPr lang="ru-RU" b="1" dirty="0" err="1" smtClean="0"/>
              <a:t>Хэт</a:t>
            </a:r>
            <a:r>
              <a:rPr lang="ru-RU" b="1" dirty="0" smtClean="0"/>
              <a:t> сыт дищ1эр?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Объект 4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69258"/>
            <a:ext cx="3528392" cy="253003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t="-441" r="5350"/>
          <a:stretch/>
        </p:blipFill>
        <p:spPr bwMode="auto">
          <a:xfrm>
            <a:off x="4860032" y="1484784"/>
            <a:ext cx="3672408" cy="2537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/>
          <p:cNvPicPr/>
          <p:nvPr/>
        </p:nvPicPr>
        <p:blipFill rotWithShape="1">
          <a:blip r:embed="rId4"/>
          <a:srcRect/>
          <a:stretch/>
        </p:blipFill>
        <p:spPr>
          <a:xfrm>
            <a:off x="659731" y="4221088"/>
            <a:ext cx="3408213" cy="2590058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 rotWithShape="1">
          <a:blip r:embed="rId5"/>
          <a:srcRect l="3872"/>
          <a:stretch/>
        </p:blipFill>
        <p:spPr bwMode="auto">
          <a:xfrm>
            <a:off x="4871950" y="4284894"/>
            <a:ext cx="3690724" cy="2543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276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136904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rgbClr val="C00000"/>
                </a:solidFill>
              </a:rPr>
              <a:t>Сыт … зэдащ1эр?</a:t>
            </a:r>
            <a:endParaRPr lang="ru-RU" sz="3200" b="1" dirty="0">
              <a:solidFill>
                <a:srgbClr val="C00000"/>
              </a:solidFill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560" y="1484784"/>
            <a:ext cx="3528392" cy="2530037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 rotWithShape="1">
          <a:blip r:embed="rId3"/>
          <a:srcRect t="-441" r="5350"/>
          <a:stretch/>
        </p:blipFill>
        <p:spPr bwMode="auto">
          <a:xfrm>
            <a:off x="4860032" y="1484784"/>
            <a:ext cx="3672408" cy="25378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/>
          <p:cNvPicPr/>
          <p:nvPr/>
        </p:nvPicPr>
        <p:blipFill rotWithShape="1">
          <a:blip r:embed="rId4"/>
          <a:srcRect/>
          <a:stretch/>
        </p:blipFill>
        <p:spPr>
          <a:xfrm>
            <a:off x="624415" y="4199314"/>
            <a:ext cx="3408213" cy="2590058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872"/>
          <a:stretch/>
        </p:blipFill>
        <p:spPr bwMode="auto">
          <a:xfrm>
            <a:off x="4841716" y="4245522"/>
            <a:ext cx="3690724" cy="25438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5-конечная звезда 8"/>
          <p:cNvSpPr/>
          <p:nvPr/>
        </p:nvSpPr>
        <p:spPr>
          <a:xfrm>
            <a:off x="4127595" y="5805264"/>
            <a:ext cx="660430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719</TotalTime>
  <Words>237</Words>
  <Application>Microsoft Office PowerPoint</Application>
  <PresentationFormat>Экран (4:3)</PresentationFormat>
  <Paragraphs>88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Местные превербы</vt:lpstr>
      <vt:lpstr> Категория союзности.</vt:lpstr>
      <vt:lpstr>Категория совместности.</vt:lpstr>
      <vt:lpstr>Фыкъеджэ,  урысыбзэк1э зэвдзэк1. </vt:lpstr>
      <vt:lpstr>Глаголы  с аффиксами совместности зэдэ-/зэды- изменяются по лицам во множественном числе. </vt:lpstr>
      <vt:lpstr>Сыт … ящ1эр? Хэт сыт дищ1эр?</vt:lpstr>
      <vt:lpstr>Сыт … зэдащ1эр?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42</cp:revision>
  <dcterms:created xsi:type="dcterms:W3CDTF">2013-11-25T07:17:07Z</dcterms:created>
  <dcterms:modified xsi:type="dcterms:W3CDTF">2014-02-06T17:00:26Z</dcterms:modified>
</cp:coreProperties>
</file>