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68" r:id="rId5"/>
    <p:sldId id="273" r:id="rId6"/>
    <p:sldId id="259" r:id="rId7"/>
    <p:sldId id="274" r:id="rId8"/>
    <p:sldId id="269" r:id="rId9"/>
    <p:sldId id="275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2D"/>
    <a:srgbClr val="365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№37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5212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Учимся задавать вопросы.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633574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10527"/>
              </p:ext>
            </p:extLst>
          </p:nvPr>
        </p:nvGraphicFramePr>
        <p:xfrm>
          <a:off x="462508" y="1844824"/>
          <a:ext cx="8213948" cy="3387239"/>
        </p:xfrm>
        <a:graphic>
          <a:graphicData uri="http://schemas.openxmlformats.org/drawingml/2006/table">
            <a:tbl>
              <a:tblPr firstRow="1" firstCol="1" bandRow="1"/>
              <a:tblGrid>
                <a:gridCol w="2093268"/>
                <a:gridCol w="6120680"/>
              </a:tblGrid>
              <a:tr h="16561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Фатимэ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удэлажьэрэ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Анзор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 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Залинэ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удэлажьэкъэ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Данэ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 Си 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анэм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удэлажьэу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п1эрэ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Аминат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 </a:t>
                      </a:r>
                      <a:r>
                        <a:rPr lang="ru-RU" sz="2800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Салимэ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удэлажьэуи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6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шхэн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пщэф1эн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тхьэщ1ын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440160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Заменить одним глаголом с префиксом </a:t>
            </a:r>
            <a:r>
              <a:rPr lang="ru-RU" b="1" dirty="0" err="1" smtClean="0">
                <a:solidFill>
                  <a:srgbClr val="FF0000"/>
                </a:solidFill>
              </a:rPr>
              <a:t>зэдэ</a:t>
            </a:r>
            <a:r>
              <a:rPr lang="ru-RU" b="1" dirty="0" smtClean="0">
                <a:solidFill>
                  <a:srgbClr val="FF0000"/>
                </a:solidFill>
              </a:rPr>
              <a:t>-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08912" cy="4536504"/>
          </a:xfrm>
        </p:spPr>
        <p:txBody>
          <a:bodyPr>
            <a:normAutofit/>
          </a:bodyPr>
          <a:lstStyle/>
          <a:p>
            <a:r>
              <a:rPr lang="ru-RU" sz="3200" b="1" i="1" dirty="0" err="1">
                <a:solidFill>
                  <a:schemeClr val="tx1"/>
                </a:solidFill>
              </a:rPr>
              <a:t>Борисрэ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уэрэ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u="sng" dirty="0" err="1">
                <a:solidFill>
                  <a:schemeClr val="tx1"/>
                </a:solidFill>
              </a:rPr>
              <a:t>дэлэн</a:t>
            </a:r>
            <a:r>
              <a:rPr lang="ru-RU" sz="3200" b="1" i="1" u="sng" dirty="0">
                <a:solidFill>
                  <a:schemeClr val="tx1"/>
                </a:solidFill>
              </a:rPr>
              <a:t> </a:t>
            </a:r>
            <a:r>
              <a:rPr lang="ru-RU" sz="3200" b="1" i="1" u="sng" dirty="0" err="1">
                <a:solidFill>
                  <a:schemeClr val="tx1"/>
                </a:solidFill>
              </a:rPr>
              <a:t>пщтыр</a:t>
            </a:r>
            <a:r>
              <a:rPr lang="ru-RU" sz="3200" b="1" i="1" u="sng" dirty="0">
                <a:solidFill>
                  <a:schemeClr val="tx1"/>
                </a:solidFill>
              </a:rPr>
              <a:t> </a:t>
            </a:r>
            <a:r>
              <a:rPr lang="ru-RU" sz="3200" b="1" i="1" u="sng" dirty="0" err="1">
                <a:solidFill>
                  <a:schemeClr val="tx1"/>
                </a:solidFill>
              </a:rPr>
              <a:t>фошх</a:t>
            </a:r>
            <a:r>
              <a:rPr lang="ru-RU" sz="3200" b="1" i="1" dirty="0">
                <a:solidFill>
                  <a:schemeClr val="tx1"/>
                </a:solidFill>
              </a:rPr>
              <a:t>.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en-US" sz="3200" b="1" i="1" dirty="0" smtClean="0">
                <a:solidFill>
                  <a:schemeClr val="tx1"/>
                </a:solidFill>
              </a:rPr>
              <a:t>I</a:t>
            </a:r>
            <a:r>
              <a:rPr lang="ru-RU" sz="3200" b="1" i="1" dirty="0" err="1">
                <a:solidFill>
                  <a:schemeClr val="tx1"/>
                </a:solidFill>
              </a:rPr>
              <a:t>эдэмрэ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сэрэ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u="sng" dirty="0" err="1">
                <a:solidFill>
                  <a:schemeClr val="tx1"/>
                </a:solidFill>
              </a:rPr>
              <a:t>зы</a:t>
            </a:r>
            <a:r>
              <a:rPr lang="ru-RU" sz="3200" b="1" i="1" u="sng" dirty="0">
                <a:solidFill>
                  <a:schemeClr val="tx1"/>
                </a:solidFill>
              </a:rPr>
              <a:t> лэжьап1эм </a:t>
            </a:r>
            <a:r>
              <a:rPr lang="ru-RU" sz="3200" b="1" i="1" u="sng" dirty="0" err="1">
                <a:solidFill>
                  <a:schemeClr val="tx1"/>
                </a:solidFill>
              </a:rPr>
              <a:t>дыщолажьэ</a:t>
            </a:r>
            <a:r>
              <a:rPr lang="ru-RU" sz="3200" b="1" i="1" dirty="0">
                <a:solidFill>
                  <a:schemeClr val="tx1"/>
                </a:solidFill>
              </a:rPr>
              <a:t>.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Щ1алэхэмрэ </a:t>
            </a:r>
            <a:r>
              <a:rPr lang="ru-RU" sz="3200" b="1" i="1" dirty="0" err="1">
                <a:solidFill>
                  <a:srgbClr val="FF0000"/>
                </a:solidFill>
              </a:rPr>
              <a:t>хъыджэбзхэмрэ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u="sng" dirty="0" err="1">
                <a:solidFill>
                  <a:schemeClr val="tx1"/>
                </a:solidFill>
              </a:rPr>
              <a:t>институтым</a:t>
            </a:r>
            <a:r>
              <a:rPr lang="ru-RU" sz="3200" b="1" i="1" u="sng" dirty="0">
                <a:solidFill>
                  <a:schemeClr val="tx1"/>
                </a:solidFill>
              </a:rPr>
              <a:t> </a:t>
            </a:r>
            <a:r>
              <a:rPr lang="ru-RU" sz="3200" b="1" i="1" u="sng" dirty="0" err="1">
                <a:solidFill>
                  <a:schemeClr val="tx1"/>
                </a:solidFill>
              </a:rPr>
              <a:t>щоджэ</a:t>
            </a:r>
            <a:r>
              <a:rPr lang="ru-RU" sz="3200" b="1" i="1" u="sng" dirty="0">
                <a:solidFill>
                  <a:schemeClr val="tx1"/>
                </a:solidFill>
              </a:rPr>
              <a:t>.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Уэрэ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сэрэ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u="sng" dirty="0">
                <a:solidFill>
                  <a:schemeClr val="tx1"/>
                </a:solidFill>
              </a:rPr>
              <a:t>лыц1ык1улыбжьэ допщэф1.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6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96944" cy="792088"/>
          </a:xfrm>
        </p:spPr>
        <p:txBody>
          <a:bodyPr>
            <a:noAutofit/>
          </a:bodyPr>
          <a:lstStyle/>
          <a:p>
            <a:pPr algn="ctr"/>
            <a:r>
              <a:rPr lang="ru-RU" b="1" i="1" dirty="0" smtClean="0">
                <a:solidFill>
                  <a:srgbClr val="2B412D"/>
                </a:solidFill>
              </a:rPr>
              <a:t>Адыгэбзэк1э зэвдзэк1.</a:t>
            </a:r>
            <a:endParaRPr lang="ru-RU" b="1" i="1" dirty="0">
              <a:solidFill>
                <a:srgbClr val="2B412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15894"/>
            <a:ext cx="4176464" cy="48814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6000"/>
            <a:r>
              <a:rPr lang="ru-RU" sz="3200" b="1" dirty="0" smtClean="0"/>
              <a:t>Мы с </a:t>
            </a:r>
            <a:r>
              <a:rPr lang="ru-RU" sz="3200" b="1" dirty="0" err="1" smtClean="0"/>
              <a:t>Дариной</a:t>
            </a:r>
            <a:r>
              <a:rPr lang="ru-RU" sz="3200" b="1" dirty="0" smtClean="0"/>
              <a:t> сидим рядом.</a:t>
            </a:r>
          </a:p>
          <a:p>
            <a:pPr marL="36000"/>
            <a:r>
              <a:rPr lang="ru-RU" sz="3200" b="1" dirty="0"/>
              <a:t>В</a:t>
            </a:r>
            <a:r>
              <a:rPr lang="ru-RU" sz="3200" b="1" dirty="0" smtClean="0"/>
              <a:t>ы с Асланом живете вместе.</a:t>
            </a:r>
          </a:p>
          <a:p>
            <a:pPr marL="36000"/>
            <a:r>
              <a:rPr lang="ru-RU" sz="3200" b="1" dirty="0" smtClean="0"/>
              <a:t>Мать и ребенок лежат рядом друг с другом. </a:t>
            </a:r>
          </a:p>
          <a:p>
            <a:pPr marL="36000"/>
            <a:r>
              <a:rPr lang="ru-RU" sz="3200" b="1" dirty="0" smtClean="0"/>
              <a:t>Мы с другом сидим вместе у берега реки.</a:t>
            </a:r>
            <a:endParaRPr lang="ru-RU" sz="32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85732" y="1733334"/>
            <a:ext cx="4536504" cy="4864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 smtClean="0"/>
              <a:t>Даринэрэ</a:t>
            </a:r>
            <a:r>
              <a:rPr lang="ru-RU" sz="3200" b="1" dirty="0" smtClean="0"/>
              <a:t> </a:t>
            </a:r>
            <a:r>
              <a:rPr lang="ru-RU" sz="3200" b="1" dirty="0" err="1"/>
              <a:t>сэрэ</a:t>
            </a:r>
            <a:r>
              <a:rPr lang="ru-RU" sz="3200" b="1" dirty="0"/>
              <a:t> </a:t>
            </a:r>
            <a:r>
              <a:rPr lang="ru-RU" sz="3200" b="1" dirty="0" err="1"/>
              <a:t>дызэбгъэдэсщ</a:t>
            </a:r>
            <a:r>
              <a:rPr lang="ru-RU" sz="3200" b="1" dirty="0"/>
              <a:t>.</a:t>
            </a:r>
          </a:p>
          <a:p>
            <a:r>
              <a:rPr lang="ru-RU" sz="3200" b="1" dirty="0" err="1" smtClean="0"/>
              <a:t>Аслъэнрэ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уэрэ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фызэдопсэу</a:t>
            </a:r>
            <a:r>
              <a:rPr lang="ru-RU" sz="3200" b="1" dirty="0" smtClean="0"/>
              <a:t>.</a:t>
            </a:r>
          </a:p>
          <a:p>
            <a:r>
              <a:rPr lang="ru-RU" sz="3200" b="1" dirty="0" err="1" smtClean="0"/>
              <a:t>Анэмрэ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сабиймрэ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зэбгъурылъщ</a:t>
            </a:r>
            <a:r>
              <a:rPr lang="ru-RU" sz="3200" b="1" dirty="0" smtClean="0"/>
              <a:t>.</a:t>
            </a:r>
          </a:p>
          <a:p>
            <a:r>
              <a:rPr lang="ru-RU" sz="3200" b="1" dirty="0" smtClean="0"/>
              <a:t>Си </a:t>
            </a:r>
            <a:r>
              <a:rPr lang="ru-RU" sz="3200" b="1" dirty="0" err="1" smtClean="0"/>
              <a:t>ныбжьэгъумрэ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сэрэ</a:t>
            </a:r>
            <a:r>
              <a:rPr lang="ru-RU" sz="3200" b="1" dirty="0" smtClean="0"/>
              <a:t> псы 1уфэм дызэды1усщ.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7643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i="1" dirty="0" err="1">
                <a:solidFill>
                  <a:schemeClr val="accent1">
                    <a:lumMod val="50000"/>
                  </a:schemeClr>
                </a:solidFill>
              </a:rPr>
              <a:t>Каузатив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064896" cy="4320480"/>
          </a:xfrm>
        </p:spPr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chemeClr val="tx1"/>
                </a:solidFill>
              </a:rPr>
              <a:t>особое </a:t>
            </a:r>
            <a:r>
              <a:rPr lang="ru-RU" sz="2800" b="1" i="1" dirty="0">
                <a:solidFill>
                  <a:schemeClr val="tx1"/>
                </a:solidFill>
              </a:rPr>
              <a:t>наклонение в индоевропейских, а также и некоторых других языках, означающее, что подлежащее глагола, стоящего в этом наклонении, не само является носителем действия, выраженного данным глаголом, а побуждает другое лицо производить это действие. 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b="1" dirty="0"/>
              <a:t>Категория </a:t>
            </a:r>
            <a:r>
              <a:rPr lang="ru-RU" sz="3600" b="1" dirty="0" err="1"/>
              <a:t>каузатива</a:t>
            </a:r>
            <a:r>
              <a:rPr lang="ru-RU" sz="3600" b="1" dirty="0" smtClean="0"/>
              <a:t>.</a:t>
            </a:r>
            <a:endParaRPr lang="ru-RU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664309"/>
              </p:ext>
            </p:extLst>
          </p:nvPr>
        </p:nvGraphicFramePr>
        <p:xfrm>
          <a:off x="31610" y="1412776"/>
          <a:ext cx="9004885" cy="5346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272"/>
                <a:gridCol w="2177014"/>
                <a:gridCol w="2232248"/>
                <a:gridCol w="3168351"/>
              </a:tblGrid>
              <a:tr h="696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префиксы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значение префикса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глагол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значение глагола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52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гъэ-/гъа-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Выражает </a:t>
                      </a:r>
                      <a:r>
                        <a:rPr lang="ru-RU" sz="2400" dirty="0">
                          <a:effectLst/>
                        </a:rPr>
                        <a:t>побуждение одного лица другим к </a:t>
                      </a:r>
                      <a:r>
                        <a:rPr lang="ru-RU" sz="2400" dirty="0" err="1" smtClean="0">
                          <a:effectLst/>
                        </a:rPr>
                        <a:t>осуществле-нию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какого-либо действия.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effectLst/>
                        </a:rPr>
                        <a:t>гъэлэжьэн</a:t>
                      </a:r>
                      <a:endParaRPr lang="ru-RU" sz="24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гъэпщэф1эн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effectLst/>
                        </a:rPr>
                        <a:t>гъэтхэн</a:t>
                      </a:r>
                      <a:endParaRPr lang="ru-RU" sz="24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гъэк1уэн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заставить, побудить работать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заставить, побудить приготовить еду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заставить, побудить писать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заставить, побудить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пойти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1" y="620688"/>
            <a:ext cx="8136903" cy="154997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Образуем повелительное наклонение от глаголов.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492896"/>
            <a:ext cx="3168468" cy="24482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000" b="1" dirty="0" err="1">
                <a:solidFill>
                  <a:schemeClr val="tx1"/>
                </a:solidFill>
              </a:rPr>
              <a:t>гъэлэжьэн</a:t>
            </a:r>
            <a:endParaRPr lang="ru-RU" sz="3000" b="1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000" b="1" dirty="0" smtClean="0">
                <a:solidFill>
                  <a:schemeClr val="tx1"/>
                </a:solidFill>
              </a:rPr>
              <a:t>гъэпщэф1эн</a:t>
            </a:r>
            <a:endParaRPr lang="ru-RU" sz="3000" b="1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000" b="1" dirty="0" err="1" smtClean="0">
                <a:solidFill>
                  <a:schemeClr val="tx1"/>
                </a:solidFill>
              </a:rPr>
              <a:t>гъэтхэн</a:t>
            </a:r>
            <a:r>
              <a:rPr lang="ru-RU" sz="3000" b="1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000" b="1" dirty="0">
                <a:solidFill>
                  <a:schemeClr val="tx1"/>
                </a:solidFill>
              </a:rPr>
              <a:t>гъэк1уэн</a:t>
            </a:r>
            <a:endParaRPr lang="ru-RU" sz="3000" b="1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96304" y="2492896"/>
            <a:ext cx="5688632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ru-RU" sz="3200" b="1" dirty="0" err="1" smtClean="0">
                <a:solidFill>
                  <a:schemeClr val="tx1"/>
                </a:solidFill>
              </a:rPr>
              <a:t>Гъэлажьэ</a:t>
            </a:r>
            <a:r>
              <a:rPr lang="ru-RU" sz="3200" b="1" dirty="0" smtClean="0">
                <a:solidFill>
                  <a:schemeClr val="tx1"/>
                </a:solidFill>
              </a:rPr>
              <a:t>! </a:t>
            </a:r>
            <a:r>
              <a:rPr lang="ru-RU" sz="3200" b="1" u="sng" dirty="0" err="1" smtClean="0">
                <a:solidFill>
                  <a:srgbClr val="FF0000"/>
                </a:solidFill>
              </a:rPr>
              <a:t>В</a:t>
            </a:r>
            <a:r>
              <a:rPr lang="ru-RU" sz="3200" b="1" dirty="0" err="1" smtClean="0">
                <a:solidFill>
                  <a:schemeClr val="tx1"/>
                </a:solidFill>
              </a:rPr>
              <a:t>гъэлажьэ</a:t>
            </a:r>
            <a:r>
              <a:rPr lang="ru-RU" sz="3200" b="1" dirty="0" smtClean="0">
                <a:solidFill>
                  <a:schemeClr val="tx1"/>
                </a:solidFill>
              </a:rPr>
              <a:t>!</a:t>
            </a:r>
          </a:p>
          <a:p>
            <a:pPr>
              <a:lnSpc>
                <a:spcPct val="115000"/>
              </a:lnSpc>
            </a:pPr>
            <a:r>
              <a:rPr lang="ru-RU" sz="3200" b="1" dirty="0" smtClean="0">
                <a:solidFill>
                  <a:schemeClr val="tx1"/>
                </a:solidFill>
              </a:rPr>
              <a:t>Гъэпщаф1э! </a:t>
            </a:r>
            <a:r>
              <a:rPr lang="ru-RU" sz="3200" b="1" u="sng" dirty="0" smtClean="0">
                <a:solidFill>
                  <a:srgbClr val="FF0000"/>
                </a:solidFill>
              </a:rPr>
              <a:t>В</a:t>
            </a:r>
            <a:r>
              <a:rPr lang="ru-RU" sz="3200" b="1" dirty="0" smtClean="0">
                <a:solidFill>
                  <a:schemeClr val="tx1"/>
                </a:solidFill>
              </a:rPr>
              <a:t>гъэпщаф1э!</a:t>
            </a:r>
          </a:p>
          <a:p>
            <a:pPr>
              <a:lnSpc>
                <a:spcPct val="115000"/>
              </a:lnSpc>
            </a:pPr>
            <a:r>
              <a:rPr lang="ru-RU" sz="3200" b="1" dirty="0" err="1" smtClean="0">
                <a:solidFill>
                  <a:schemeClr val="tx1"/>
                </a:solidFill>
              </a:rPr>
              <a:t>Гъатхэ</a:t>
            </a:r>
            <a:r>
              <a:rPr lang="ru-RU" sz="3200" b="1" dirty="0" smtClean="0">
                <a:solidFill>
                  <a:schemeClr val="tx1"/>
                </a:solidFill>
              </a:rPr>
              <a:t>! </a:t>
            </a:r>
            <a:r>
              <a:rPr lang="ru-RU" sz="3200" b="1" u="sng" dirty="0" err="1" smtClean="0">
                <a:solidFill>
                  <a:srgbClr val="FF0000"/>
                </a:solidFill>
              </a:rPr>
              <a:t>В</a:t>
            </a:r>
            <a:r>
              <a:rPr lang="ru-RU" sz="3200" b="1" dirty="0" err="1" smtClean="0">
                <a:solidFill>
                  <a:schemeClr val="tx1"/>
                </a:solidFill>
              </a:rPr>
              <a:t>гъатхэ</a:t>
            </a:r>
            <a:r>
              <a:rPr lang="ru-RU" sz="3200" b="1" dirty="0" smtClean="0">
                <a:solidFill>
                  <a:schemeClr val="tx1"/>
                </a:solidFill>
              </a:rPr>
              <a:t>!</a:t>
            </a:r>
          </a:p>
          <a:p>
            <a:pPr>
              <a:lnSpc>
                <a:spcPct val="115000"/>
              </a:lnSpc>
            </a:pPr>
            <a:r>
              <a:rPr lang="ru-RU" sz="3200" b="1" dirty="0" smtClean="0">
                <a:solidFill>
                  <a:schemeClr val="tx1"/>
                </a:solidFill>
              </a:rPr>
              <a:t>Гъак1уэ! </a:t>
            </a:r>
            <a:r>
              <a:rPr lang="ru-RU" sz="3200" b="1" u="sng" dirty="0" smtClean="0">
                <a:solidFill>
                  <a:srgbClr val="FF0000"/>
                </a:solidFill>
              </a:rPr>
              <a:t>В</a:t>
            </a:r>
            <a:r>
              <a:rPr lang="ru-RU" sz="3200" b="1" dirty="0" smtClean="0">
                <a:solidFill>
                  <a:schemeClr val="tx1"/>
                </a:solidFill>
              </a:rPr>
              <a:t>гъак1уэ!</a:t>
            </a:r>
            <a:endParaRPr lang="ru-RU" sz="3200" b="1" dirty="0" smtClean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9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6520688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Фыкъеджэ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урысыбзэк1э зэвдзэк1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76872"/>
            <a:ext cx="8352928" cy="4104456"/>
          </a:xfrm>
        </p:spPr>
        <p:txBody>
          <a:bodyPr>
            <a:normAutofit/>
          </a:bodyPr>
          <a:lstStyle/>
          <a:p>
            <a:r>
              <a:rPr lang="ru-RU" sz="3200" b="1" i="1" dirty="0" err="1" smtClean="0">
                <a:solidFill>
                  <a:schemeClr val="tx1"/>
                </a:solidFill>
              </a:rPr>
              <a:t>Уи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къуэр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гъэлажьэ</a:t>
            </a:r>
            <a:r>
              <a:rPr lang="ru-RU" sz="3200" b="1" i="1" dirty="0" smtClean="0">
                <a:solidFill>
                  <a:schemeClr val="tx1"/>
                </a:solidFill>
              </a:rPr>
              <a:t>! </a:t>
            </a: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Беслъэн</a:t>
            </a:r>
            <a:r>
              <a:rPr lang="ru-RU" sz="3200" b="1" i="1" dirty="0" smtClean="0">
                <a:solidFill>
                  <a:schemeClr val="tx1"/>
                </a:solidFill>
              </a:rPr>
              <a:t> Москва гъак1уэ!           </a:t>
            </a: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Уи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шыпхъур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нобэ</a:t>
            </a:r>
            <a:r>
              <a:rPr lang="ru-RU" sz="3200" b="1" i="1" dirty="0" smtClean="0">
                <a:solidFill>
                  <a:schemeClr val="tx1"/>
                </a:solidFill>
              </a:rPr>
              <a:t> гъэпщаф1э!   </a:t>
            </a: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Л1ыжьыр гъэт1ыс!                          </a:t>
            </a: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Сабийр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гъэжей</a:t>
            </a:r>
            <a:r>
              <a:rPr lang="ru-RU" sz="3200" b="1" i="1" dirty="0" smtClean="0">
                <a:solidFill>
                  <a:schemeClr val="tx1"/>
                </a:solidFill>
              </a:rPr>
              <a:t>! </a:t>
            </a: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Щ1алэхэр 1эф1у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гъашхэ</a:t>
            </a:r>
            <a:r>
              <a:rPr lang="ru-RU" sz="3200" b="1" i="1" dirty="0" smtClean="0">
                <a:solidFill>
                  <a:schemeClr val="tx1"/>
                </a:solidFill>
              </a:rPr>
              <a:t>!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64896" cy="122413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Аффикс </a:t>
            </a:r>
            <a:r>
              <a:rPr lang="ru-RU" b="1" dirty="0" err="1">
                <a:solidFill>
                  <a:srgbClr val="FF0000"/>
                </a:solidFill>
              </a:rPr>
              <a:t>гъэ</a:t>
            </a:r>
            <a:r>
              <a:rPr lang="ru-RU" b="1" dirty="0">
                <a:solidFill>
                  <a:srgbClr val="FF0000"/>
                </a:solidFill>
              </a:rPr>
              <a:t>-/</a:t>
            </a:r>
            <a:r>
              <a:rPr lang="ru-RU" b="1" dirty="0" err="1">
                <a:solidFill>
                  <a:srgbClr val="FF0000"/>
                </a:solidFill>
              </a:rPr>
              <a:t>гъа</a:t>
            </a:r>
            <a:r>
              <a:rPr lang="ru-RU" b="1" dirty="0">
                <a:solidFill>
                  <a:srgbClr val="FF0000"/>
                </a:solidFill>
              </a:rPr>
              <a:t>- </a:t>
            </a:r>
            <a:r>
              <a:rPr lang="ru-RU" b="1" dirty="0">
                <a:solidFill>
                  <a:schemeClr val="tx1"/>
                </a:solidFill>
              </a:rPr>
              <a:t>может быть представлен в глаголе </a:t>
            </a:r>
            <a:r>
              <a:rPr lang="ru-RU" b="1" dirty="0" smtClean="0">
                <a:solidFill>
                  <a:schemeClr val="tx1"/>
                </a:solidFill>
              </a:rPr>
              <a:t>дважды.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8064896" cy="4176464"/>
          </a:xfrm>
        </p:spPr>
        <p:txBody>
          <a:bodyPr>
            <a:normAutofit/>
          </a:bodyPr>
          <a:lstStyle/>
          <a:p>
            <a:r>
              <a:rPr lang="ru-RU" sz="2800" b="1" i="1" dirty="0" err="1">
                <a:solidFill>
                  <a:srgbClr val="FF0000"/>
                </a:solidFill>
              </a:rPr>
              <a:t>Егъашхэ</a:t>
            </a:r>
            <a:r>
              <a:rPr lang="ru-RU" sz="2800" b="1" i="1" dirty="0">
                <a:solidFill>
                  <a:schemeClr val="tx1"/>
                </a:solidFill>
              </a:rPr>
              <a:t> – кто-то кого-то кормит – </a:t>
            </a:r>
            <a:r>
              <a:rPr lang="ru-RU" sz="2800" b="1" i="1" dirty="0" err="1">
                <a:solidFill>
                  <a:schemeClr val="tx1"/>
                </a:solidFill>
              </a:rPr>
              <a:t>двухличный</a:t>
            </a:r>
            <a:r>
              <a:rPr lang="ru-RU" sz="2800" b="1" i="1" dirty="0">
                <a:solidFill>
                  <a:schemeClr val="tx1"/>
                </a:solidFill>
              </a:rPr>
              <a:t> глагол. </a:t>
            </a:r>
            <a:endParaRPr lang="ru-RU" sz="2800" b="1" i="1" dirty="0" smtClean="0">
              <a:solidFill>
                <a:schemeClr val="tx1"/>
              </a:solidFill>
            </a:endParaRP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А </a:t>
            </a:r>
            <a:r>
              <a:rPr lang="ru-RU" sz="2800" b="1" i="1" dirty="0">
                <a:solidFill>
                  <a:schemeClr val="tx1"/>
                </a:solidFill>
              </a:rPr>
              <a:t>теперь этот глагол с 2 префиксами </a:t>
            </a:r>
            <a:r>
              <a:rPr lang="ru-RU" sz="2800" b="1" i="1" dirty="0" err="1">
                <a:solidFill>
                  <a:schemeClr val="tx1"/>
                </a:solidFill>
              </a:rPr>
              <a:t>каузатива</a:t>
            </a:r>
            <a:r>
              <a:rPr lang="ru-RU" sz="2800" b="1" i="1" dirty="0">
                <a:solidFill>
                  <a:schemeClr val="tx1"/>
                </a:solidFill>
              </a:rPr>
              <a:t> – </a:t>
            </a:r>
            <a:r>
              <a:rPr lang="ru-RU" sz="2800" b="1" i="1" dirty="0" err="1">
                <a:solidFill>
                  <a:srgbClr val="FF0000"/>
                </a:solidFill>
              </a:rPr>
              <a:t>егъэгъашхэ</a:t>
            </a:r>
            <a:r>
              <a:rPr lang="ru-RU" sz="2800" b="1" i="1" dirty="0">
                <a:solidFill>
                  <a:schemeClr val="tx1"/>
                </a:solidFill>
              </a:rPr>
              <a:t> – ты заставь (повелительное наклонение) его/ее покормить кого-то. </a:t>
            </a:r>
            <a:endParaRPr lang="ru-RU" sz="2800" b="1" i="1" dirty="0" smtClean="0">
              <a:solidFill>
                <a:schemeClr val="tx1"/>
              </a:solidFill>
            </a:endParaRP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А </a:t>
            </a:r>
            <a:r>
              <a:rPr lang="ru-RU" sz="2800" b="1" i="1" dirty="0">
                <a:solidFill>
                  <a:schemeClr val="tx1"/>
                </a:solidFill>
              </a:rPr>
              <a:t>теперь на примере с именами: </a:t>
            </a:r>
            <a:r>
              <a:rPr lang="ru-RU" sz="2800" b="1" i="1" dirty="0" err="1">
                <a:solidFill>
                  <a:srgbClr val="FF0000"/>
                </a:solidFill>
              </a:rPr>
              <a:t>Мамэ</a:t>
            </a:r>
            <a:r>
              <a:rPr lang="ru-RU" sz="2800" b="1" i="1" dirty="0">
                <a:solidFill>
                  <a:srgbClr val="FF0000"/>
                </a:solidFill>
              </a:rPr>
              <a:t>, </a:t>
            </a:r>
            <a:r>
              <a:rPr lang="ru-RU" sz="2800" b="1" i="1" dirty="0" err="1">
                <a:solidFill>
                  <a:srgbClr val="FF0000"/>
                </a:solidFill>
              </a:rPr>
              <a:t>Мадинэ</a:t>
            </a:r>
            <a:r>
              <a:rPr lang="ru-RU" sz="2800" b="1" i="1" dirty="0">
                <a:solidFill>
                  <a:srgbClr val="FF0000"/>
                </a:solidFill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</a:rPr>
              <a:t>сабийр</a:t>
            </a:r>
            <a:r>
              <a:rPr lang="ru-RU" sz="2800" b="1" i="1" dirty="0">
                <a:solidFill>
                  <a:srgbClr val="FF0000"/>
                </a:solidFill>
              </a:rPr>
              <a:t> </a:t>
            </a:r>
            <a:r>
              <a:rPr lang="ru-RU" sz="2800" b="1" i="1" dirty="0" err="1" smtClean="0">
                <a:solidFill>
                  <a:srgbClr val="FF0000"/>
                </a:solidFill>
              </a:rPr>
              <a:t>егъэгъашхэ</a:t>
            </a:r>
            <a:r>
              <a:rPr lang="ru-RU" sz="2800" b="1" i="1" dirty="0" smtClean="0">
                <a:solidFill>
                  <a:srgbClr val="FF0000"/>
                </a:solidFill>
              </a:rPr>
              <a:t>.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05264"/>
            <a:ext cx="66043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795</TotalTime>
  <Words>299</Words>
  <Application>Microsoft Office PowerPoint</Application>
  <PresentationFormat>Экран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Учимся задавать вопросы.</vt:lpstr>
      <vt:lpstr>Заменить одним глаголом с префиксом зэдэ-.</vt:lpstr>
      <vt:lpstr>Адыгэбзэк1э зэвдзэк1.</vt:lpstr>
      <vt:lpstr>Каузатив </vt:lpstr>
      <vt:lpstr>Категория каузатива.</vt:lpstr>
      <vt:lpstr>Образуем повелительное наклонение от глаголов.</vt:lpstr>
      <vt:lpstr>Фыкъеджэ,  урысыбзэк1э зэвдзэк1.</vt:lpstr>
      <vt:lpstr>Аффикс гъэ-/гъа- может быть представлен в глаголе дважды.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52</cp:revision>
  <dcterms:created xsi:type="dcterms:W3CDTF">2013-11-25T07:17:07Z</dcterms:created>
  <dcterms:modified xsi:type="dcterms:W3CDTF">2014-02-06T17:11:25Z</dcterms:modified>
</cp:coreProperties>
</file>