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9" r:id="rId5"/>
    <p:sldId id="268" r:id="rId6"/>
    <p:sldId id="274" r:id="rId7"/>
    <p:sldId id="272" r:id="rId8"/>
    <p:sldId id="273" r:id="rId9"/>
    <p:sldId id="271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42872734-F8EE-4AEB-BC52-D92B81508B73}" type="datetimeFigureOut">
              <a:rPr lang="ru-RU" smtClean="0"/>
              <a:t>13.02.2014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0E342EF0-0F5B-4581-A52E-BDAFEB343788}" type="slidenum">
              <a:rPr lang="ru-RU" smtClean="0"/>
              <a:t>‹#›</a:t>
            </a:fld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755576" y="1556792"/>
            <a:ext cx="8208912" cy="1524000"/>
          </a:xfrm>
          <a:prstGeom prst="rect">
            <a:avLst/>
          </a:prstGeo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5ECCF3">
                        <a:satMod val="155000"/>
                      </a:srgbClr>
                    </a:gs>
                    <a:gs pos="100000">
                      <a:srgbClr val="5ECCF3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5517232"/>
            <a:ext cx="3672408" cy="609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4E67C8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latin typeface="Candara"/>
                <a:cs typeface="Levenim MT" pitchFamily="2" charset="-79"/>
              </a:rPr>
              <a:t>Занятие №</a:t>
            </a:r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  <a:latin typeface="Candara"/>
                <a:cs typeface="Levenim MT" pitchFamily="2" charset="-79"/>
              </a:rPr>
              <a:t>39</a:t>
            </a:r>
            <a:endParaRPr kumimoji="0" lang="ru-RU" sz="3200" b="1" i="0" u="none" strike="noStrike" kern="1200" cap="none" spc="0" normalizeH="0" baseline="0" noProof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  <a:uLnTx/>
              <a:uFillTx/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50277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34" y="903582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634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бъект 2"/>
          <p:cNvSpPr txBox="1">
            <a:spLocks/>
          </p:cNvSpPr>
          <p:nvPr/>
        </p:nvSpPr>
        <p:spPr>
          <a:xfrm>
            <a:off x="251520" y="410714"/>
            <a:ext cx="8712968" cy="172214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600" b="1" dirty="0" smtClean="0">
                <a:latin typeface="Arial Black" panose="020B0A04020102020204" pitchFamily="34" charset="0"/>
              </a:rPr>
              <a:t>Местные </a:t>
            </a:r>
            <a:r>
              <a:rPr lang="ru-RU" sz="3600" b="1" dirty="0" err="1" smtClean="0">
                <a:latin typeface="Arial Black" panose="020B0A04020102020204" pitchFamily="34" charset="0"/>
              </a:rPr>
              <a:t>превербы</a:t>
            </a:r>
            <a:r>
              <a:rPr lang="ru-RU" sz="3600" b="1" dirty="0" smtClean="0">
                <a:latin typeface="Arial Black" panose="020B0A04020102020204" pitchFamily="34" charset="0"/>
              </a:rPr>
              <a:t>: </a:t>
            </a:r>
            <a:r>
              <a:rPr lang="ru-RU" sz="36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те-</a:t>
            </a:r>
            <a:r>
              <a:rPr lang="ru-RU" sz="3600" dirty="0">
                <a:solidFill>
                  <a:srgbClr val="FF0000"/>
                </a:solidFill>
                <a:latin typeface="Arial Black" panose="020B0A04020102020204" pitchFamily="34" charset="0"/>
              </a:rPr>
              <a:t>, </a:t>
            </a:r>
            <a:r>
              <a:rPr lang="ru-RU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щ1э-, щ(ы)-, дэ-, и-, </a:t>
            </a:r>
            <a:r>
              <a:rPr lang="ru-RU" sz="3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хэ</a:t>
            </a:r>
            <a:r>
              <a:rPr lang="ru-RU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-, </a:t>
            </a:r>
            <a:r>
              <a:rPr lang="ru-RU" sz="3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бгъэдэ</a:t>
            </a:r>
            <a:r>
              <a:rPr lang="ru-RU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-, </a:t>
            </a:r>
            <a:r>
              <a:rPr lang="ru-RU" sz="3600" b="1" dirty="0" err="1">
                <a:solidFill>
                  <a:srgbClr val="FF0000"/>
                </a:solidFill>
                <a:latin typeface="Arial Black" panose="020B0A04020102020204" pitchFamily="34" charset="0"/>
              </a:rPr>
              <a:t>бгъуры</a:t>
            </a:r>
            <a:r>
              <a:rPr lang="ru-RU" sz="3600" b="1" dirty="0">
                <a:solidFill>
                  <a:srgbClr val="FF0000"/>
                </a:solidFill>
                <a:latin typeface="Arial Black" panose="020B0A04020102020204" pitchFamily="34" charset="0"/>
              </a:rPr>
              <a:t>-, 1у-</a:t>
            </a:r>
            <a:endParaRPr lang="ru-RU" sz="3600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15515" y="2276872"/>
            <a:ext cx="8640960" cy="4392488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Щ1алэ ц1ык1ухэр пщ1ант1эм  … (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дэтщ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, щ1эсщ,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дэсщ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).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Хъыджэбз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ц1ык1ухэр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унэм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… (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тесщ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, щ1эсщ, щ1этщ).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Си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адэмрэ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дадэрэ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хадэм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… (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итщ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исщ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, 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1у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сщ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).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457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96944" cy="14401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ru-RU" sz="3600" b="1" dirty="0" smtClean="0">
                <a:latin typeface="Arial Black" panose="020B0A04020102020204" pitchFamily="34" charset="0"/>
              </a:rPr>
              <a:t>Какие местоимения отсутствуют?</a:t>
            </a:r>
            <a:endParaRPr lang="ru-RU" sz="3600" b="1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2132856"/>
            <a:ext cx="8856984" cy="3886200"/>
          </a:xfrm>
        </p:spPr>
        <p:txBody>
          <a:bodyPr/>
          <a:lstStyle/>
          <a:p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… си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адэшхуэм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куэдрэ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сыбгъэдэсщ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</a:p>
          <a:p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… </a:t>
            </a:r>
            <a:r>
              <a:rPr lang="ru-RU" sz="36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уи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ныбжьэгъум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убгъурысщ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.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… </a:t>
            </a:r>
            <a:r>
              <a:rPr lang="ru-RU" sz="3600" b="1" i="1" dirty="0" err="1">
                <a:solidFill>
                  <a:schemeClr val="tx1"/>
                </a:solidFill>
                <a:latin typeface="Arial Black" panose="020B0A04020102020204" pitchFamily="34" charset="0"/>
              </a:rPr>
              <a:t>Налшык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 псы 1уфэм ды1усщ.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… </a:t>
            </a:r>
            <a:r>
              <a:rPr lang="ru-RU" sz="3600" b="1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Иуанхэ</a:t>
            </a:r>
            <a:r>
              <a:rPr lang="ru-RU" sz="3600" b="1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  <a:r>
              <a:rPr lang="ru-RU" sz="3600" b="1" i="1" u="sng" dirty="0" err="1">
                <a:solidFill>
                  <a:schemeClr val="tx1"/>
                </a:solidFill>
                <a:latin typeface="Arial Black" panose="020B0A04020102020204" pitchFamily="34" charset="0"/>
              </a:rPr>
              <a:t>фабгъурысщ</a:t>
            </a:r>
            <a:r>
              <a:rPr lang="ru-RU" sz="3600" b="1" i="1" dirty="0">
                <a:solidFill>
                  <a:schemeClr val="tx1"/>
                </a:solidFill>
                <a:latin typeface="Arial Black" panose="020B0A04020102020204" pitchFamily="34" charset="0"/>
              </a:rPr>
              <a:t>. </a:t>
            </a:r>
            <a:endParaRPr lang="ru-RU" sz="3600" b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332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568952" cy="1195536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Соотнесите </a:t>
            </a:r>
            <a:r>
              <a:rPr lang="ru-RU" sz="3600" dirty="0" smtClean="0"/>
              <a:t>слова в столбиках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11560" y="1819293"/>
            <a:ext cx="3816424" cy="319388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600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бгъэдэувэн</a:t>
            </a:r>
            <a:r>
              <a:rPr lang="ru-RU" sz="36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 </a:t>
            </a:r>
          </a:p>
          <a:p>
            <a:r>
              <a:rPr lang="ru-RU" sz="3600" i="1" dirty="0" err="1" smtClean="0">
                <a:solidFill>
                  <a:schemeClr val="tx1"/>
                </a:solidFill>
                <a:latin typeface="Arial Black" panose="020B0A04020102020204" pitchFamily="34" charset="0"/>
              </a:rPr>
              <a:t>бгъурыувэн</a:t>
            </a:r>
            <a:endParaRPr lang="ru-RU" sz="3600" i="1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lang="ru-RU" sz="36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1уувэн</a:t>
            </a:r>
            <a:endParaRPr lang="ru-RU" sz="3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44008" y="1844823"/>
            <a:ext cx="4104456" cy="3168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 anchorCtr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686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6459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90195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468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>
              <a:solidFill>
                <a:schemeClr val="tx1"/>
              </a:solidFill>
            </a:endParaRPr>
          </a:p>
          <a:p>
            <a:r>
              <a:rPr lang="ru-RU" sz="36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бгъурык1ын </a:t>
            </a:r>
          </a:p>
          <a:p>
            <a:r>
              <a:rPr lang="ru-RU" sz="36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1ук1ын</a:t>
            </a:r>
          </a:p>
          <a:p>
            <a:r>
              <a:rPr lang="ru-RU" sz="3600" i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бгъэдэк1ын </a:t>
            </a:r>
          </a:p>
          <a:p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359532" y="5349977"/>
            <a:ext cx="8568952" cy="88733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85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3600" dirty="0" smtClean="0"/>
              <a:t>Какие </a:t>
            </a:r>
            <a:r>
              <a:rPr lang="ru-RU" sz="3600" dirty="0" smtClean="0"/>
              <a:t>глаголы?  </a:t>
            </a:r>
            <a:r>
              <a:rPr lang="ru-RU" sz="3600" dirty="0"/>
              <a:t>С</a:t>
            </a:r>
            <a:r>
              <a:rPr lang="ru-RU" sz="3600" dirty="0" smtClean="0"/>
              <a:t>татические </a:t>
            </a:r>
            <a:r>
              <a:rPr lang="ru-RU" sz="3600" dirty="0" smtClean="0"/>
              <a:t>или динамические?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66259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712968" cy="108012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I</a:t>
            </a:r>
            <a:r>
              <a:rPr lang="ru-RU" sz="4000" b="1" dirty="0"/>
              <a:t> тип спряжения </a:t>
            </a:r>
            <a:r>
              <a:rPr lang="ru-RU" sz="4000" b="1" dirty="0" smtClean="0"/>
              <a:t>глаголов</a:t>
            </a:r>
            <a:br>
              <a:rPr lang="ru-RU" sz="4000" b="1" dirty="0" smtClean="0"/>
            </a:br>
            <a:r>
              <a:rPr lang="ru-RU" sz="3600" b="1" dirty="0" smtClean="0">
                <a:solidFill>
                  <a:srgbClr val="FF0000"/>
                </a:solidFill>
              </a:rPr>
              <a:t>(непереходные статические глаголы)</a:t>
            </a:r>
            <a:endParaRPr lang="ru-RU" sz="3600" dirty="0">
              <a:solidFill>
                <a:srgbClr val="FF0000"/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65130"/>
              </p:ext>
            </p:extLst>
          </p:nvPr>
        </p:nvGraphicFramePr>
        <p:xfrm>
          <a:off x="107504" y="1412779"/>
          <a:ext cx="8856984" cy="4680518"/>
        </p:xfrm>
        <a:graphic>
          <a:graphicData uri="http://schemas.openxmlformats.org/drawingml/2006/table">
            <a:tbl>
              <a:tblPr firstRow="1" firstCol="1" bandRow="1"/>
              <a:tblGrid>
                <a:gridCol w="1512168"/>
                <a:gridCol w="2376264"/>
                <a:gridCol w="2592288"/>
                <a:gridCol w="2376264"/>
              </a:tblGrid>
              <a:tr h="552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4363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сэ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уэ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u="sng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55"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52100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10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щ1э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157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68952" cy="1008112"/>
          </a:xfrm>
        </p:spPr>
        <p:txBody>
          <a:bodyPr>
            <a:normAutofit/>
          </a:bodyPr>
          <a:lstStyle/>
          <a:p>
            <a:r>
              <a:rPr lang="ru-RU" sz="4000" dirty="0"/>
              <a:t>Какие глаголы спрягаются по 1 типу?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856984" cy="5544616"/>
          </a:xfrm>
        </p:spPr>
        <p:txBody>
          <a:bodyPr>
            <a:normAutofit lnSpcReduction="10000"/>
          </a:bodyPr>
          <a:lstStyle/>
          <a:p>
            <a:pPr lvl="0"/>
            <a:r>
              <a:rPr lang="ru-RU" u="sng" dirty="0"/>
              <a:t>непереходные статические </a:t>
            </a:r>
            <a:r>
              <a:rPr lang="ru-RU" dirty="0"/>
              <a:t>глаголы с </a:t>
            </a:r>
            <a:r>
              <a:rPr lang="ru-RU" dirty="0" err="1"/>
              <a:t>превербом</a:t>
            </a:r>
            <a:r>
              <a:rPr lang="ru-RU" dirty="0"/>
              <a:t> </a:t>
            </a:r>
            <a:r>
              <a:rPr lang="ru-RU" b="1" dirty="0" err="1">
                <a:solidFill>
                  <a:srgbClr val="FF0000"/>
                </a:solidFill>
              </a:rPr>
              <a:t>щы</a:t>
            </a:r>
            <a:r>
              <a:rPr lang="ru-RU" b="1" dirty="0"/>
              <a:t>-</a:t>
            </a:r>
            <a:r>
              <a:rPr lang="ru-RU" dirty="0"/>
              <a:t> </a:t>
            </a:r>
            <a:r>
              <a:rPr lang="ru-RU" i="1" dirty="0"/>
              <a:t>(в данном случае префикс </a:t>
            </a:r>
            <a:r>
              <a:rPr lang="ru-RU" b="1" i="1" dirty="0" err="1"/>
              <a:t>щы</a:t>
            </a:r>
            <a:r>
              <a:rPr lang="ru-RU" b="1" i="1" dirty="0"/>
              <a:t>-</a:t>
            </a:r>
            <a:r>
              <a:rPr lang="ru-RU" i="1" dirty="0"/>
              <a:t> не имеет локального значения)</a:t>
            </a:r>
            <a:r>
              <a:rPr lang="ru-RU" dirty="0"/>
              <a:t>: </a:t>
            </a:r>
            <a:r>
              <a:rPr lang="ru-RU" b="1" dirty="0" err="1"/>
              <a:t>щы</a:t>
            </a:r>
            <a:r>
              <a:rPr lang="ru-RU" dirty="0" err="1"/>
              <a:t>лъын</a:t>
            </a:r>
            <a:r>
              <a:rPr lang="ru-RU" dirty="0"/>
              <a:t>, </a:t>
            </a:r>
            <a:r>
              <a:rPr lang="ru-RU" b="1" dirty="0" err="1"/>
              <a:t>щы</a:t>
            </a:r>
            <a:r>
              <a:rPr lang="ru-RU" dirty="0" err="1"/>
              <a:t>сын</a:t>
            </a:r>
            <a:r>
              <a:rPr lang="ru-RU" dirty="0"/>
              <a:t>, </a:t>
            </a:r>
            <a:r>
              <a:rPr lang="ru-RU" b="1" dirty="0" err="1"/>
              <a:t>щы</a:t>
            </a:r>
            <a:r>
              <a:rPr lang="ru-RU" dirty="0" err="1"/>
              <a:t>тын</a:t>
            </a:r>
            <a:r>
              <a:rPr lang="ru-RU" dirty="0"/>
              <a:t>;</a:t>
            </a:r>
          </a:p>
          <a:p>
            <a:pPr algn="just"/>
            <a:r>
              <a:rPr lang="ru-RU" u="sng" dirty="0"/>
              <a:t>непереходные статические </a:t>
            </a:r>
            <a:r>
              <a:rPr lang="ru-RU" dirty="0"/>
              <a:t>глаголы с местными </a:t>
            </a:r>
            <a:r>
              <a:rPr lang="ru-RU" dirty="0" err="1"/>
              <a:t>превербами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щ1э</a:t>
            </a:r>
            <a:r>
              <a:rPr lang="ru-RU" dirty="0">
                <a:solidFill>
                  <a:srgbClr val="FF0000"/>
                </a:solidFill>
              </a:rPr>
              <a:t>-</a:t>
            </a:r>
            <a:r>
              <a:rPr lang="ru-RU" dirty="0"/>
              <a:t>, </a:t>
            </a:r>
            <a:r>
              <a:rPr lang="ru-RU" b="1" dirty="0">
                <a:solidFill>
                  <a:srgbClr val="FF0000"/>
                </a:solidFill>
              </a:rPr>
              <a:t>дэ-, те-, </a:t>
            </a:r>
            <a:r>
              <a:rPr lang="ru-RU" b="1" dirty="0" err="1">
                <a:solidFill>
                  <a:srgbClr val="FF0000"/>
                </a:solidFill>
              </a:rPr>
              <a:t>хэ</a:t>
            </a:r>
            <a:r>
              <a:rPr lang="ru-RU" b="1" dirty="0">
                <a:solidFill>
                  <a:srgbClr val="FF0000"/>
                </a:solidFill>
              </a:rPr>
              <a:t>-, и-</a:t>
            </a:r>
            <a:r>
              <a:rPr lang="ru-RU" b="1" dirty="0"/>
              <a:t>, </a:t>
            </a:r>
            <a:r>
              <a:rPr lang="ru-RU" b="1" dirty="0" err="1"/>
              <a:t>къуэ</a:t>
            </a:r>
            <a:r>
              <a:rPr lang="ru-RU" b="1" dirty="0"/>
              <a:t>-,</a:t>
            </a:r>
            <a:r>
              <a:rPr lang="ru-RU" dirty="0"/>
              <a:t> </a:t>
            </a:r>
            <a:r>
              <a:rPr lang="ru-RU" b="1" dirty="0" err="1"/>
              <a:t>пы</a:t>
            </a:r>
            <a:r>
              <a:rPr lang="ru-RU" b="1" dirty="0"/>
              <a:t>-,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ф1э-, 1у-,</a:t>
            </a:r>
            <a:r>
              <a:rPr lang="ru-RU" b="1" dirty="0"/>
              <a:t> к1уэц1ы-, </a:t>
            </a:r>
            <a:r>
              <a:rPr lang="ru-RU" b="1" dirty="0" err="1">
                <a:solidFill>
                  <a:srgbClr val="FF0000"/>
                </a:solidFill>
              </a:rPr>
              <a:t>бгъэдэ</a:t>
            </a:r>
            <a:r>
              <a:rPr lang="ru-RU" b="1" dirty="0">
                <a:solidFill>
                  <a:srgbClr val="FF0000"/>
                </a:solidFill>
              </a:rPr>
              <a:t>-, </a:t>
            </a:r>
            <a:r>
              <a:rPr lang="ru-RU" b="1" dirty="0" err="1">
                <a:solidFill>
                  <a:srgbClr val="FF0000"/>
                </a:solidFill>
              </a:rPr>
              <a:t>бгъуры</a:t>
            </a:r>
            <a:r>
              <a:rPr lang="ru-RU" b="1" dirty="0"/>
              <a:t>-, </a:t>
            </a:r>
            <a:r>
              <a:rPr lang="ru-RU" b="1" dirty="0" err="1"/>
              <a:t>гуэ</a:t>
            </a:r>
            <a:r>
              <a:rPr lang="ru-RU" b="1" dirty="0"/>
              <a:t>-, </a:t>
            </a:r>
            <a:r>
              <a:rPr lang="ru-RU" b="1" dirty="0" err="1"/>
              <a:t>блэ</a:t>
            </a:r>
            <a:r>
              <a:rPr lang="ru-RU" b="1" dirty="0"/>
              <a:t>-, к1эры-, пэры-, пэщ1э-, </a:t>
            </a:r>
            <a:r>
              <a:rPr lang="ru-RU" b="1" dirty="0" err="1"/>
              <a:t>щхьэщы</a:t>
            </a:r>
            <a:r>
              <a:rPr lang="ru-RU" b="1" dirty="0"/>
              <a:t>-, </a:t>
            </a:r>
            <a:r>
              <a:rPr lang="ru-RU" b="1" dirty="0" err="1"/>
              <a:t>жьэхэ</a:t>
            </a:r>
            <a:r>
              <a:rPr lang="ru-RU" b="1" dirty="0"/>
              <a:t>-: </a:t>
            </a:r>
            <a:r>
              <a:rPr lang="ru-RU" b="1" dirty="0">
                <a:solidFill>
                  <a:srgbClr val="FF0000"/>
                </a:solidFill>
              </a:rPr>
              <a:t>щ1э</a:t>
            </a:r>
            <a:r>
              <a:rPr lang="ru-RU" dirty="0">
                <a:solidFill>
                  <a:srgbClr val="FF0000"/>
                </a:solidFill>
              </a:rPr>
              <a:t>сын, </a:t>
            </a:r>
            <a:r>
              <a:rPr lang="ru-RU" b="1" dirty="0">
                <a:solidFill>
                  <a:srgbClr val="FF0000"/>
                </a:solidFill>
              </a:rPr>
              <a:t>щ1э</a:t>
            </a:r>
            <a:r>
              <a:rPr lang="ru-RU" dirty="0">
                <a:solidFill>
                  <a:srgbClr val="FF0000"/>
                </a:solidFill>
              </a:rPr>
              <a:t>тын, </a:t>
            </a:r>
            <a:r>
              <a:rPr lang="ru-RU" b="1" dirty="0">
                <a:solidFill>
                  <a:srgbClr val="FF0000"/>
                </a:solidFill>
              </a:rPr>
              <a:t>щ1э</a:t>
            </a:r>
            <a:r>
              <a:rPr lang="ru-RU" dirty="0">
                <a:solidFill>
                  <a:srgbClr val="FF0000"/>
                </a:solidFill>
              </a:rPr>
              <a:t>лъын; </a:t>
            </a:r>
            <a:r>
              <a:rPr lang="ru-RU" b="1" dirty="0" err="1">
                <a:solidFill>
                  <a:srgbClr val="FF0000"/>
                </a:solidFill>
              </a:rPr>
              <a:t>дэ</a:t>
            </a:r>
            <a:r>
              <a:rPr lang="ru-RU" dirty="0" err="1">
                <a:solidFill>
                  <a:srgbClr val="FF0000"/>
                </a:solidFill>
              </a:rPr>
              <a:t>сын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дэ</a:t>
            </a:r>
            <a:r>
              <a:rPr lang="ru-RU" dirty="0" err="1">
                <a:solidFill>
                  <a:srgbClr val="FF0000"/>
                </a:solidFill>
              </a:rPr>
              <a:t>тын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дэ</a:t>
            </a:r>
            <a:r>
              <a:rPr lang="ru-RU" dirty="0" err="1">
                <a:solidFill>
                  <a:srgbClr val="FF0000"/>
                </a:solidFill>
              </a:rPr>
              <a:t>лъын</a:t>
            </a:r>
            <a:r>
              <a:rPr lang="ru-RU" dirty="0">
                <a:solidFill>
                  <a:srgbClr val="FF0000"/>
                </a:solidFill>
              </a:rPr>
              <a:t>; </a:t>
            </a:r>
            <a:r>
              <a:rPr lang="ru-RU" b="1" dirty="0" err="1">
                <a:solidFill>
                  <a:srgbClr val="FF0000"/>
                </a:solidFill>
              </a:rPr>
              <a:t>те</a:t>
            </a:r>
            <a:r>
              <a:rPr lang="ru-RU" dirty="0" err="1">
                <a:solidFill>
                  <a:srgbClr val="FF0000"/>
                </a:solidFill>
              </a:rPr>
              <a:t>сын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те</a:t>
            </a:r>
            <a:r>
              <a:rPr lang="ru-RU" dirty="0" err="1">
                <a:solidFill>
                  <a:srgbClr val="FF0000"/>
                </a:solidFill>
              </a:rPr>
              <a:t>тын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те</a:t>
            </a:r>
            <a:r>
              <a:rPr lang="ru-RU" dirty="0" err="1">
                <a:solidFill>
                  <a:srgbClr val="FF0000"/>
                </a:solidFill>
              </a:rPr>
              <a:t>лъын</a:t>
            </a:r>
            <a:r>
              <a:rPr lang="ru-RU" dirty="0">
                <a:solidFill>
                  <a:srgbClr val="FF0000"/>
                </a:solidFill>
              </a:rPr>
              <a:t>; </a:t>
            </a:r>
            <a:r>
              <a:rPr lang="ru-RU" b="1" dirty="0" err="1">
                <a:solidFill>
                  <a:srgbClr val="FF0000"/>
                </a:solidFill>
              </a:rPr>
              <a:t>хэ</a:t>
            </a:r>
            <a:r>
              <a:rPr lang="ru-RU" dirty="0" err="1">
                <a:solidFill>
                  <a:srgbClr val="FF0000"/>
                </a:solidFill>
              </a:rPr>
              <a:t>сын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хэ</a:t>
            </a:r>
            <a:r>
              <a:rPr lang="ru-RU" dirty="0" err="1">
                <a:solidFill>
                  <a:srgbClr val="FF0000"/>
                </a:solidFill>
              </a:rPr>
              <a:t>тын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хэ</a:t>
            </a:r>
            <a:r>
              <a:rPr lang="ru-RU" dirty="0" err="1">
                <a:solidFill>
                  <a:srgbClr val="FF0000"/>
                </a:solidFill>
              </a:rPr>
              <a:t>лъын</a:t>
            </a:r>
            <a:r>
              <a:rPr lang="ru-RU" dirty="0">
                <a:solidFill>
                  <a:srgbClr val="FF0000"/>
                </a:solidFill>
              </a:rPr>
              <a:t>;</a:t>
            </a:r>
            <a:r>
              <a:rPr lang="ru-RU" dirty="0"/>
              <a:t> </a:t>
            </a:r>
            <a:r>
              <a:rPr lang="ru-RU" b="1" dirty="0" err="1"/>
              <a:t>къуэ</a:t>
            </a:r>
            <a:r>
              <a:rPr lang="ru-RU" dirty="0" err="1"/>
              <a:t>сын</a:t>
            </a:r>
            <a:r>
              <a:rPr lang="ru-RU" dirty="0"/>
              <a:t>, </a:t>
            </a:r>
            <a:r>
              <a:rPr lang="ru-RU" b="1" dirty="0" err="1"/>
              <a:t>къуэ</a:t>
            </a:r>
            <a:r>
              <a:rPr lang="ru-RU" dirty="0" err="1"/>
              <a:t>тын</a:t>
            </a:r>
            <a:r>
              <a:rPr lang="ru-RU" dirty="0"/>
              <a:t>, </a:t>
            </a:r>
            <a:r>
              <a:rPr lang="ru-RU" b="1" dirty="0" err="1"/>
              <a:t>къуэ</a:t>
            </a:r>
            <a:r>
              <a:rPr lang="ru-RU" dirty="0" err="1"/>
              <a:t>лъын</a:t>
            </a:r>
            <a:r>
              <a:rPr lang="ru-RU" dirty="0"/>
              <a:t>; </a:t>
            </a:r>
            <a:r>
              <a:rPr lang="ru-RU" b="1" dirty="0" err="1"/>
              <a:t>пы</a:t>
            </a:r>
            <a:r>
              <a:rPr lang="ru-RU" dirty="0" err="1"/>
              <a:t>сын</a:t>
            </a:r>
            <a:r>
              <a:rPr lang="ru-RU" dirty="0"/>
              <a:t>, </a:t>
            </a:r>
            <a:r>
              <a:rPr lang="ru-RU" b="1" dirty="0" err="1"/>
              <a:t>пы</a:t>
            </a:r>
            <a:r>
              <a:rPr lang="ru-RU" dirty="0" err="1"/>
              <a:t>тын</a:t>
            </a:r>
            <a:r>
              <a:rPr lang="ru-RU" dirty="0"/>
              <a:t>, </a:t>
            </a:r>
            <a:r>
              <a:rPr lang="ru-RU" b="1" dirty="0" err="1"/>
              <a:t>пы</a:t>
            </a:r>
            <a:r>
              <a:rPr lang="ru-RU" dirty="0" err="1"/>
              <a:t>лъын</a:t>
            </a:r>
            <a:r>
              <a:rPr lang="ru-RU" dirty="0"/>
              <a:t>; </a:t>
            </a:r>
            <a:r>
              <a:rPr lang="ru-RU" b="1" dirty="0"/>
              <a:t>ф1э</a:t>
            </a:r>
            <a:r>
              <a:rPr lang="ru-RU" dirty="0"/>
              <a:t>сын, </a:t>
            </a:r>
            <a:r>
              <a:rPr lang="ru-RU" b="1" dirty="0"/>
              <a:t>ф1э</a:t>
            </a:r>
            <a:r>
              <a:rPr lang="ru-RU" dirty="0"/>
              <a:t>тын, </a:t>
            </a:r>
            <a:r>
              <a:rPr lang="ru-RU" b="1" dirty="0"/>
              <a:t>ф1э</a:t>
            </a:r>
            <a:r>
              <a:rPr lang="ru-RU" dirty="0"/>
              <a:t>лъын; </a:t>
            </a:r>
            <a:r>
              <a:rPr lang="ru-RU" b="1" dirty="0">
                <a:solidFill>
                  <a:srgbClr val="FF0000"/>
                </a:solidFill>
              </a:rPr>
              <a:t>1у</a:t>
            </a:r>
            <a:r>
              <a:rPr lang="ru-RU" dirty="0">
                <a:solidFill>
                  <a:srgbClr val="FF0000"/>
                </a:solidFill>
              </a:rPr>
              <a:t>сын, </a:t>
            </a:r>
            <a:r>
              <a:rPr lang="ru-RU" b="1" dirty="0">
                <a:solidFill>
                  <a:srgbClr val="FF0000"/>
                </a:solidFill>
              </a:rPr>
              <a:t>1у</a:t>
            </a:r>
            <a:r>
              <a:rPr lang="ru-RU" dirty="0">
                <a:solidFill>
                  <a:srgbClr val="FF0000"/>
                </a:solidFill>
              </a:rPr>
              <a:t>тын, </a:t>
            </a:r>
            <a:r>
              <a:rPr lang="ru-RU" b="1" dirty="0">
                <a:solidFill>
                  <a:srgbClr val="FF0000"/>
                </a:solidFill>
              </a:rPr>
              <a:t>1у</a:t>
            </a:r>
            <a:r>
              <a:rPr lang="ru-RU" dirty="0">
                <a:solidFill>
                  <a:srgbClr val="FF0000"/>
                </a:solidFill>
              </a:rPr>
              <a:t>лъын; </a:t>
            </a:r>
            <a:r>
              <a:rPr lang="ru-RU" b="1" dirty="0"/>
              <a:t>к1уэц1ы</a:t>
            </a:r>
            <a:r>
              <a:rPr lang="ru-RU" dirty="0"/>
              <a:t>сын, </a:t>
            </a:r>
            <a:r>
              <a:rPr lang="ru-RU" b="1" dirty="0"/>
              <a:t>к1уэц1ы</a:t>
            </a:r>
            <a:r>
              <a:rPr lang="ru-RU" dirty="0"/>
              <a:t>лъын, </a:t>
            </a:r>
            <a:r>
              <a:rPr lang="ru-RU" b="1" dirty="0"/>
              <a:t>к1уэц1ы</a:t>
            </a:r>
            <a:r>
              <a:rPr lang="ru-RU" dirty="0"/>
              <a:t>тын; </a:t>
            </a:r>
            <a:r>
              <a:rPr lang="ru-RU" b="1" dirty="0" err="1">
                <a:solidFill>
                  <a:srgbClr val="FF0000"/>
                </a:solidFill>
              </a:rPr>
              <a:t>бгъэдэ</a:t>
            </a:r>
            <a:r>
              <a:rPr lang="ru-RU" dirty="0" err="1">
                <a:solidFill>
                  <a:srgbClr val="FF0000"/>
                </a:solidFill>
              </a:rPr>
              <a:t>сын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бгъэдэ</a:t>
            </a:r>
            <a:r>
              <a:rPr lang="ru-RU" dirty="0" err="1">
                <a:solidFill>
                  <a:srgbClr val="FF0000"/>
                </a:solidFill>
              </a:rPr>
              <a:t>лъын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бгъэдэ</a:t>
            </a:r>
            <a:r>
              <a:rPr lang="ru-RU" dirty="0" err="1">
                <a:solidFill>
                  <a:srgbClr val="FF0000"/>
                </a:solidFill>
              </a:rPr>
              <a:t>тын</a:t>
            </a:r>
            <a:r>
              <a:rPr lang="ru-RU" dirty="0">
                <a:solidFill>
                  <a:srgbClr val="FF0000"/>
                </a:solidFill>
              </a:rPr>
              <a:t>; </a:t>
            </a:r>
            <a:r>
              <a:rPr lang="ru-RU" b="1" dirty="0" err="1">
                <a:solidFill>
                  <a:srgbClr val="FF0000"/>
                </a:solidFill>
              </a:rPr>
              <a:t>бгъуры</a:t>
            </a:r>
            <a:r>
              <a:rPr lang="ru-RU" dirty="0" err="1">
                <a:solidFill>
                  <a:srgbClr val="FF0000"/>
                </a:solidFill>
              </a:rPr>
              <a:t>сын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бгъуры</a:t>
            </a:r>
            <a:r>
              <a:rPr lang="ru-RU" dirty="0" err="1">
                <a:solidFill>
                  <a:srgbClr val="FF0000"/>
                </a:solidFill>
              </a:rPr>
              <a:t>лъын</a:t>
            </a:r>
            <a:r>
              <a:rPr lang="ru-RU" dirty="0">
                <a:solidFill>
                  <a:srgbClr val="FF0000"/>
                </a:solidFill>
              </a:rPr>
              <a:t>, </a:t>
            </a:r>
            <a:r>
              <a:rPr lang="ru-RU" b="1" dirty="0" err="1">
                <a:solidFill>
                  <a:srgbClr val="FF0000"/>
                </a:solidFill>
              </a:rPr>
              <a:t>бгъуры</a:t>
            </a:r>
            <a:r>
              <a:rPr lang="ru-RU" dirty="0" err="1">
                <a:solidFill>
                  <a:srgbClr val="FF0000"/>
                </a:solidFill>
              </a:rPr>
              <a:t>тын</a:t>
            </a:r>
            <a:r>
              <a:rPr lang="ru-RU" dirty="0"/>
              <a:t>; </a:t>
            </a:r>
            <a:r>
              <a:rPr lang="ru-RU" b="1" dirty="0" err="1"/>
              <a:t>гуэ</a:t>
            </a:r>
            <a:r>
              <a:rPr lang="ru-RU" dirty="0" err="1"/>
              <a:t>сын</a:t>
            </a:r>
            <a:r>
              <a:rPr lang="ru-RU" dirty="0"/>
              <a:t>, </a:t>
            </a:r>
            <a:r>
              <a:rPr lang="ru-RU" b="1" dirty="0" err="1"/>
              <a:t>гуэ</a:t>
            </a:r>
            <a:r>
              <a:rPr lang="ru-RU" dirty="0" err="1"/>
              <a:t>тын</a:t>
            </a:r>
            <a:r>
              <a:rPr lang="ru-RU" dirty="0"/>
              <a:t>, </a:t>
            </a:r>
            <a:r>
              <a:rPr lang="ru-RU" b="1" dirty="0" err="1"/>
              <a:t>гуэ</a:t>
            </a:r>
            <a:r>
              <a:rPr lang="ru-RU" dirty="0" err="1"/>
              <a:t>лъын</a:t>
            </a:r>
            <a:r>
              <a:rPr lang="ru-RU" dirty="0"/>
              <a:t>; </a:t>
            </a:r>
            <a:r>
              <a:rPr lang="ru-RU" b="1" dirty="0"/>
              <a:t>к1эры</a:t>
            </a:r>
            <a:r>
              <a:rPr lang="ru-RU" dirty="0"/>
              <a:t>сын, </a:t>
            </a:r>
            <a:r>
              <a:rPr lang="ru-RU" b="1" dirty="0"/>
              <a:t>к1эры</a:t>
            </a:r>
            <a:r>
              <a:rPr lang="ru-RU" dirty="0"/>
              <a:t>тын, </a:t>
            </a:r>
            <a:r>
              <a:rPr lang="ru-RU" b="1" dirty="0"/>
              <a:t>к1эры</a:t>
            </a:r>
            <a:r>
              <a:rPr lang="ru-RU" dirty="0"/>
              <a:t>лъын; </a:t>
            </a:r>
            <a:r>
              <a:rPr lang="ru-RU" b="1" dirty="0" err="1"/>
              <a:t>пэры</a:t>
            </a:r>
            <a:r>
              <a:rPr lang="ru-RU" dirty="0" err="1"/>
              <a:t>тын</a:t>
            </a:r>
            <a:r>
              <a:rPr lang="ru-RU" dirty="0"/>
              <a:t>, </a:t>
            </a:r>
            <a:r>
              <a:rPr lang="ru-RU" b="1" dirty="0" err="1"/>
              <a:t>пэры</a:t>
            </a:r>
            <a:r>
              <a:rPr lang="ru-RU" dirty="0" err="1"/>
              <a:t>лъын</a:t>
            </a:r>
            <a:r>
              <a:rPr lang="ru-RU" dirty="0"/>
              <a:t>, </a:t>
            </a:r>
            <a:r>
              <a:rPr lang="ru-RU" b="1" dirty="0" err="1"/>
              <a:t>пэры</a:t>
            </a:r>
            <a:r>
              <a:rPr lang="ru-RU" dirty="0" err="1"/>
              <a:t>сын</a:t>
            </a:r>
            <a:r>
              <a:rPr lang="ru-RU" dirty="0"/>
              <a:t>; </a:t>
            </a:r>
            <a:r>
              <a:rPr lang="ru-RU" b="1" dirty="0"/>
              <a:t>пэщ1э</a:t>
            </a:r>
            <a:r>
              <a:rPr lang="ru-RU" dirty="0"/>
              <a:t>тын, </a:t>
            </a:r>
            <a:r>
              <a:rPr lang="ru-RU" b="1" dirty="0"/>
              <a:t>пэщ1э</a:t>
            </a:r>
            <a:r>
              <a:rPr lang="ru-RU" dirty="0"/>
              <a:t>сын, </a:t>
            </a:r>
            <a:r>
              <a:rPr lang="ru-RU" b="1" dirty="0"/>
              <a:t>пэщ1э</a:t>
            </a:r>
            <a:r>
              <a:rPr lang="ru-RU" dirty="0"/>
              <a:t>лъын; </a:t>
            </a:r>
            <a:r>
              <a:rPr lang="ru-RU" b="1" dirty="0" err="1"/>
              <a:t>щхьэщы</a:t>
            </a:r>
            <a:r>
              <a:rPr lang="ru-RU" dirty="0" err="1"/>
              <a:t>сын</a:t>
            </a:r>
            <a:r>
              <a:rPr lang="ru-RU" dirty="0"/>
              <a:t>, </a:t>
            </a:r>
            <a:r>
              <a:rPr lang="ru-RU" b="1" dirty="0" err="1"/>
              <a:t>щхьэщы</a:t>
            </a:r>
            <a:r>
              <a:rPr lang="ru-RU" dirty="0" err="1"/>
              <a:t>лъын</a:t>
            </a:r>
            <a:r>
              <a:rPr lang="ru-RU" dirty="0"/>
              <a:t>, </a:t>
            </a:r>
            <a:r>
              <a:rPr lang="ru-RU" b="1" dirty="0" err="1"/>
              <a:t>щхьэщы</a:t>
            </a:r>
            <a:r>
              <a:rPr lang="ru-RU" dirty="0" err="1"/>
              <a:t>тын</a:t>
            </a:r>
            <a:r>
              <a:rPr lang="ru-RU" dirty="0"/>
              <a:t>; </a:t>
            </a:r>
            <a:r>
              <a:rPr lang="ru-RU" b="1" dirty="0" err="1"/>
              <a:t>жьэхэ</a:t>
            </a:r>
            <a:r>
              <a:rPr lang="ru-RU" dirty="0" err="1"/>
              <a:t>сын</a:t>
            </a:r>
            <a:r>
              <a:rPr lang="ru-RU" dirty="0"/>
              <a:t>, </a:t>
            </a:r>
            <a:r>
              <a:rPr lang="ru-RU" b="1" dirty="0" err="1"/>
              <a:t>жьэхэ</a:t>
            </a:r>
            <a:r>
              <a:rPr lang="ru-RU" dirty="0" err="1"/>
              <a:t>лъын</a:t>
            </a:r>
            <a:r>
              <a:rPr lang="ru-RU" dirty="0"/>
              <a:t>, </a:t>
            </a:r>
            <a:r>
              <a:rPr lang="ru-RU" b="1" dirty="0" err="1"/>
              <a:t>жьэхэ</a:t>
            </a:r>
            <a:r>
              <a:rPr lang="ru-RU" dirty="0" err="1"/>
              <a:t>тын</a:t>
            </a:r>
            <a:r>
              <a:rPr lang="ru-RU" dirty="0"/>
              <a:t> и т.д. </a:t>
            </a:r>
          </a:p>
        </p:txBody>
      </p:sp>
    </p:spTree>
    <p:extLst>
      <p:ext uri="{BB962C8B-B14F-4D97-AF65-F5344CB8AC3E}">
        <p14:creationId xmlns:p14="http://schemas.microsoft.com/office/powerpoint/2010/main" val="646037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784976" cy="115212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 smtClean="0"/>
              <a:t>I</a:t>
            </a:r>
            <a:r>
              <a:rPr lang="ru-RU" sz="4400" b="1" dirty="0" smtClean="0"/>
              <a:t> </a:t>
            </a:r>
            <a:r>
              <a:rPr lang="ru-RU" sz="4400" b="1" dirty="0"/>
              <a:t>тип спряжения глаголов</a:t>
            </a:r>
            <a:br>
              <a:rPr lang="ru-RU" sz="4400" b="1" dirty="0"/>
            </a:br>
            <a:r>
              <a:rPr lang="ru-RU" sz="4000" b="1" dirty="0" smtClean="0">
                <a:solidFill>
                  <a:srgbClr val="FF0000"/>
                </a:solidFill>
              </a:rPr>
              <a:t>(непереходные динамические  </a:t>
            </a:r>
            <a:r>
              <a:rPr lang="ru-RU" sz="4000" b="1" dirty="0">
                <a:solidFill>
                  <a:srgbClr val="FF0000"/>
                </a:solidFill>
              </a:rPr>
              <a:t>глаголы)</a:t>
            </a:r>
            <a:endParaRPr lang="ru-RU" sz="4400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87929"/>
              </p:ext>
            </p:extLst>
          </p:nvPr>
        </p:nvGraphicFramePr>
        <p:xfrm>
          <a:off x="107504" y="1700808"/>
          <a:ext cx="8928991" cy="4389064"/>
        </p:xfrm>
        <a:graphic>
          <a:graphicData uri="http://schemas.openxmlformats.org/drawingml/2006/table">
            <a:tbl>
              <a:tblPr firstRow="1" firstCol="1" bandRow="1"/>
              <a:tblGrid>
                <a:gridCol w="1494178"/>
                <a:gridCol w="2347994"/>
                <a:gridCol w="2490297"/>
                <a:gridCol w="2596522"/>
              </a:tblGrid>
              <a:tr h="496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лицо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настоящее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прошедшее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будущее время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9494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Единственное число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псэуащ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</a:t>
                      </a:r>
                      <a:r>
                        <a:rPr lang="ru-RU" sz="2800" u="sng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псэунущ</a:t>
                      </a:r>
                      <a:endParaRPr lang="ru-RU" sz="2800" dirty="0">
                        <a:solidFill>
                          <a:schemeClr val="tx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 </a:t>
                      </a:r>
                      <a:r>
                        <a:rPr lang="ru-RU" sz="2800" b="1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 gridSpan="4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Множественное число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96055">
                <a:tc>
                  <a:txBody>
                    <a:bodyPr/>
                    <a:lstStyle/>
                    <a:p>
                      <a:pPr marL="228600" indent="-228600"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I. </a:t>
                      </a:r>
                      <a:r>
                        <a:rPr lang="ru-RU" sz="2800" dirty="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. фэ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b="1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фы</a:t>
                      </a: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60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III. </a:t>
                      </a: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ахэр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</a:t>
                      </a:r>
                      <a:r>
                        <a:rPr lang="ru-RU" sz="2800" b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</a:t>
                      </a:r>
                      <a:r>
                        <a:rPr lang="ru-RU" sz="28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псэуащ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u="sng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щы</a:t>
                      </a:r>
                      <a:r>
                        <a:rPr lang="ru-RU" sz="2800" dirty="0" err="1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псэунущ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9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96944" cy="1296144"/>
          </a:xfrm>
        </p:spPr>
        <p:txBody>
          <a:bodyPr>
            <a:normAutofit/>
          </a:bodyPr>
          <a:lstStyle/>
          <a:p>
            <a:r>
              <a:rPr lang="ru-RU" sz="4000" dirty="0" smtClean="0"/>
              <a:t>Какие глаголы спрягаются по 1 типу?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772816"/>
            <a:ext cx="8352928" cy="4536504"/>
          </a:xfrm>
        </p:spPr>
        <p:txBody>
          <a:bodyPr>
            <a:normAutofit/>
          </a:bodyPr>
          <a:lstStyle/>
          <a:p>
            <a:r>
              <a:rPr lang="ru-RU" u="sng" dirty="0"/>
              <a:t>Так спрягаются:</a:t>
            </a:r>
            <a:endParaRPr lang="ru-RU" dirty="0"/>
          </a:p>
          <a:p>
            <a:pPr lvl="0" algn="just"/>
            <a:r>
              <a:rPr lang="ru-RU" u="sng" dirty="0"/>
              <a:t>непереходные динамические </a:t>
            </a:r>
            <a:r>
              <a:rPr lang="ru-RU" dirty="0"/>
              <a:t>глаголы с </a:t>
            </a:r>
            <a:r>
              <a:rPr lang="ru-RU" dirty="0" err="1"/>
              <a:t>превербом</a:t>
            </a:r>
            <a:r>
              <a:rPr lang="ru-RU" dirty="0"/>
              <a:t> </a:t>
            </a:r>
            <a:r>
              <a:rPr lang="ru-RU" b="1" dirty="0" err="1">
                <a:solidFill>
                  <a:srgbClr val="FF0000"/>
                </a:solidFill>
              </a:rPr>
              <a:t>щы</a:t>
            </a:r>
            <a:r>
              <a:rPr lang="ru-RU" b="1" dirty="0">
                <a:solidFill>
                  <a:srgbClr val="FF0000"/>
                </a:solidFill>
              </a:rPr>
              <a:t>-</a:t>
            </a:r>
            <a:r>
              <a:rPr lang="ru-RU" dirty="0"/>
              <a:t> </a:t>
            </a:r>
            <a:r>
              <a:rPr lang="ru-RU" i="1" dirty="0"/>
              <a:t>(в данном случае префикс </a:t>
            </a:r>
            <a:r>
              <a:rPr lang="ru-RU" b="1" i="1" dirty="0" err="1"/>
              <a:t>щы</a:t>
            </a:r>
            <a:r>
              <a:rPr lang="ru-RU" b="1" i="1" dirty="0"/>
              <a:t>-</a:t>
            </a:r>
            <a:r>
              <a:rPr lang="ru-RU" i="1" dirty="0"/>
              <a:t>  имеет локальное значение)</a:t>
            </a:r>
            <a:r>
              <a:rPr lang="ru-RU" dirty="0"/>
              <a:t>: </a:t>
            </a:r>
            <a:r>
              <a:rPr lang="ru-RU" b="1" dirty="0" err="1"/>
              <a:t>щы</a:t>
            </a:r>
            <a:r>
              <a:rPr lang="ru-RU" dirty="0" err="1"/>
              <a:t>лэжьэн</a:t>
            </a:r>
            <a:r>
              <a:rPr lang="ru-RU" dirty="0"/>
              <a:t>, </a:t>
            </a:r>
            <a:r>
              <a:rPr lang="ru-RU" b="1" dirty="0" err="1"/>
              <a:t>щы</a:t>
            </a:r>
            <a:r>
              <a:rPr lang="ru-RU" dirty="0" err="1"/>
              <a:t>тхэн</a:t>
            </a:r>
            <a:r>
              <a:rPr lang="ru-RU" dirty="0"/>
              <a:t>, </a:t>
            </a:r>
            <a:r>
              <a:rPr lang="ru-RU" b="1" dirty="0" err="1"/>
              <a:t>щ</a:t>
            </a:r>
            <a:r>
              <a:rPr lang="ru-RU" dirty="0" err="1"/>
              <a:t>еджэн</a:t>
            </a:r>
            <a:r>
              <a:rPr lang="ru-RU" dirty="0"/>
              <a:t>, </a:t>
            </a:r>
            <a:r>
              <a:rPr lang="ru-RU" b="1" dirty="0" err="1"/>
              <a:t>щы</a:t>
            </a:r>
            <a:r>
              <a:rPr lang="ru-RU" dirty="0" err="1"/>
              <a:t>джэгун</a:t>
            </a:r>
            <a:r>
              <a:rPr lang="ru-RU" dirty="0"/>
              <a:t>, </a:t>
            </a:r>
            <a:r>
              <a:rPr lang="ru-RU" b="1" dirty="0"/>
              <a:t>щы</a:t>
            </a:r>
            <a:r>
              <a:rPr lang="ru-RU" dirty="0"/>
              <a:t>пщэф1эн и т.д.</a:t>
            </a:r>
          </a:p>
          <a:p>
            <a:pPr lvl="0" algn="just"/>
            <a:r>
              <a:rPr lang="ru-RU" u="sng" dirty="0"/>
              <a:t>непереходные динамические </a:t>
            </a:r>
            <a:r>
              <a:rPr lang="ru-RU" dirty="0"/>
              <a:t>глаголы с направительным </a:t>
            </a:r>
            <a:r>
              <a:rPr lang="ru-RU" dirty="0" err="1"/>
              <a:t>превербом</a:t>
            </a:r>
            <a:r>
              <a:rPr lang="ru-RU" dirty="0"/>
              <a:t> </a:t>
            </a:r>
            <a:r>
              <a:rPr lang="ru-RU" b="1" dirty="0" err="1">
                <a:solidFill>
                  <a:srgbClr val="FF0000"/>
                </a:solidFill>
              </a:rPr>
              <a:t>къэ</a:t>
            </a:r>
            <a:r>
              <a:rPr lang="ru-RU" b="1" dirty="0">
                <a:solidFill>
                  <a:srgbClr val="FF0000"/>
                </a:solidFill>
              </a:rPr>
              <a:t>-</a:t>
            </a:r>
            <a:r>
              <a:rPr lang="ru-RU" dirty="0"/>
              <a:t> </a:t>
            </a:r>
            <a:r>
              <a:rPr lang="ru-RU" i="1" dirty="0"/>
              <a:t>(образует глагольные основы, которые обозначают направление к говорящему – оттуда сюда): </a:t>
            </a:r>
            <a:r>
              <a:rPr lang="ru-RU" b="1" dirty="0"/>
              <a:t>къэ</a:t>
            </a:r>
            <a:r>
              <a:rPr lang="ru-RU" dirty="0"/>
              <a:t>к1уэн, </a:t>
            </a:r>
            <a:r>
              <a:rPr lang="ru-RU" b="1" dirty="0" err="1"/>
              <a:t>къэ</a:t>
            </a:r>
            <a:r>
              <a:rPr lang="ru-RU" dirty="0" err="1"/>
              <a:t>жэн</a:t>
            </a:r>
            <a:r>
              <a:rPr lang="ru-RU" dirty="0"/>
              <a:t>, </a:t>
            </a:r>
            <a:r>
              <a:rPr lang="ru-RU" b="1" dirty="0" err="1"/>
              <a:t>къэ</a:t>
            </a:r>
            <a:r>
              <a:rPr lang="ru-RU" dirty="0" err="1"/>
              <a:t>тхэн</a:t>
            </a:r>
            <a:r>
              <a:rPr lang="ru-RU" dirty="0"/>
              <a:t>, </a:t>
            </a:r>
            <a:r>
              <a:rPr lang="ru-RU" b="1" dirty="0" err="1"/>
              <a:t>къэ</a:t>
            </a:r>
            <a:r>
              <a:rPr lang="ru-RU" dirty="0" err="1"/>
              <a:t>джэн</a:t>
            </a:r>
            <a:r>
              <a:rPr lang="ru-RU" dirty="0"/>
              <a:t> и т.д.</a:t>
            </a:r>
          </a:p>
          <a:p>
            <a:pPr lvl="0" algn="just"/>
            <a:r>
              <a:rPr lang="ru-RU" i="1" dirty="0"/>
              <a:t>непереходные динамические </a:t>
            </a:r>
            <a:r>
              <a:rPr lang="ru-RU" dirty="0"/>
              <a:t>глаголы с префиксом  </a:t>
            </a:r>
            <a:r>
              <a:rPr lang="ru-RU" dirty="0" err="1"/>
              <a:t>союзности</a:t>
            </a:r>
            <a:r>
              <a:rPr lang="ru-RU" dirty="0"/>
              <a:t> </a:t>
            </a:r>
            <a:r>
              <a:rPr lang="ru-RU" b="1" dirty="0">
                <a:solidFill>
                  <a:srgbClr val="FF0000"/>
                </a:solidFill>
              </a:rPr>
              <a:t>дэ-</a:t>
            </a:r>
            <a:r>
              <a:rPr lang="ru-RU" b="1" dirty="0"/>
              <a:t>: </a:t>
            </a:r>
            <a:r>
              <a:rPr lang="ru-RU" b="1" dirty="0" err="1"/>
              <a:t>дэ</a:t>
            </a:r>
            <a:r>
              <a:rPr lang="ru-RU" dirty="0" err="1"/>
              <a:t>лэжьэн</a:t>
            </a:r>
            <a:r>
              <a:rPr lang="ru-RU" dirty="0"/>
              <a:t>,</a:t>
            </a:r>
            <a:r>
              <a:rPr lang="ru-RU" b="1" dirty="0"/>
              <a:t> </a:t>
            </a:r>
            <a:r>
              <a:rPr lang="ru-RU" b="1" dirty="0" err="1"/>
              <a:t>дэ</a:t>
            </a:r>
            <a:r>
              <a:rPr lang="ru-RU" dirty="0" err="1"/>
              <a:t>шхэн</a:t>
            </a:r>
            <a:r>
              <a:rPr lang="ru-RU" dirty="0"/>
              <a:t>, </a:t>
            </a:r>
            <a:r>
              <a:rPr lang="ru-RU" b="1" dirty="0" err="1"/>
              <a:t>дэ</a:t>
            </a:r>
            <a:r>
              <a:rPr lang="ru-RU" dirty="0" err="1"/>
              <a:t>жэн</a:t>
            </a:r>
            <a:r>
              <a:rPr lang="ru-RU" dirty="0"/>
              <a:t>, </a:t>
            </a:r>
            <a:r>
              <a:rPr lang="ru-RU" b="1" dirty="0"/>
              <a:t>дэ</a:t>
            </a:r>
            <a:r>
              <a:rPr lang="ru-RU" dirty="0"/>
              <a:t>1эпыкъун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903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784976" cy="1080120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Какие глаголы спрягаются по 1 типу?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640960" cy="4680520"/>
          </a:xfrm>
        </p:spPr>
        <p:txBody>
          <a:bodyPr>
            <a:normAutofit/>
          </a:bodyPr>
          <a:lstStyle/>
          <a:p>
            <a:pPr lvl="0"/>
            <a:endParaRPr lang="ru-RU" sz="2800" b="1" dirty="0" smtClean="0"/>
          </a:p>
          <a:p>
            <a:pPr lvl="0"/>
            <a:endParaRPr lang="ru-RU" sz="2800" b="1" dirty="0"/>
          </a:p>
          <a:p>
            <a:pPr lvl="0"/>
            <a:endParaRPr lang="ru-RU" sz="2800" b="1" dirty="0" smtClean="0"/>
          </a:p>
          <a:p>
            <a:pPr lvl="0"/>
            <a:endParaRPr lang="ru-RU" sz="2800" b="1" dirty="0"/>
          </a:p>
          <a:p>
            <a:pPr lvl="0"/>
            <a:endParaRPr lang="ru-RU" sz="2800" b="1" dirty="0" smtClean="0"/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lvl="0"/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8100392" y="5301208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9512" y="1556792"/>
            <a:ext cx="88569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u="sng" dirty="0" smtClean="0"/>
              <a:t>непереходные </a:t>
            </a:r>
            <a:r>
              <a:rPr lang="ru-RU" sz="2400" u="sng" dirty="0"/>
              <a:t>динамические </a:t>
            </a:r>
            <a:r>
              <a:rPr lang="ru-RU" sz="2400" dirty="0"/>
              <a:t>глаголы с различными местными </a:t>
            </a:r>
            <a:r>
              <a:rPr lang="ru-RU" sz="2400" dirty="0" err="1"/>
              <a:t>превербами</a:t>
            </a:r>
            <a:r>
              <a:rPr lang="ru-RU" sz="2400" dirty="0"/>
              <a:t>: </a:t>
            </a:r>
            <a:r>
              <a:rPr lang="ru-RU" sz="2400" b="1" dirty="0">
                <a:solidFill>
                  <a:srgbClr val="FF0000"/>
                </a:solidFill>
              </a:rPr>
              <a:t>щ1э-</a:t>
            </a:r>
            <a:r>
              <a:rPr lang="ru-RU" sz="2400" b="1" dirty="0"/>
              <a:t> щ1э</a:t>
            </a:r>
            <a:r>
              <a:rPr lang="ru-RU" sz="2400" dirty="0"/>
              <a:t>пщхьэн (</a:t>
            </a:r>
            <a:r>
              <a:rPr lang="ru-RU" sz="2400" i="1" dirty="0"/>
              <a:t>залезть куда-л</a:t>
            </a:r>
            <a:r>
              <a:rPr lang="ru-RU" sz="2400" dirty="0"/>
              <a:t>.), </a:t>
            </a:r>
            <a:r>
              <a:rPr lang="ru-RU" sz="2400" b="1" dirty="0"/>
              <a:t>щ1э</a:t>
            </a:r>
            <a:r>
              <a:rPr lang="ru-RU" sz="2400" dirty="0"/>
              <a:t>т1ысхьэн (</a:t>
            </a:r>
            <a:r>
              <a:rPr lang="ru-RU" sz="2400" i="1" dirty="0"/>
              <a:t>поступить куда-л., сесть под что-л</a:t>
            </a:r>
            <a:r>
              <a:rPr lang="ru-RU" sz="2400" dirty="0"/>
              <a:t>.); </a:t>
            </a:r>
            <a:r>
              <a:rPr lang="ru-RU" sz="2400" b="1" dirty="0">
                <a:solidFill>
                  <a:srgbClr val="FF0000"/>
                </a:solidFill>
              </a:rPr>
              <a:t>дэ-</a:t>
            </a:r>
            <a:r>
              <a:rPr lang="ru-RU" sz="2400" dirty="0"/>
              <a:t>  </a:t>
            </a:r>
            <a:r>
              <a:rPr lang="ru-RU" sz="2400" b="1" dirty="0" err="1"/>
              <a:t>дэ</a:t>
            </a:r>
            <a:r>
              <a:rPr lang="ru-RU" sz="2400" dirty="0" err="1"/>
              <a:t>пщхьэн</a:t>
            </a:r>
            <a:r>
              <a:rPr lang="ru-RU" sz="2400" dirty="0"/>
              <a:t>, </a:t>
            </a:r>
            <a:r>
              <a:rPr lang="ru-RU" sz="2400" b="1" dirty="0"/>
              <a:t>дэ</a:t>
            </a:r>
            <a:r>
              <a:rPr lang="ru-RU" sz="2400" dirty="0"/>
              <a:t>т1ысхьэн; </a:t>
            </a:r>
            <a:r>
              <a:rPr lang="ru-RU" sz="2400" b="1" dirty="0">
                <a:solidFill>
                  <a:srgbClr val="FF0000"/>
                </a:solidFill>
              </a:rPr>
              <a:t>те-</a:t>
            </a:r>
            <a:r>
              <a:rPr lang="ru-RU" sz="2400" dirty="0"/>
              <a:t> </a:t>
            </a:r>
            <a:r>
              <a:rPr lang="ru-RU" sz="2400" b="1" dirty="0"/>
              <a:t>те</a:t>
            </a:r>
            <a:r>
              <a:rPr lang="ru-RU" sz="2400" dirty="0"/>
              <a:t>т1ысхьэн, </a:t>
            </a:r>
            <a:r>
              <a:rPr lang="ru-RU" sz="2400" b="1" dirty="0" err="1"/>
              <a:t>те</a:t>
            </a:r>
            <a:r>
              <a:rPr lang="ru-RU" sz="2400" dirty="0" err="1"/>
              <a:t>гъуэлъхьэн</a:t>
            </a:r>
            <a:r>
              <a:rPr lang="ru-RU" sz="2400" dirty="0"/>
              <a:t> (</a:t>
            </a:r>
            <a:r>
              <a:rPr lang="ru-RU" sz="2400" i="1" dirty="0"/>
              <a:t>ложиться, лечь на что-либо</a:t>
            </a:r>
            <a:r>
              <a:rPr lang="ru-RU" sz="2400" dirty="0"/>
              <a:t>); </a:t>
            </a:r>
            <a:r>
              <a:rPr lang="ru-RU" sz="2400" b="1" dirty="0" err="1">
                <a:solidFill>
                  <a:srgbClr val="FF0000"/>
                </a:solidFill>
              </a:rPr>
              <a:t>хэ</a:t>
            </a:r>
            <a:r>
              <a:rPr lang="ru-RU" sz="2400" b="1" dirty="0">
                <a:solidFill>
                  <a:srgbClr val="FF0000"/>
                </a:solidFill>
              </a:rPr>
              <a:t>-</a:t>
            </a:r>
            <a:r>
              <a:rPr lang="ru-RU" sz="2400" dirty="0"/>
              <a:t> </a:t>
            </a:r>
            <a:r>
              <a:rPr lang="ru-RU" sz="2400" b="1" dirty="0"/>
              <a:t>хэ</a:t>
            </a:r>
            <a:r>
              <a:rPr lang="ru-RU" sz="2400" dirty="0"/>
              <a:t>т1ысхьэн, </a:t>
            </a:r>
            <a:r>
              <a:rPr lang="ru-RU" sz="2400" b="1" dirty="0" err="1"/>
              <a:t>хэ</a:t>
            </a:r>
            <a:r>
              <a:rPr lang="ru-RU" sz="2400" dirty="0" err="1"/>
              <a:t>гъуэлъхьэн</a:t>
            </a:r>
            <a:r>
              <a:rPr lang="ru-RU" sz="2400" dirty="0"/>
              <a:t>; </a:t>
            </a:r>
            <a:r>
              <a:rPr lang="ru-RU" sz="2400" b="1" dirty="0">
                <a:solidFill>
                  <a:srgbClr val="FF0000"/>
                </a:solidFill>
              </a:rPr>
              <a:t>1у-</a:t>
            </a:r>
            <a:r>
              <a:rPr lang="ru-RU" sz="2400" dirty="0"/>
              <a:t> </a:t>
            </a:r>
            <a:r>
              <a:rPr lang="ru-RU" sz="2400" b="1" dirty="0"/>
              <a:t>1у</a:t>
            </a:r>
            <a:r>
              <a:rPr lang="ru-RU" sz="2400" dirty="0"/>
              <a:t>лъэдэн (</a:t>
            </a:r>
            <a:r>
              <a:rPr lang="ru-RU" sz="2400" i="1" dirty="0"/>
              <a:t>подбежать, подъехать к чему-л</a:t>
            </a:r>
            <a:r>
              <a:rPr lang="ru-RU" sz="2400" dirty="0"/>
              <a:t>.), </a:t>
            </a:r>
            <a:r>
              <a:rPr lang="ru-RU" sz="2400" b="1" dirty="0"/>
              <a:t>1у</a:t>
            </a:r>
            <a:r>
              <a:rPr lang="ru-RU" sz="2400" dirty="0"/>
              <a:t>т1ысхьэн, </a:t>
            </a:r>
            <a:r>
              <a:rPr lang="ru-RU" sz="2400" b="1" dirty="0"/>
              <a:t>1у</a:t>
            </a:r>
            <a:r>
              <a:rPr lang="ru-RU" sz="2400" dirty="0"/>
              <a:t>увэн, </a:t>
            </a:r>
            <a:r>
              <a:rPr lang="ru-RU" sz="2400" b="1" dirty="0"/>
              <a:t>1у</a:t>
            </a:r>
            <a:r>
              <a:rPr lang="ru-RU" sz="2400" dirty="0"/>
              <a:t>к1ын; </a:t>
            </a:r>
            <a:r>
              <a:rPr lang="ru-RU" sz="2400" b="1" dirty="0" err="1"/>
              <a:t>бгъэдэ</a:t>
            </a:r>
            <a:r>
              <a:rPr lang="ru-RU" sz="2400" b="1" dirty="0"/>
              <a:t>-</a:t>
            </a:r>
            <a:r>
              <a:rPr lang="ru-RU" sz="2400" dirty="0"/>
              <a:t>  </a:t>
            </a:r>
            <a:r>
              <a:rPr lang="ru-RU" sz="2400" b="1" dirty="0"/>
              <a:t>бгъэдэ</a:t>
            </a:r>
            <a:r>
              <a:rPr lang="ru-RU" sz="2400" dirty="0"/>
              <a:t>к1ын, </a:t>
            </a:r>
            <a:r>
              <a:rPr lang="ru-RU" sz="2400" b="1" dirty="0" err="1"/>
              <a:t>бгъэдэ</a:t>
            </a:r>
            <a:r>
              <a:rPr lang="ru-RU" sz="2400" dirty="0" err="1"/>
              <a:t>увэн</a:t>
            </a:r>
            <a:r>
              <a:rPr lang="ru-RU" sz="2400" dirty="0"/>
              <a:t>; </a:t>
            </a:r>
            <a:r>
              <a:rPr lang="ru-RU" sz="2400" b="1" dirty="0" err="1"/>
              <a:t>бгъуры</a:t>
            </a:r>
            <a:r>
              <a:rPr lang="ru-RU" sz="2400" b="1" dirty="0"/>
              <a:t>-</a:t>
            </a:r>
            <a:r>
              <a:rPr lang="ru-RU" sz="2400" dirty="0"/>
              <a:t> </a:t>
            </a:r>
            <a:r>
              <a:rPr lang="ru-RU" sz="2400" b="1" dirty="0"/>
              <a:t>бгъуры</a:t>
            </a:r>
            <a:r>
              <a:rPr lang="ru-RU" sz="2400" dirty="0"/>
              <a:t>к1ын, </a:t>
            </a:r>
            <a:r>
              <a:rPr lang="ru-RU" sz="2400" b="1" dirty="0" err="1"/>
              <a:t>бгъуры</a:t>
            </a:r>
            <a:r>
              <a:rPr lang="ru-RU" sz="2400" dirty="0" err="1"/>
              <a:t>увэн</a:t>
            </a:r>
            <a:r>
              <a:rPr lang="ru-RU" sz="2400" dirty="0"/>
              <a:t>  и т.д. </a:t>
            </a:r>
          </a:p>
        </p:txBody>
      </p:sp>
    </p:spTree>
    <p:extLst>
      <p:ext uri="{BB962C8B-B14F-4D97-AF65-F5344CB8AC3E}">
        <p14:creationId xmlns:p14="http://schemas.microsoft.com/office/powerpoint/2010/main" val="3179678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614</TotalTime>
  <Words>543</Words>
  <Application>Microsoft Office PowerPoint</Application>
  <PresentationFormat>Экран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NewsPrint</vt:lpstr>
      <vt:lpstr>Изучаем  кабардинский язык</vt:lpstr>
      <vt:lpstr>Презентация PowerPoint</vt:lpstr>
      <vt:lpstr>Какие местоимения отсутствуют?</vt:lpstr>
      <vt:lpstr>Соотнесите слова в столбиках</vt:lpstr>
      <vt:lpstr>I тип спряжения глаголов (непереходные статические глаголы)</vt:lpstr>
      <vt:lpstr>Какие глаголы спрягаются по 1 типу?</vt:lpstr>
      <vt:lpstr>I тип спряжения глаголов (непереходные динамические  глаголы)</vt:lpstr>
      <vt:lpstr>Какие глаголы спрягаются по 1 типу?</vt:lpstr>
      <vt:lpstr>Какие глаголы спрягаются по 1 типу?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48</cp:revision>
  <dcterms:created xsi:type="dcterms:W3CDTF">2013-11-03T16:46:49Z</dcterms:created>
  <dcterms:modified xsi:type="dcterms:W3CDTF">2014-02-13T06:45:41Z</dcterms:modified>
</cp:coreProperties>
</file>