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64" r:id="rId3"/>
    <p:sldId id="265" r:id="rId4"/>
    <p:sldId id="267" r:id="rId5"/>
    <p:sldId id="268" r:id="rId6"/>
    <p:sldId id="257" r:id="rId7"/>
    <p:sldId id="266" r:id="rId8"/>
    <p:sldId id="259" r:id="rId9"/>
    <p:sldId id="263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2E947-97AD-4725-8BB4-35DC082FA9AC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39F35-B68A-4BCA-AFD0-FC66B69E05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524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B39F35-B68A-4BCA-AFD0-FC66B69E056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98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5" name="Подзаголовок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1" name="Дата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1" name="Текст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7" name="Дата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FA7AFE91-42A2-439C-B685-65EFE0C6BD41}" type="datetimeFigureOut">
              <a:rPr lang="ru-RU" smtClean="0"/>
              <a:t>14.02.2014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5A7622A-0AB4-433A-BCAE-C5991D95695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251520" y="188640"/>
            <a:ext cx="6480720" cy="2952328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</a:t>
            </a:r>
            <a:r>
              <a:rPr kumimoji="0" lang="ru-RU" sz="5400" b="1" i="0" u="none" strike="noStrike" kern="0" cap="none" spc="50" normalizeH="0" baseline="0" noProof="0" dirty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м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solidFill>
                  <a:schemeClr val="bg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инский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4499992" y="5589240"/>
            <a:ext cx="4464496" cy="969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</a:rPr>
              <a:t>Занятие №</a:t>
            </a:r>
            <a:r>
              <a:rPr lang="ru-RU" sz="4000" b="1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/>
              </a:rPr>
              <a:t>40</a:t>
            </a:r>
            <a:endParaRPr kumimoji="0" lang="ru-RU" sz="40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49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992888" cy="1296144"/>
          </a:xfrm>
        </p:spPr>
        <p:txBody>
          <a:bodyPr>
            <a:noAutofit/>
          </a:bodyPr>
          <a:lstStyle/>
          <a:p>
            <a:pPr indent="450215" algn="ctr">
              <a:lnSpc>
                <a:spcPct val="115000"/>
              </a:lnSpc>
              <a:spcAft>
                <a:spcPts val="0"/>
              </a:spcAft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Восстановите </a:t>
            </a: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/>
            </a:r>
            <a:b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</a:br>
            <a:r>
              <a:rPr lang="ru-RU" sz="3200" dirty="0" smtClean="0">
                <a:solidFill>
                  <a:srgbClr val="000000"/>
                </a:solidFill>
                <a:latin typeface="Times New Roman"/>
                <a:ea typeface="Calibri"/>
                <a:cs typeface="Times New Roman"/>
              </a:rPr>
              <a:t>отсутствующие глаголы.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3910730"/>
              </p:ext>
            </p:extLst>
          </p:nvPr>
        </p:nvGraphicFramePr>
        <p:xfrm>
          <a:off x="251520" y="1484784"/>
          <a:ext cx="7776864" cy="2422690"/>
        </p:xfrm>
        <a:graphic>
          <a:graphicData uri="http://schemas.openxmlformats.org/drawingml/2006/table">
            <a:tbl>
              <a:tblPr firstRow="1" firstCol="1" bandRow="1"/>
              <a:tblGrid>
                <a:gridCol w="2591648"/>
                <a:gridCol w="2591648"/>
                <a:gridCol w="2593568"/>
              </a:tblGrid>
              <a:tr h="475253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52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лицо</a:t>
                      </a:r>
                      <a:endParaRPr lang="ru-RU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лицо</a:t>
                      </a:r>
                      <a:endParaRPr lang="ru-RU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лицо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сыщыджэгуащ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щыджэгуащ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ущопсэу</a:t>
                      </a:r>
                      <a:endParaRPr lang="ru-RU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щопсэу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25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сыщылэжьащ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ущылэжьащ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63632"/>
              </p:ext>
            </p:extLst>
          </p:nvPr>
        </p:nvGraphicFramePr>
        <p:xfrm>
          <a:off x="251520" y="4077072"/>
          <a:ext cx="7848871" cy="2451492"/>
        </p:xfrm>
        <a:graphic>
          <a:graphicData uri="http://schemas.openxmlformats.org/drawingml/2006/table">
            <a:tbl>
              <a:tblPr firstRow="1" firstCol="1" bandRow="1"/>
              <a:tblGrid>
                <a:gridCol w="2615643"/>
                <a:gridCol w="2615643"/>
                <a:gridCol w="2617585"/>
              </a:tblGrid>
              <a:tr h="48965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i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96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 лицо</a:t>
                      </a:r>
                      <a:endParaRPr lang="ru-RU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2 лицо</a:t>
                      </a:r>
                      <a:endParaRPr lang="ru-RU" sz="2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3 лицо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дыщ1эсщ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фыщ1эсщ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фыбгъэдэтщ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бгъэдэтщ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96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дыщысащ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…</a:t>
                      </a:r>
                      <a:endParaRPr lang="ru-RU" sz="28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i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щысащ</a:t>
                      </a:r>
                      <a:endParaRPr lang="ru-RU" sz="28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42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tx1"/>
                </a:solidFill>
              </a:rPr>
              <a:t>П</a:t>
            </a:r>
            <a:r>
              <a:rPr lang="ru-RU" dirty="0" err="1" smtClean="0">
                <a:solidFill>
                  <a:schemeClr val="tx1"/>
                </a:solidFill>
              </a:rPr>
              <a:t>салъэухахэр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 smtClean="0">
                <a:solidFill>
                  <a:schemeClr val="tx1"/>
                </a:solidFill>
              </a:rPr>
              <a:t>нэвгъэсыж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7992888" cy="4754928"/>
          </a:xfrm>
        </p:spPr>
        <p:txBody>
          <a:bodyPr/>
          <a:lstStyle/>
          <a:p>
            <a:r>
              <a:rPr lang="ru-RU" sz="3600" b="1" i="1" dirty="0" err="1">
                <a:latin typeface="Arial Black" panose="020B0A04020102020204" pitchFamily="34" charset="0"/>
              </a:rPr>
              <a:t>Сэ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latin typeface="Arial Black" panose="020B0A04020102020204" pitchFamily="34" charset="0"/>
              </a:rPr>
              <a:t>унэм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latin typeface="Arial Black" panose="020B0A04020102020204" pitchFamily="34" charset="0"/>
              </a:rPr>
              <a:t>сыщолажьэ</a:t>
            </a:r>
            <a:r>
              <a:rPr lang="ru-RU" sz="3600" b="1" i="1" dirty="0">
                <a:latin typeface="Arial Black" panose="020B0A04020102020204" pitchFamily="34" charset="0"/>
              </a:rPr>
              <a:t>, </a:t>
            </a:r>
            <a:r>
              <a:rPr lang="ru-RU" sz="3600" b="1" i="1" dirty="0" err="1">
                <a:latin typeface="Arial Black" panose="020B0A04020102020204" pitchFamily="34" charset="0"/>
              </a:rPr>
              <a:t>уэ</a:t>
            </a:r>
            <a:r>
              <a:rPr lang="ru-RU" sz="3600" b="1" i="1" dirty="0">
                <a:latin typeface="Arial Black" panose="020B0A04020102020204" pitchFamily="34" charset="0"/>
              </a:rPr>
              <a:t> пщ1ант1эм …</a:t>
            </a:r>
            <a:endParaRPr lang="ru-RU" sz="3600" b="1" dirty="0">
              <a:latin typeface="Arial Black" panose="020B0A04020102020204" pitchFamily="34" charset="0"/>
            </a:endParaRPr>
          </a:p>
          <a:p>
            <a:r>
              <a:rPr lang="ru-RU" sz="3600" b="1" i="1" dirty="0">
                <a:latin typeface="Arial Black" panose="020B0A04020102020204" pitchFamily="34" charset="0"/>
              </a:rPr>
              <a:t>Дэ </a:t>
            </a:r>
            <a:r>
              <a:rPr lang="ru-RU" sz="3600" b="1" i="1" dirty="0" err="1">
                <a:latin typeface="Arial Black" panose="020B0A04020102020204" pitchFamily="34" charset="0"/>
              </a:rPr>
              <a:t>дадэ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latin typeface="Arial Black" panose="020B0A04020102020204" pitchFamily="34" charset="0"/>
              </a:rPr>
              <a:t>дыбгъэдэсщ</a:t>
            </a:r>
            <a:r>
              <a:rPr lang="ru-RU" sz="3600" b="1" i="1" dirty="0">
                <a:latin typeface="Arial Black" panose="020B0A04020102020204" pitchFamily="34" charset="0"/>
              </a:rPr>
              <a:t>, </a:t>
            </a:r>
            <a:r>
              <a:rPr lang="ru-RU" sz="3600" b="1" i="1" dirty="0" err="1">
                <a:latin typeface="Arial Black" panose="020B0A04020102020204" pitchFamily="34" charset="0"/>
              </a:rPr>
              <a:t>фэ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latin typeface="Arial Black" panose="020B0A04020102020204" pitchFamily="34" charset="0"/>
              </a:rPr>
              <a:t>нанэ</a:t>
            </a:r>
            <a:r>
              <a:rPr lang="ru-RU" sz="3600" b="1" i="1" dirty="0">
                <a:latin typeface="Arial Black" panose="020B0A04020102020204" pitchFamily="34" charset="0"/>
              </a:rPr>
              <a:t> …</a:t>
            </a:r>
            <a:endParaRPr lang="ru-RU" sz="3600" b="1" dirty="0">
              <a:latin typeface="Arial Black" panose="020B0A04020102020204" pitchFamily="34" charset="0"/>
            </a:endParaRPr>
          </a:p>
          <a:p>
            <a:r>
              <a:rPr lang="ru-RU" sz="3600" b="1" i="1" dirty="0">
                <a:latin typeface="Arial Black" panose="020B0A04020102020204" pitchFamily="34" charset="0"/>
              </a:rPr>
              <a:t>Си </a:t>
            </a:r>
            <a:r>
              <a:rPr lang="ru-RU" sz="3600" b="1" i="1" dirty="0" err="1">
                <a:latin typeface="Arial Black" panose="020B0A04020102020204" pitchFamily="34" charset="0"/>
              </a:rPr>
              <a:t>дэлъхур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latin typeface="Arial Black" panose="020B0A04020102020204" pitchFamily="34" charset="0"/>
              </a:rPr>
              <a:t>жыг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latin typeface="Arial Black" panose="020B0A04020102020204" pitchFamily="34" charset="0"/>
              </a:rPr>
              <a:t>хадэм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latin typeface="Arial Black" panose="020B0A04020102020204" pitchFamily="34" charset="0"/>
              </a:rPr>
              <a:t>итщ</a:t>
            </a:r>
            <a:r>
              <a:rPr lang="ru-RU" sz="3600" b="1" i="1" dirty="0">
                <a:latin typeface="Arial Black" panose="020B0A04020102020204" pitchFamily="34" charset="0"/>
              </a:rPr>
              <a:t>, </a:t>
            </a:r>
            <a:r>
              <a:rPr lang="ru-RU" sz="3600" b="1" i="1" dirty="0" err="1">
                <a:latin typeface="Arial Black" panose="020B0A04020102020204" pitchFamily="34" charset="0"/>
              </a:rPr>
              <a:t>сэри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latin typeface="Arial Black" panose="020B0A04020102020204" pitchFamily="34" charset="0"/>
              </a:rPr>
              <a:t>жыг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latin typeface="Arial Black" panose="020B0A04020102020204" pitchFamily="34" charset="0"/>
              </a:rPr>
              <a:t>хадэм</a:t>
            </a:r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smtClean="0">
                <a:latin typeface="Arial Black" panose="020B0A04020102020204" pitchFamily="34" charset="0"/>
              </a:rPr>
              <a:t>…</a:t>
            </a:r>
          </a:p>
          <a:p>
            <a:r>
              <a:rPr lang="ru-RU" sz="3600" b="1" i="1" dirty="0">
                <a:latin typeface="Arial Black" panose="020B0A04020102020204" pitchFamily="34" charset="0"/>
              </a:rPr>
              <a:t> </a:t>
            </a:r>
            <a:r>
              <a:rPr lang="ru-RU" sz="3600" b="1" i="1" dirty="0" err="1" smtClean="0">
                <a:latin typeface="Arial Black" panose="020B0A04020102020204" pitchFamily="34" charset="0"/>
              </a:rPr>
              <a:t>Фэ</a:t>
            </a:r>
            <a:r>
              <a:rPr lang="ru-RU" sz="3600" b="1" i="1" dirty="0" smtClean="0">
                <a:latin typeface="Arial Black" panose="020B0A04020102020204" pitchFamily="34" charset="0"/>
              </a:rPr>
              <a:t> </a:t>
            </a:r>
            <a:r>
              <a:rPr lang="ru-RU" sz="3600" b="1" i="1" dirty="0" err="1" smtClean="0">
                <a:latin typeface="Arial Black" panose="020B0A04020102020204" pitchFamily="34" charset="0"/>
              </a:rPr>
              <a:t>тыкуэным</a:t>
            </a:r>
            <a:r>
              <a:rPr lang="ru-RU" sz="3600" b="1" i="1" dirty="0" smtClean="0">
                <a:latin typeface="Arial Black" panose="020B0A04020102020204" pitchFamily="34" charset="0"/>
              </a:rPr>
              <a:t> </a:t>
            </a:r>
            <a:r>
              <a:rPr lang="ru-RU" sz="3600" b="1" i="1" dirty="0" err="1" smtClean="0">
                <a:latin typeface="Arial Black" panose="020B0A04020102020204" pitchFamily="34" charset="0"/>
              </a:rPr>
              <a:t>фыщолажьэ</a:t>
            </a:r>
            <a:r>
              <a:rPr lang="ru-RU" sz="3600" b="1" i="1" dirty="0" smtClean="0">
                <a:latin typeface="Arial Black" panose="020B0A04020102020204" pitchFamily="34" charset="0"/>
              </a:rPr>
              <a:t>, дэ </a:t>
            </a:r>
            <a:r>
              <a:rPr lang="ru-RU" sz="3600" b="1" i="1" dirty="0" err="1" smtClean="0">
                <a:latin typeface="Arial Black" panose="020B0A04020102020204" pitchFamily="34" charset="0"/>
              </a:rPr>
              <a:t>сымаджэщым</a:t>
            </a:r>
            <a:r>
              <a:rPr lang="ru-RU" sz="3600" b="1" i="1" dirty="0" smtClean="0">
                <a:latin typeface="Arial Black" panose="020B0A04020102020204" pitchFamily="34" charset="0"/>
              </a:rPr>
              <a:t> …   </a:t>
            </a:r>
            <a:endParaRPr lang="ru-RU" sz="3600" b="1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001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latin typeface="Arial Black" panose="020B0A04020102020204" pitchFamily="34" charset="0"/>
              </a:rPr>
              <a:t>Сыт ищ1эр? </a:t>
            </a:r>
            <a:r>
              <a:rPr lang="ru-RU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Сыт </a:t>
            </a:r>
            <a:r>
              <a:rPr lang="ru-RU" dirty="0">
                <a:solidFill>
                  <a:schemeClr val="tx1"/>
                </a:solidFill>
                <a:latin typeface="Arial Black" panose="020B0A04020102020204" pitchFamily="34" charset="0"/>
              </a:rPr>
              <a:t>ящ1эр?</a:t>
            </a:r>
            <a:br>
              <a:rPr lang="ru-RU" dirty="0">
                <a:solidFill>
                  <a:schemeClr val="tx1"/>
                </a:solidFill>
                <a:latin typeface="Arial Black" panose="020B0A04020102020204" pitchFamily="34" charset="0"/>
              </a:rPr>
            </a:br>
            <a:endParaRPr lang="ru-RU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3" r="5765"/>
          <a:stretch/>
        </p:blipFill>
        <p:spPr bwMode="auto">
          <a:xfrm>
            <a:off x="157679" y="1277110"/>
            <a:ext cx="2916194" cy="237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3456" y="3968637"/>
            <a:ext cx="2703060" cy="240367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r="4909"/>
          <a:stretch/>
        </p:blipFill>
        <p:spPr>
          <a:xfrm>
            <a:off x="6012160" y="1346472"/>
            <a:ext cx="2944356" cy="230425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140559" y="3989478"/>
            <a:ext cx="2520280" cy="247191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8456" y="1346472"/>
            <a:ext cx="2444993" cy="230425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8"/>
          <a:srcRect r="8339"/>
          <a:stretch/>
        </p:blipFill>
        <p:spPr bwMode="auto">
          <a:xfrm>
            <a:off x="2878172" y="3951909"/>
            <a:ext cx="3240360" cy="24371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340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643192" cy="11430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chemeClr val="tx1"/>
                </a:solidFill>
              </a:rPr>
              <a:t>Псалъэухахэр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/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err="1" smtClean="0">
                <a:solidFill>
                  <a:schemeClr val="tx1"/>
                </a:solidFill>
              </a:rPr>
              <a:t>тэмэму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нэвгъэсыж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7920880" cy="4754928"/>
          </a:xfrm>
        </p:spPr>
        <p:txBody>
          <a:bodyPr>
            <a:normAutofit/>
          </a:bodyPr>
          <a:lstStyle/>
          <a:p>
            <a:r>
              <a:rPr lang="ru-RU" sz="3600" i="1" dirty="0" err="1" smtClean="0">
                <a:latin typeface="Arial Black" panose="020B0A04020102020204" pitchFamily="34" charset="0"/>
              </a:rPr>
              <a:t>Сэ</a:t>
            </a:r>
            <a:r>
              <a:rPr lang="ru-RU" sz="3600" i="1" dirty="0" smtClean="0">
                <a:latin typeface="Arial Black" panose="020B0A04020102020204" pitchFamily="34" charset="0"/>
              </a:rPr>
              <a:t> </a:t>
            </a:r>
            <a:r>
              <a:rPr lang="ru-RU" sz="3600" i="1" dirty="0" err="1">
                <a:latin typeface="Arial Black" panose="020B0A04020102020204" pitchFamily="34" charset="0"/>
              </a:rPr>
              <a:t>Къантемыр</a:t>
            </a:r>
            <a:r>
              <a:rPr lang="ru-RU" sz="3600" i="1" dirty="0">
                <a:latin typeface="Arial Black" panose="020B0A04020102020204" pitchFamily="34" charset="0"/>
              </a:rPr>
              <a:t> </a:t>
            </a:r>
            <a:r>
              <a:rPr lang="ru-RU" sz="3600" i="1" dirty="0" err="1">
                <a:latin typeface="Arial Black" panose="020B0A04020102020204" pitchFamily="34" charset="0"/>
              </a:rPr>
              <a:t>дыгъуасэ</a:t>
            </a:r>
            <a:r>
              <a:rPr lang="ru-RU" sz="3600" i="1" dirty="0">
                <a:latin typeface="Arial Black" panose="020B0A04020102020204" pitchFamily="34" charset="0"/>
              </a:rPr>
              <a:t> … (</a:t>
            </a:r>
            <a:r>
              <a:rPr lang="ru-RU" sz="3600" i="1" dirty="0" err="1">
                <a:latin typeface="Arial Black" panose="020B0A04020102020204" pitchFamily="34" charset="0"/>
              </a:rPr>
              <a:t>сыдэлэжьащ</a:t>
            </a:r>
            <a:r>
              <a:rPr lang="ru-RU" sz="3600" i="1" dirty="0">
                <a:latin typeface="Arial Black" panose="020B0A04020102020204" pitchFamily="34" charset="0"/>
              </a:rPr>
              <a:t>, </a:t>
            </a:r>
            <a:r>
              <a:rPr lang="ru-RU" sz="3600" i="1" dirty="0" err="1">
                <a:latin typeface="Arial Black" panose="020B0A04020102020204" pitchFamily="34" charset="0"/>
              </a:rPr>
              <a:t>сылэжьащ</a:t>
            </a:r>
            <a:r>
              <a:rPr lang="ru-RU" sz="3600" i="1" dirty="0">
                <a:latin typeface="Arial Black" panose="020B0A04020102020204" pitchFamily="34" charset="0"/>
              </a:rPr>
              <a:t>, </a:t>
            </a:r>
            <a:r>
              <a:rPr lang="ru-RU" sz="3600" i="1" dirty="0" err="1">
                <a:latin typeface="Arial Black" panose="020B0A04020102020204" pitchFamily="34" charset="0"/>
              </a:rPr>
              <a:t>сыдэтхащ</a:t>
            </a:r>
            <a:r>
              <a:rPr lang="ru-RU" sz="3600" i="1" dirty="0">
                <a:latin typeface="Arial Black" panose="020B0A04020102020204" pitchFamily="34" charset="0"/>
              </a:rPr>
              <a:t>).</a:t>
            </a:r>
            <a:endParaRPr lang="ru-RU" sz="3600" dirty="0">
              <a:latin typeface="Arial Black" panose="020B0A04020102020204" pitchFamily="34" charset="0"/>
            </a:endParaRPr>
          </a:p>
          <a:p>
            <a:r>
              <a:rPr lang="ru-RU" sz="3600" i="1" dirty="0" err="1">
                <a:latin typeface="Arial Black" panose="020B0A04020102020204" pitchFamily="34" charset="0"/>
              </a:rPr>
              <a:t>Уэ</a:t>
            </a:r>
            <a:r>
              <a:rPr lang="ru-RU" sz="3600" i="1" dirty="0">
                <a:latin typeface="Arial Black" panose="020B0A04020102020204" pitchFamily="34" charset="0"/>
              </a:rPr>
              <a:t> </a:t>
            </a:r>
            <a:r>
              <a:rPr lang="ru-RU" sz="3600" i="1" dirty="0" err="1">
                <a:latin typeface="Arial Black" panose="020B0A04020102020204" pitchFamily="34" charset="0"/>
              </a:rPr>
              <a:t>Фаризэт</a:t>
            </a:r>
            <a:r>
              <a:rPr lang="ru-RU" sz="3600" i="1" dirty="0">
                <a:latin typeface="Arial Black" panose="020B0A04020102020204" pitchFamily="34" charset="0"/>
              </a:rPr>
              <a:t> </a:t>
            </a:r>
            <a:r>
              <a:rPr lang="ru-RU" sz="3600" i="1" dirty="0" err="1">
                <a:latin typeface="Arial Black" panose="020B0A04020102020204" pitchFamily="34" charset="0"/>
              </a:rPr>
              <a:t>нобэ</a:t>
            </a:r>
            <a:r>
              <a:rPr lang="ru-RU" sz="3600" i="1" dirty="0">
                <a:latin typeface="Arial Black" panose="020B0A04020102020204" pitchFamily="34" charset="0"/>
              </a:rPr>
              <a:t> … (ук1уащ, </a:t>
            </a:r>
            <a:r>
              <a:rPr lang="ru-RU" sz="3600" i="1" dirty="0" err="1">
                <a:latin typeface="Arial Black" panose="020B0A04020102020204" pitchFamily="34" charset="0"/>
              </a:rPr>
              <a:t>удэшхащ</a:t>
            </a:r>
            <a:r>
              <a:rPr lang="ru-RU" sz="3600" i="1" dirty="0">
                <a:latin typeface="Arial Black" panose="020B0A04020102020204" pitchFamily="34" charset="0"/>
              </a:rPr>
              <a:t>, удэ1эпыкъуащ).</a:t>
            </a:r>
            <a:endParaRPr lang="ru-RU" sz="3600" dirty="0">
              <a:latin typeface="Arial Black" panose="020B0A04020102020204" pitchFamily="34" charset="0"/>
            </a:endParaRPr>
          </a:p>
          <a:p>
            <a:r>
              <a:rPr lang="ru-RU" sz="3600" i="1" dirty="0">
                <a:latin typeface="Arial Black" panose="020B0A04020102020204" pitchFamily="34" charset="0"/>
              </a:rPr>
              <a:t>Ар и </a:t>
            </a:r>
            <a:r>
              <a:rPr lang="ru-RU" sz="3600" i="1" dirty="0" err="1">
                <a:latin typeface="Arial Black" panose="020B0A04020102020204" pitchFamily="34" charset="0"/>
              </a:rPr>
              <a:t>лэжьэгъум</a:t>
            </a:r>
            <a:r>
              <a:rPr lang="ru-RU" sz="3600" i="1" dirty="0">
                <a:latin typeface="Arial Black" panose="020B0A04020102020204" pitchFamily="34" charset="0"/>
              </a:rPr>
              <a:t> </a:t>
            </a:r>
            <a:r>
              <a:rPr lang="ru-RU" sz="3600" i="1" dirty="0" err="1">
                <a:latin typeface="Arial Black" panose="020B0A04020102020204" pitchFamily="34" charset="0"/>
              </a:rPr>
              <a:t>пщэдей</a:t>
            </a:r>
            <a:r>
              <a:rPr lang="ru-RU" sz="3600" i="1" dirty="0">
                <a:latin typeface="Arial Black" panose="020B0A04020102020204" pitchFamily="34" charset="0"/>
              </a:rPr>
              <a:t> … (дэ1эпыкъунущ, </a:t>
            </a:r>
            <a:r>
              <a:rPr lang="ru-RU" sz="3600" i="1" dirty="0" err="1">
                <a:latin typeface="Arial Black" panose="020B0A04020102020204" pitchFamily="34" charset="0"/>
              </a:rPr>
              <a:t>дэлэжьэнущ</a:t>
            </a:r>
            <a:r>
              <a:rPr lang="ru-RU" sz="3600" i="1" dirty="0">
                <a:latin typeface="Arial Black" panose="020B0A04020102020204" pitchFamily="34" charset="0"/>
              </a:rPr>
              <a:t>, </a:t>
            </a:r>
            <a:r>
              <a:rPr lang="ru-RU" sz="3600" i="1" dirty="0" err="1">
                <a:latin typeface="Arial Black" panose="020B0A04020102020204" pitchFamily="34" charset="0"/>
              </a:rPr>
              <a:t>итхынущ</a:t>
            </a:r>
            <a:r>
              <a:rPr lang="ru-RU" sz="3600" i="1" dirty="0">
                <a:latin typeface="Arial Black" panose="020B0A04020102020204" pitchFamily="34" charset="0"/>
              </a:rPr>
              <a:t>).</a:t>
            </a:r>
            <a:endParaRPr lang="ru-RU" sz="3600" dirty="0">
              <a:latin typeface="Arial Black" panose="020B0A040201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1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7715200" cy="80470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Учим новые глаголы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179512" y="1124744"/>
            <a:ext cx="2448272" cy="554461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252000"/>
            <a:r>
              <a:rPr lang="ru-RU" sz="2400" b="1" dirty="0" err="1" smtClean="0"/>
              <a:t>къэушын</a:t>
            </a:r>
            <a:r>
              <a:rPr lang="ru-RU" sz="2400" b="1" dirty="0" smtClean="0"/>
              <a:t> </a:t>
            </a:r>
          </a:p>
          <a:p>
            <a:pPr marL="252000" indent="0">
              <a:buNone/>
            </a:pPr>
            <a:endParaRPr lang="ru-RU" sz="1800" b="1" dirty="0" smtClean="0"/>
          </a:p>
          <a:p>
            <a:pPr marL="252000" indent="0">
              <a:buNone/>
            </a:pPr>
            <a:endParaRPr lang="ru-RU" sz="1800" b="1" dirty="0" smtClean="0"/>
          </a:p>
          <a:p>
            <a:pPr marL="252000" indent="0">
              <a:buNone/>
            </a:pPr>
            <a:endParaRPr lang="ru-RU" sz="2400" b="1" dirty="0"/>
          </a:p>
          <a:p>
            <a:pPr marL="252000"/>
            <a:r>
              <a:rPr lang="ru-RU" sz="2400" b="1" dirty="0" err="1" smtClean="0"/>
              <a:t>къэтэджын</a:t>
            </a:r>
            <a:r>
              <a:rPr lang="ru-RU" sz="2400" b="1" dirty="0" smtClean="0"/>
              <a:t> </a:t>
            </a:r>
          </a:p>
          <a:p>
            <a:pPr marL="252000"/>
            <a:r>
              <a:rPr lang="ru-RU" sz="2400" b="1" dirty="0" err="1" smtClean="0"/>
              <a:t>къэувын</a:t>
            </a:r>
            <a:r>
              <a:rPr lang="ru-RU" sz="2400" dirty="0" smtClean="0"/>
              <a:t> </a:t>
            </a:r>
          </a:p>
          <a:p>
            <a:pPr marL="252000" indent="0">
              <a:buNone/>
            </a:pPr>
            <a:endParaRPr lang="ru-RU" sz="2400" dirty="0"/>
          </a:p>
          <a:p>
            <a:pPr marL="252000" indent="0">
              <a:buNone/>
            </a:pPr>
            <a:endParaRPr lang="ru-RU" sz="3600" dirty="0" smtClean="0"/>
          </a:p>
          <a:p>
            <a:pPr marL="252000" indent="0">
              <a:buNone/>
            </a:pPr>
            <a:endParaRPr lang="ru-RU" sz="2000" dirty="0" smtClean="0"/>
          </a:p>
          <a:p>
            <a:pPr marL="252000"/>
            <a:r>
              <a:rPr lang="ru-RU" sz="2400" b="1" dirty="0" err="1" smtClean="0"/>
              <a:t>къэфэн</a:t>
            </a:r>
            <a:r>
              <a:rPr lang="ru-RU" sz="2400" b="1" dirty="0" smtClean="0"/>
              <a:t> </a:t>
            </a:r>
          </a:p>
          <a:p>
            <a:pPr marL="252000"/>
            <a:r>
              <a:rPr lang="ru-RU" sz="2400" b="1" dirty="0" smtClean="0"/>
              <a:t>къэувы1эн</a:t>
            </a:r>
            <a:r>
              <a:rPr lang="ru-RU" sz="2400" dirty="0" smtClean="0"/>
              <a:t> </a:t>
            </a:r>
          </a:p>
        </p:txBody>
      </p:sp>
      <p:sp>
        <p:nvSpPr>
          <p:cNvPr id="7" name="Объект 5"/>
          <p:cNvSpPr>
            <a:spLocks noGrp="1"/>
          </p:cNvSpPr>
          <p:nvPr>
            <p:ph sz="half" idx="1"/>
          </p:nvPr>
        </p:nvSpPr>
        <p:spPr>
          <a:xfrm>
            <a:off x="2771800" y="1124744"/>
            <a:ext cx="6192688" cy="554434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5100" i="1" dirty="0" err="1"/>
              <a:t>неперех</a:t>
            </a:r>
            <a:r>
              <a:rPr lang="ru-RU" sz="5100" i="1" dirty="0"/>
              <a:t>. </a:t>
            </a:r>
            <a:r>
              <a:rPr lang="ru-RU" sz="5100" dirty="0"/>
              <a:t>1) просыпаться, проснуться; вставать, встать, подниматься, подняться </a:t>
            </a:r>
            <a:r>
              <a:rPr lang="ru-RU" sz="5100" i="1" dirty="0"/>
              <a:t>(после сна); </a:t>
            </a:r>
            <a:r>
              <a:rPr lang="ru-RU" sz="5100" dirty="0"/>
              <a:t>2) </a:t>
            </a:r>
            <a:r>
              <a:rPr lang="ru-RU" sz="5100" i="1" dirty="0"/>
              <a:t>перен. </a:t>
            </a:r>
            <a:r>
              <a:rPr lang="ru-RU" sz="5100" dirty="0"/>
              <a:t>пробуждаться, пробудиться.</a:t>
            </a:r>
          </a:p>
          <a:p>
            <a:pPr>
              <a:lnSpc>
                <a:spcPct val="120000"/>
              </a:lnSpc>
            </a:pPr>
            <a:r>
              <a:rPr lang="ru-RU" sz="5100" i="1" dirty="0" err="1"/>
              <a:t>неперех</a:t>
            </a:r>
            <a:r>
              <a:rPr lang="ru-RU" sz="5100" i="1" dirty="0"/>
              <a:t>. </a:t>
            </a:r>
            <a:r>
              <a:rPr lang="ru-RU" sz="5100" dirty="0"/>
              <a:t>встать, подняться</a:t>
            </a:r>
          </a:p>
          <a:p>
            <a:pPr>
              <a:lnSpc>
                <a:spcPct val="120000"/>
              </a:lnSpc>
            </a:pPr>
            <a:r>
              <a:rPr lang="ru-RU" sz="5100" i="1" dirty="0" err="1" smtClean="0"/>
              <a:t>неперех</a:t>
            </a:r>
            <a:r>
              <a:rPr lang="ru-RU" sz="5100" i="1" dirty="0"/>
              <a:t>. </a:t>
            </a:r>
            <a:r>
              <a:rPr lang="ru-RU" sz="5100" dirty="0"/>
              <a:t>1) вставать, встать, принять вертикальное положение, подняться на ноги; 2) </a:t>
            </a:r>
            <a:r>
              <a:rPr lang="ru-RU" sz="5100" i="1" dirty="0"/>
              <a:t>перен. </a:t>
            </a:r>
            <a:r>
              <a:rPr lang="ru-RU" sz="5100" dirty="0"/>
              <a:t>подниматься, </a:t>
            </a:r>
            <a:r>
              <a:rPr lang="ru-RU" sz="5100" dirty="0" smtClean="0"/>
              <a:t>подняться, устроиться </a:t>
            </a:r>
            <a:r>
              <a:rPr lang="ru-RU" sz="5100" i="1" dirty="0"/>
              <a:t>(напр. на работу и т. п</a:t>
            </a:r>
            <a:r>
              <a:rPr lang="ru-RU" sz="5100" i="1" dirty="0" smtClean="0"/>
              <a:t>.)</a:t>
            </a:r>
            <a:r>
              <a:rPr lang="ru-RU" sz="5100" dirty="0" smtClean="0"/>
              <a:t>  </a:t>
            </a:r>
            <a:endParaRPr lang="ru-RU" sz="5100" dirty="0"/>
          </a:p>
          <a:p>
            <a:pPr>
              <a:lnSpc>
                <a:spcPct val="120000"/>
              </a:lnSpc>
            </a:pPr>
            <a:r>
              <a:rPr lang="ru-RU" sz="5100" i="1" dirty="0" err="1" smtClean="0"/>
              <a:t>неперех</a:t>
            </a:r>
            <a:r>
              <a:rPr lang="ru-RU" sz="5100" i="1" dirty="0"/>
              <a:t>. </a:t>
            </a:r>
            <a:r>
              <a:rPr lang="ru-RU" sz="5100" dirty="0"/>
              <a:t>танцевать, плясать </a:t>
            </a:r>
            <a:r>
              <a:rPr lang="ru-RU" sz="5100" i="1" dirty="0"/>
              <a:t>что-л.;</a:t>
            </a:r>
            <a:endParaRPr lang="ru-RU" sz="5100" dirty="0"/>
          </a:p>
          <a:p>
            <a:pPr>
              <a:lnSpc>
                <a:spcPct val="120000"/>
              </a:lnSpc>
            </a:pPr>
            <a:r>
              <a:rPr lang="ru-RU" sz="5100" i="1" dirty="0" err="1" smtClean="0"/>
              <a:t>неперех</a:t>
            </a:r>
            <a:r>
              <a:rPr lang="ru-RU" sz="5100" i="1" dirty="0"/>
              <a:t>. </a:t>
            </a:r>
            <a:r>
              <a:rPr lang="ru-RU" sz="5100" dirty="0"/>
              <a:t>1) останавливаться, остановиться; 2) приостанавливаться, приостановиться </a:t>
            </a:r>
            <a:r>
              <a:rPr lang="ru-RU" sz="5100" i="1" dirty="0"/>
              <a:t>(о</a:t>
            </a:r>
            <a:r>
              <a:rPr lang="ru-RU" sz="5100" dirty="0"/>
              <a:t> </a:t>
            </a:r>
            <a:r>
              <a:rPr lang="ru-RU" sz="5100" i="1" dirty="0"/>
              <a:t>работе и т. п</a:t>
            </a:r>
            <a:r>
              <a:rPr lang="ru-RU" sz="5100" i="1" dirty="0" smtClean="0"/>
              <a:t>.)</a:t>
            </a:r>
            <a:endParaRPr lang="ru-RU" sz="5100" dirty="0"/>
          </a:p>
          <a:p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0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sz="4400" dirty="0">
                <a:solidFill>
                  <a:srgbClr val="002060"/>
                </a:solidFill>
              </a:rPr>
              <a:t>Учим новые </a:t>
            </a:r>
            <a:r>
              <a:rPr lang="ru-RU" sz="4400" dirty="0" smtClean="0">
                <a:solidFill>
                  <a:srgbClr val="002060"/>
                </a:solidFill>
              </a:rPr>
              <a:t>глаголы</a:t>
            </a:r>
            <a:r>
              <a:rPr lang="ru-RU" dirty="0" smtClean="0">
                <a:solidFill>
                  <a:srgbClr val="002060"/>
                </a:solidFill>
              </a:rPr>
              <a:t/>
            </a:r>
            <a:br>
              <a:rPr lang="ru-RU" dirty="0" smtClean="0">
                <a:solidFill>
                  <a:srgbClr val="002060"/>
                </a:solidFill>
              </a:rPr>
            </a:br>
            <a:endParaRPr lang="ru-RU" dirty="0"/>
          </a:p>
        </p:txBody>
      </p:sp>
      <p:sp>
        <p:nvSpPr>
          <p:cNvPr id="5" name="Объект 5"/>
          <p:cNvSpPr>
            <a:spLocks noGrp="1"/>
          </p:cNvSpPr>
          <p:nvPr>
            <p:ph sz="half" idx="1"/>
          </p:nvPr>
        </p:nvSpPr>
        <p:spPr>
          <a:xfrm>
            <a:off x="323528" y="1556792"/>
            <a:ext cx="2646759" cy="44644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1" dirty="0" err="1"/>
              <a:t>к</a:t>
            </a:r>
            <a:r>
              <a:rPr lang="ru-RU" b="1" dirty="0" err="1" smtClean="0"/>
              <a:t>ъэгувэн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</a:p>
          <a:p>
            <a:pPr marL="0" indent="0">
              <a:buNone/>
            </a:pPr>
            <a:endParaRPr lang="ru-RU" sz="1800" dirty="0" smtClean="0"/>
          </a:p>
          <a:p>
            <a:r>
              <a:rPr lang="ru-RU" b="1" dirty="0" err="1" smtClean="0"/>
              <a:t>къэгузэвэн</a:t>
            </a:r>
            <a:r>
              <a:rPr lang="ru-RU" dirty="0" smtClean="0"/>
              <a:t> </a:t>
            </a:r>
          </a:p>
          <a:p>
            <a:r>
              <a:rPr lang="ru-RU" b="1" dirty="0" err="1" smtClean="0"/>
              <a:t>къэгъын</a:t>
            </a:r>
            <a:r>
              <a:rPr lang="ru-RU" dirty="0" smtClean="0"/>
              <a:t> </a:t>
            </a:r>
          </a:p>
          <a:p>
            <a:r>
              <a:rPr lang="ru-RU" b="1" dirty="0" err="1" smtClean="0"/>
              <a:t>къэдэIуэн</a:t>
            </a:r>
            <a:r>
              <a:rPr lang="ru-RU" dirty="0" smtClean="0"/>
              <a:t> </a:t>
            </a:r>
          </a:p>
          <a:p>
            <a:endParaRPr lang="ru-RU" dirty="0" smtClean="0"/>
          </a:p>
          <a:p>
            <a:r>
              <a:rPr lang="ru-RU" b="1" dirty="0" err="1" smtClean="0"/>
              <a:t>къэнэн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3203848" y="1556792"/>
            <a:ext cx="5760765" cy="44644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dirty="0" smtClean="0"/>
              <a:t>– </a:t>
            </a:r>
            <a:r>
              <a:rPr lang="ru-RU" i="1" dirty="0" err="1"/>
              <a:t>неперех</a:t>
            </a:r>
            <a:r>
              <a:rPr lang="ru-RU" i="1" dirty="0"/>
              <a:t>. </a:t>
            </a:r>
            <a:r>
              <a:rPr lang="ru-RU" dirty="0"/>
              <a:t>задерживаться, задержаться, запаздывать, запоздать;</a:t>
            </a:r>
          </a:p>
          <a:p>
            <a:r>
              <a:rPr lang="ru-RU" dirty="0"/>
              <a:t>– </a:t>
            </a:r>
            <a:r>
              <a:rPr lang="ru-RU" i="1" dirty="0" err="1"/>
              <a:t>неперех</a:t>
            </a:r>
            <a:r>
              <a:rPr lang="ru-RU" i="1" dirty="0"/>
              <a:t>. </a:t>
            </a:r>
            <a:r>
              <a:rPr lang="ru-RU" dirty="0"/>
              <a:t>забеспокоиться</a:t>
            </a:r>
          </a:p>
          <a:p>
            <a:r>
              <a:rPr lang="ru-RU" dirty="0"/>
              <a:t>– </a:t>
            </a:r>
            <a:r>
              <a:rPr lang="ru-RU" i="1" dirty="0" err="1"/>
              <a:t>неперех</a:t>
            </a:r>
            <a:r>
              <a:rPr lang="ru-RU" i="1" dirty="0"/>
              <a:t>. </a:t>
            </a:r>
            <a:r>
              <a:rPr lang="ru-RU" dirty="0"/>
              <a:t>расплакаться</a:t>
            </a:r>
          </a:p>
          <a:p>
            <a:r>
              <a:rPr lang="ru-RU" dirty="0"/>
              <a:t>– </a:t>
            </a:r>
            <a:r>
              <a:rPr lang="ru-RU" i="1" dirty="0" err="1"/>
              <a:t>неперех</a:t>
            </a:r>
            <a:r>
              <a:rPr lang="ru-RU" i="1" dirty="0"/>
              <a:t>. </a:t>
            </a:r>
            <a:r>
              <a:rPr lang="ru-RU" dirty="0"/>
              <a:t>слушать кого-</a:t>
            </a:r>
            <a:r>
              <a:rPr lang="ru-RU" i="1" dirty="0"/>
              <a:t>что-л. откуда-л.</a:t>
            </a:r>
            <a:endParaRPr lang="ru-RU" dirty="0"/>
          </a:p>
          <a:p>
            <a:r>
              <a:rPr lang="ru-RU" dirty="0"/>
              <a:t>– </a:t>
            </a:r>
            <a:r>
              <a:rPr lang="ru-RU" i="1" dirty="0" err="1"/>
              <a:t>неперех</a:t>
            </a:r>
            <a:r>
              <a:rPr lang="ru-RU" i="1" dirty="0"/>
              <a:t>. </a:t>
            </a:r>
            <a:r>
              <a:rPr lang="ru-RU" dirty="0"/>
              <a:t>оставаться, остаться </a:t>
            </a:r>
            <a:r>
              <a:rPr lang="ru-RU" i="1" dirty="0"/>
              <a:t>где-л., у кого-л.;</a:t>
            </a:r>
            <a:endParaRPr lang="ru-RU" dirty="0"/>
          </a:p>
          <a:p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6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11144" cy="1164744"/>
          </a:xfrm>
        </p:spPr>
        <p:txBody>
          <a:bodyPr>
            <a:normAutofit/>
          </a:bodyPr>
          <a:lstStyle/>
          <a:p>
            <a:r>
              <a:rPr lang="ru-RU" b="1" dirty="0" err="1" smtClean="0">
                <a:solidFill>
                  <a:srgbClr val="002060"/>
                </a:solidFill>
              </a:rPr>
              <a:t>Фыкъеджэ</a:t>
            </a:r>
            <a:r>
              <a:rPr lang="ru-RU" b="1" dirty="0" smtClean="0">
                <a:solidFill>
                  <a:srgbClr val="002060"/>
                </a:solidFill>
              </a:rPr>
              <a:t>, </a:t>
            </a:r>
            <a:br>
              <a:rPr lang="ru-RU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урысыбзэк1э зэвдзэк1.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5-конечная звезда 4"/>
          <p:cNvSpPr/>
          <p:nvPr/>
        </p:nvSpPr>
        <p:spPr>
          <a:xfrm>
            <a:off x="8316416" y="5949280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4294967295"/>
          </p:nvPr>
        </p:nvSpPr>
        <p:spPr>
          <a:xfrm>
            <a:off x="179513" y="1700808"/>
            <a:ext cx="7992888" cy="48965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ru-RU" sz="3200" b="1" smtClean="0">
                <a:latin typeface="Times New Roman" pitchFamily="18" charset="0"/>
                <a:cs typeface="Times New Roman" pitchFamily="18" charset="0"/>
              </a:rPr>
              <a:t>Фыкъэмыгувэ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нэхъ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жьыуэ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фыкъэк1уэж.</a:t>
            </a: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Умыгузавэ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нанэ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дэ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дыкъэгувэнукъым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шыпхъумрэ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си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къуэшымрэ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ф1ы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дыдэу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къофэ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Си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лэжьэгъухэр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институтым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къэнащ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сэ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сыкъэк1уэжащ.</a:t>
            </a:r>
          </a:p>
          <a:p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Дэ пщэдджыжьк1э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жьыуэ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дыкъоуш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ик1и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дыкъотэдж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Автобусыр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къэувы1ащ, </a:t>
            </a:r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пассажирхэр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ит1ысхьащ.</a:t>
            </a:r>
          </a:p>
          <a:p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 err="1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4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39679"/>
            <a:ext cx="7239000" cy="358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9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зящная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Изящная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зящная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222</TotalTime>
  <Words>309</Words>
  <Application>Microsoft Office PowerPoint</Application>
  <PresentationFormat>Экран (4:3)</PresentationFormat>
  <Paragraphs>79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Изящная</vt:lpstr>
      <vt:lpstr>Изучаем  кабардинский язык</vt:lpstr>
      <vt:lpstr>Восстановите  отсутствующие глаголы.</vt:lpstr>
      <vt:lpstr>Псалъэухахэр нэвгъэсыж</vt:lpstr>
      <vt:lpstr>Сыт ищ1эр?  Сыт ящ1эр? </vt:lpstr>
      <vt:lpstr>Псалъэухахэр  тэмэму нэвгъэсыж.</vt:lpstr>
      <vt:lpstr>Учим новые глаголы</vt:lpstr>
      <vt:lpstr>Учим новые глаголы </vt:lpstr>
      <vt:lpstr>Фыкъеджэ,  урысыбзэк1э зэвдзэк1.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24</cp:revision>
  <dcterms:created xsi:type="dcterms:W3CDTF">2013-08-04T12:52:13Z</dcterms:created>
  <dcterms:modified xsi:type="dcterms:W3CDTF">2014-02-14T12:18:10Z</dcterms:modified>
</cp:coreProperties>
</file>