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8" r:id="rId3"/>
    <p:sldId id="266" r:id="rId4"/>
    <p:sldId id="269" r:id="rId5"/>
    <p:sldId id="272" r:id="rId6"/>
    <p:sldId id="270" r:id="rId7"/>
    <p:sldId id="271" r:id="rId8"/>
    <p:sldId id="267" r:id="rId9"/>
    <p:sldId id="265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89596-E060-48EF-828D-5BD7E51E5EDA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31425-C5C5-487E-98F2-38E239C312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5730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D31425-C5C5-487E-98F2-38E239C312C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714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404664"/>
            <a:ext cx="8208912" cy="274813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60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60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60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60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60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076056" y="5589240"/>
            <a:ext cx="3888432" cy="969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44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4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41</a:t>
            </a:r>
            <a:endParaRPr kumimoji="0" lang="ru-RU" sz="44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9128"/>
            <a:ext cx="6781800" cy="97160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Сабийр</a:t>
            </a:r>
            <a:r>
              <a:rPr lang="ru-RU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къэушащ</a:t>
            </a:r>
            <a:r>
              <a:rPr lang="ru-RU" sz="3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Мадинэ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ц1ык1у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илъэсибл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мэхъу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Абы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дэлъху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ц1ык1у и1эщ. Абы и ц1эр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Аскерщ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илъэсищ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мэхъу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Иджыпсту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сабийр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мэжей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диваным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илъщ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Сабийхэм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я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Риммэ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мэпщаф1э. Ар пщэф1ап1эм щ1эсщ.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Мадинэ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анэм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до1эпыкъу. </a:t>
            </a:r>
          </a:p>
          <a:p>
            <a:pPr marL="0" indent="0" algn="just">
              <a:buNone/>
            </a:pP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Куэд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мыщ1эу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сабийр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къоуш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къотэдж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ru-RU" sz="3200" b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зеплъыхь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и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анэр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илъагъуркъым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Аскер ц1ык1у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къогузавэ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къогъ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 algn="just">
              <a:buNone/>
            </a:pP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Анэр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къода1уэ, </a:t>
            </a:r>
            <a:r>
              <a:rPr lang="ru-RU" sz="3200" b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гъы</a:t>
            </a:r>
            <a:r>
              <a:rPr lang="ru-RU" sz="32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макъыр</a:t>
            </a:r>
            <a:r>
              <a:rPr lang="ru-RU" sz="32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къызэхех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Риммэрэ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Мадинэрэ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200" b="1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пэшым</a:t>
            </a:r>
            <a:r>
              <a:rPr lang="ru-RU" sz="32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псынщ1эу къок1уэ. Щ1алэ ц1ык1ур </a:t>
            </a:r>
            <a:r>
              <a:rPr lang="ru-RU" sz="3200" b="1" dirty="0" smtClean="0">
                <a:solidFill>
                  <a:srgbClr val="FF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къогуф1эж.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7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8367"/>
            <a:ext cx="3024336" cy="331236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 smtClean="0"/>
              <a:t>зеплъыхь</a:t>
            </a:r>
            <a:endParaRPr lang="ru-RU" sz="3200" b="1" dirty="0" smtClean="0"/>
          </a:p>
          <a:p>
            <a:r>
              <a:rPr lang="ru-RU" sz="3200" b="1" dirty="0" err="1" smtClean="0"/>
              <a:t>гъы</a:t>
            </a:r>
            <a:r>
              <a:rPr lang="ru-RU" sz="3200" b="1" dirty="0" smtClean="0"/>
              <a:t> </a:t>
            </a:r>
            <a:r>
              <a:rPr lang="ru-RU" sz="3200" b="1" dirty="0" err="1"/>
              <a:t>макъ</a:t>
            </a:r>
            <a:r>
              <a:rPr lang="ru-RU" sz="3200" dirty="0"/>
              <a:t> </a:t>
            </a:r>
            <a:endParaRPr lang="ru-RU" sz="3200" dirty="0" smtClean="0"/>
          </a:p>
          <a:p>
            <a:r>
              <a:rPr lang="ru-RU" sz="3200" b="1" dirty="0" err="1" smtClean="0"/>
              <a:t>къызэхех</a:t>
            </a:r>
            <a:r>
              <a:rPr lang="ru-RU" sz="3200" dirty="0" smtClean="0"/>
              <a:t> </a:t>
            </a:r>
          </a:p>
          <a:p>
            <a:r>
              <a:rPr lang="ru-RU" sz="3200" b="1" dirty="0" smtClean="0"/>
              <a:t>псынщ1эу</a:t>
            </a:r>
            <a:endParaRPr lang="ru-RU" sz="3200" dirty="0"/>
          </a:p>
          <a:p>
            <a:r>
              <a:rPr lang="ru-RU" sz="3200" b="1" dirty="0"/>
              <a:t>къогуф1эж</a:t>
            </a:r>
            <a:r>
              <a:rPr lang="ru-RU" sz="3200" dirty="0"/>
              <a:t> </a:t>
            </a:r>
            <a:endParaRPr lang="ru-RU" sz="3200" dirty="0" smtClean="0"/>
          </a:p>
          <a:p>
            <a:endParaRPr lang="ru-RU" sz="3200" dirty="0"/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3635896" y="1916832"/>
            <a:ext cx="5112568" cy="33123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500" dirty="0"/>
              <a:t>озирается, осматривается</a:t>
            </a:r>
          </a:p>
          <a:p>
            <a:r>
              <a:rPr lang="ru-RU" sz="3500" dirty="0" smtClean="0"/>
              <a:t>плач </a:t>
            </a:r>
            <a:r>
              <a:rPr lang="ru-RU" sz="3500" dirty="0"/>
              <a:t>(</a:t>
            </a:r>
            <a:r>
              <a:rPr lang="ru-RU" sz="3500" dirty="0" err="1"/>
              <a:t>макъ</a:t>
            </a:r>
            <a:r>
              <a:rPr lang="ru-RU" sz="3500" dirty="0"/>
              <a:t> – звук, голос)</a:t>
            </a:r>
          </a:p>
          <a:p>
            <a:r>
              <a:rPr lang="ru-RU" sz="3500" dirty="0"/>
              <a:t>слышит </a:t>
            </a:r>
          </a:p>
          <a:p>
            <a:r>
              <a:rPr lang="ru-RU" sz="3500" dirty="0" smtClean="0"/>
              <a:t>быстро </a:t>
            </a:r>
          </a:p>
          <a:p>
            <a:r>
              <a:rPr lang="ru-RU" sz="3500" dirty="0" smtClean="0"/>
              <a:t>радуется</a:t>
            </a:r>
            <a:endParaRPr lang="ru-RU" sz="3500" dirty="0"/>
          </a:p>
          <a:p>
            <a:endParaRPr lang="ru-RU" dirty="0"/>
          </a:p>
        </p:txBody>
      </p:sp>
      <p:sp>
        <p:nvSpPr>
          <p:cNvPr id="13" name="Объект 2"/>
          <p:cNvSpPr txBox="1">
            <a:spLocks/>
          </p:cNvSpPr>
          <p:nvPr/>
        </p:nvSpPr>
        <p:spPr>
          <a:xfrm>
            <a:off x="683567" y="476672"/>
            <a:ext cx="7776865" cy="1168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 smtClean="0"/>
              <a:t>Псалъэщ1эхэр зыдогъащ1э</a:t>
            </a:r>
            <a:endParaRPr lang="ru-RU" sz="4400" b="1" dirty="0"/>
          </a:p>
        </p:txBody>
      </p:sp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0"/>
            <a:ext cx="6781800" cy="119675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Сабийр</a:t>
            </a:r>
            <a:r>
              <a:rPr lang="ru-RU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3600" b="1" dirty="0" err="1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къэушащ</a:t>
            </a:r>
            <a:r>
              <a:rPr lang="ru-RU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12776"/>
            <a:ext cx="8784976" cy="52565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Мадинэ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ц1ык1у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илъэсибл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мэхъу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Абы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дэлъху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ц1ык1у и1эщ. Абы и ц1эр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Аскерщ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илъэсищ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мэхъу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Иджыпсту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сабийр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u="sng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мэжей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диваным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илъщ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Сабийхэм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я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Риммэ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u="sng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мэпщаф1э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пщэф1ап1эм щ1эсщ.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Мадинэ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и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анэм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до1эпыкъу. </a:t>
            </a:r>
          </a:p>
          <a:p>
            <a:pPr marL="0" indent="0" algn="just">
              <a:buNone/>
            </a:pP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Куэд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мыщ1эу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сабийр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къоуш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Ар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къотэдж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зеплъыхь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и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анэр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илъагъуркъым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Аскер ц1ык1у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къогузавэ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къогъ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marL="0" indent="0" algn="just">
              <a:buNone/>
            </a:pP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   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Анэр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къода1уэ,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гъы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макъыр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къызэхех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Риммэрэ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Мадинэрэ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ru-RU" sz="2800" b="1" dirty="0" err="1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пэшым</a:t>
            </a:r>
            <a:r>
              <a:rPr lang="ru-RU" sz="2800" b="1" dirty="0">
                <a:solidFill>
                  <a:schemeClr val="tx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псынщ1эу къок1уэ. Щ1алэ ц1ык1ур къогуф1эж.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86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6781800" cy="1080120"/>
          </a:xfrm>
        </p:spPr>
        <p:txBody>
          <a:bodyPr/>
          <a:lstStyle/>
          <a:p>
            <a:pPr algn="ctr"/>
            <a:r>
              <a:rPr lang="ru-RU" sz="4000" dirty="0" smtClean="0"/>
              <a:t>Продолжить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484784"/>
            <a:ext cx="8496944" cy="3528392"/>
          </a:xfrm>
        </p:spPr>
        <p:txBody>
          <a:bodyPr>
            <a:normAutofit/>
          </a:bodyPr>
          <a:lstStyle/>
          <a:p>
            <a:r>
              <a:rPr lang="ru-RU" sz="3600" b="1" dirty="0" err="1"/>
              <a:t>Сэ</a:t>
            </a:r>
            <a:r>
              <a:rPr lang="ru-RU" sz="3600" b="1" dirty="0"/>
              <a:t> </a:t>
            </a:r>
            <a:r>
              <a:rPr lang="ru-RU" sz="3600" b="1" dirty="0" err="1">
                <a:solidFill>
                  <a:srgbClr val="FF0000"/>
                </a:solidFill>
              </a:rPr>
              <a:t>сы</a:t>
            </a:r>
            <a:r>
              <a:rPr lang="ru-RU" sz="3600" b="1" u="sng" dirty="0" err="1"/>
              <a:t>къ</a:t>
            </a:r>
            <a:r>
              <a:rPr lang="ru-RU" sz="3600" b="1" dirty="0" err="1"/>
              <a:t>оуш</a:t>
            </a:r>
            <a:r>
              <a:rPr lang="ru-RU" sz="3600" b="1" dirty="0"/>
              <a:t>, </a:t>
            </a:r>
            <a:r>
              <a:rPr lang="ru-RU" sz="3600" b="1" dirty="0" err="1"/>
              <a:t>уэ</a:t>
            </a:r>
            <a:r>
              <a:rPr lang="ru-RU" sz="3600" b="1" dirty="0"/>
              <a:t> …</a:t>
            </a:r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сы</a:t>
            </a:r>
            <a:r>
              <a:rPr lang="ru-RU" sz="3600" b="1" u="sng" dirty="0" err="1" smtClean="0"/>
              <a:t>къ</a:t>
            </a:r>
            <a:r>
              <a:rPr lang="ru-RU" sz="3600" b="1" dirty="0" err="1" smtClean="0"/>
              <a:t>отэдж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уэ</a:t>
            </a:r>
            <a:r>
              <a:rPr lang="ru-RU" sz="3600" b="1" dirty="0" smtClean="0"/>
              <a:t> …</a:t>
            </a:r>
          </a:p>
          <a:p>
            <a:endParaRPr lang="ru-RU" sz="3600" b="1" dirty="0" smtClean="0"/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 smtClean="0">
                <a:solidFill>
                  <a:srgbClr val="FF0000"/>
                </a:solidFill>
              </a:rPr>
              <a:t>с</a:t>
            </a:r>
            <a:r>
              <a:rPr lang="ru-RU" sz="3600" b="1" dirty="0" smtClean="0"/>
              <a:t>опщаф1э, </a:t>
            </a:r>
            <a:r>
              <a:rPr lang="ru-RU" sz="3600" b="1" dirty="0" err="1" smtClean="0"/>
              <a:t>уэ</a:t>
            </a:r>
            <a:r>
              <a:rPr lang="ru-RU" sz="3600" b="1" dirty="0" smtClean="0"/>
              <a:t> …</a:t>
            </a:r>
          </a:p>
          <a:p>
            <a:r>
              <a:rPr lang="ru-RU" sz="3600" b="1" dirty="0" err="1" smtClean="0"/>
              <a:t>Сэ</a:t>
            </a:r>
            <a:r>
              <a:rPr lang="ru-RU" sz="3600" b="1" dirty="0" smtClean="0"/>
              <a:t> </a:t>
            </a:r>
            <a:r>
              <a:rPr lang="ru-RU" sz="3600" b="1" dirty="0" err="1" smtClean="0">
                <a:solidFill>
                  <a:srgbClr val="FF0000"/>
                </a:solidFill>
              </a:rPr>
              <a:t>с</a:t>
            </a:r>
            <a:r>
              <a:rPr lang="ru-RU" sz="3600" b="1" dirty="0" err="1" smtClean="0"/>
              <a:t>ожей</a:t>
            </a:r>
            <a:r>
              <a:rPr lang="ru-RU" sz="3600" b="1" dirty="0" smtClean="0"/>
              <a:t>, </a:t>
            </a:r>
            <a:r>
              <a:rPr lang="ru-RU" sz="3600" b="1" dirty="0" err="1" smtClean="0"/>
              <a:t>уэ</a:t>
            </a:r>
            <a:r>
              <a:rPr lang="ru-RU" sz="3600" b="1" dirty="0" smtClean="0"/>
              <a:t> …</a:t>
            </a:r>
            <a:endParaRPr lang="ru-RU" sz="3600" b="1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588224" y="1844824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 smtClean="0"/>
              <a:t>1 тип</a:t>
            </a:r>
            <a:endParaRPr lang="ru-RU" sz="3200" b="1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588224" y="3717032"/>
            <a:ext cx="12961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/>
              <a:t>2</a:t>
            </a:r>
            <a:r>
              <a:rPr lang="ru-RU" sz="3200" b="1" dirty="0" smtClean="0"/>
              <a:t> тип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38971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116632"/>
            <a:ext cx="6781800" cy="119675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II</a:t>
            </a:r>
            <a:r>
              <a:rPr lang="ru-RU" sz="3600" b="1" dirty="0"/>
              <a:t> тип спряжения </a:t>
            </a:r>
            <a:r>
              <a:rPr lang="ru-RU" sz="3600" b="1" dirty="0" smtClean="0"/>
              <a:t>глаголов</a:t>
            </a:r>
            <a:br>
              <a:rPr lang="ru-RU" sz="3600" b="1" dirty="0" smtClean="0"/>
            </a:br>
            <a:r>
              <a:rPr lang="ru-RU" sz="2700" b="1" dirty="0" smtClean="0">
                <a:solidFill>
                  <a:srgbClr val="FF0000"/>
                </a:solidFill>
              </a:rPr>
              <a:t>(непереходные  динамические  глаголы)</a:t>
            </a:r>
            <a:endParaRPr lang="ru-RU" sz="27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348880"/>
            <a:ext cx="7543800" cy="3886200"/>
          </a:xfrm>
        </p:spPr>
        <p:txBody>
          <a:bodyPr/>
          <a:lstStyle/>
          <a:p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17001"/>
              </p:ext>
            </p:extLst>
          </p:nvPr>
        </p:nvGraphicFramePr>
        <p:xfrm>
          <a:off x="179512" y="1340768"/>
          <a:ext cx="8784976" cy="5251976"/>
        </p:xfrm>
        <a:graphic>
          <a:graphicData uri="http://schemas.openxmlformats.org/drawingml/2006/table">
            <a:tbl>
              <a:tblPr firstRow="1" firstCol="1" bandRow="1"/>
              <a:tblGrid>
                <a:gridCol w="1296144"/>
                <a:gridCol w="2448272"/>
                <a:gridCol w="2592288"/>
                <a:gridCol w="2448272"/>
              </a:tblGrid>
              <a:tr h="31324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лица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16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7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.сэ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.уэ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лэжьэнущ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5288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707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.дэ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.фэ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</a:t>
                      </a:r>
                      <a:r>
                        <a:rPr lang="ru-RU" sz="24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74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</a:t>
                      </a:r>
                      <a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</a:t>
                      </a:r>
                      <a:r>
                        <a:rPr lang="ru-RU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ма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мэ</a:t>
                      </a: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лажьэ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лэжьащ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лэжьэнущ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21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8784976" cy="122413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Какие глаголы спрягаются по </a:t>
            </a:r>
            <a:r>
              <a:rPr lang="en-US" sz="4000" dirty="0" smtClean="0"/>
              <a:t>II</a:t>
            </a:r>
            <a:r>
              <a:rPr lang="ru-RU" sz="4000" dirty="0" smtClean="0"/>
              <a:t> типу?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700808"/>
            <a:ext cx="8712968" cy="45365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457200"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u="sng" dirty="0">
                <a:solidFill>
                  <a:srgbClr val="000000"/>
                </a:solidFill>
                <a:ea typeface="Calibri"/>
                <a:cs typeface="Times New Roman"/>
              </a:rPr>
              <a:t>Так спрягаются: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/>
              <a:buChar char=""/>
              <a:tabLst>
                <a:tab pos="540385" algn="l"/>
              </a:tabLst>
            </a:pPr>
            <a:r>
              <a:rPr lang="ru-RU" sz="2800" dirty="0">
                <a:solidFill>
                  <a:srgbClr val="000000"/>
                </a:solidFill>
                <a:ea typeface="Calibri"/>
                <a:cs typeface="Times New Roman"/>
              </a:rPr>
              <a:t>непереходные динамические глаголы: 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к1уэн, </a:t>
            </a:r>
            <a:r>
              <a:rPr lang="ru-RU" sz="2800" i="1" dirty="0" err="1">
                <a:solidFill>
                  <a:srgbClr val="000000"/>
                </a:solidFill>
                <a:ea typeface="Calibri"/>
                <a:cs typeface="Times New Roman"/>
              </a:rPr>
              <a:t>жэн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ru-RU" sz="2800" i="1" dirty="0" err="1">
                <a:solidFill>
                  <a:srgbClr val="000000"/>
                </a:solidFill>
                <a:ea typeface="Calibri"/>
                <a:cs typeface="Times New Roman"/>
              </a:rPr>
              <a:t>тхэн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ru-RU" sz="2800" i="1" dirty="0" err="1">
                <a:solidFill>
                  <a:srgbClr val="000000"/>
                </a:solidFill>
                <a:ea typeface="Calibri"/>
                <a:cs typeface="Times New Roman"/>
              </a:rPr>
              <a:t>лэжьэн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, пщэф1эн, </a:t>
            </a:r>
            <a:r>
              <a:rPr lang="ru-RU" sz="2800" b="1" i="1" dirty="0">
                <a:solidFill>
                  <a:srgbClr val="000000"/>
                </a:solidFill>
                <a:ea typeface="Calibri"/>
                <a:cs typeface="Times New Roman"/>
              </a:rPr>
              <a:t>жьыщ1эн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 (стирать), тхьэщ1эн,</a:t>
            </a:r>
            <a:r>
              <a:rPr lang="ru-RU" sz="2800" b="1" i="1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ru-RU" sz="2800" b="1" i="1" dirty="0" err="1" smtClean="0">
                <a:solidFill>
                  <a:srgbClr val="000000"/>
                </a:solidFill>
                <a:ea typeface="Calibri"/>
                <a:cs typeface="Times New Roman"/>
              </a:rPr>
              <a:t>лъэн</a:t>
            </a:r>
            <a:r>
              <a:rPr lang="ru-RU" sz="2800" b="1" i="1" dirty="0" smtClean="0">
                <a:solidFill>
                  <a:srgbClr val="000000"/>
                </a:solidFill>
                <a:ea typeface="Calibri"/>
                <a:cs typeface="Times New Roman"/>
              </a:rPr>
              <a:t>, пк1эн</a:t>
            </a:r>
            <a:r>
              <a:rPr lang="ru-RU" sz="2800" i="1" dirty="0" smtClean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(прыгать), </a:t>
            </a:r>
            <a:r>
              <a:rPr lang="ru-RU" sz="2800" i="1" dirty="0" err="1">
                <a:solidFill>
                  <a:srgbClr val="000000"/>
                </a:solidFill>
                <a:ea typeface="Calibri"/>
                <a:cs typeface="Times New Roman"/>
              </a:rPr>
              <a:t>джэгун</a:t>
            </a:r>
            <a:r>
              <a:rPr lang="ru-RU" sz="2800" dirty="0">
                <a:solidFill>
                  <a:srgbClr val="000000"/>
                </a:solidFill>
                <a:ea typeface="Calibri"/>
                <a:cs typeface="Times New Roman"/>
              </a:rPr>
              <a:t> и т.д., </a:t>
            </a:r>
            <a:r>
              <a:rPr lang="ru-RU" sz="2800" b="1" dirty="0">
                <a:solidFill>
                  <a:srgbClr val="000000"/>
                </a:solidFill>
                <a:ea typeface="Calibri"/>
                <a:cs typeface="Times New Roman"/>
              </a:rPr>
              <a:t>которые начинаются с согласной буквы</a:t>
            </a:r>
            <a:r>
              <a:rPr lang="ru-RU" sz="2800" dirty="0">
                <a:solidFill>
                  <a:srgbClr val="000000"/>
                </a:solidFill>
                <a:ea typeface="Calibri"/>
                <a:cs typeface="Times New Roman"/>
              </a:rPr>
              <a:t>. </a:t>
            </a:r>
            <a:r>
              <a:rPr lang="ru-RU" sz="2800" b="1" dirty="0">
                <a:solidFill>
                  <a:srgbClr val="000000"/>
                </a:solidFill>
                <a:ea typeface="Calibri"/>
                <a:cs typeface="Times New Roman"/>
              </a:rPr>
              <a:t>Непереходные динамические глаголы, начинающиеся с гласной буквы, не подходят этому виду спряжения</a:t>
            </a:r>
            <a:r>
              <a:rPr lang="ru-RU" sz="2800" dirty="0">
                <a:solidFill>
                  <a:srgbClr val="000000"/>
                </a:solidFill>
                <a:ea typeface="Calibri"/>
                <a:cs typeface="Times New Roman"/>
              </a:rPr>
              <a:t>. Например, </a:t>
            </a:r>
            <a:r>
              <a:rPr lang="ru-RU" sz="2800" i="1" dirty="0" err="1">
                <a:solidFill>
                  <a:srgbClr val="000000"/>
                </a:solidFill>
                <a:ea typeface="Calibri"/>
                <a:cs typeface="Times New Roman"/>
              </a:rPr>
              <a:t>елъэн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, </a:t>
            </a:r>
            <a:r>
              <a:rPr lang="ru-RU" sz="2800" b="1" i="1" dirty="0">
                <a:solidFill>
                  <a:srgbClr val="000000"/>
                </a:solidFill>
                <a:ea typeface="Calibri"/>
                <a:cs typeface="Times New Roman"/>
              </a:rPr>
              <a:t>епк1эн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 (перепрыгнуть), </a:t>
            </a:r>
            <a:r>
              <a:rPr lang="ru-RU" sz="2800" b="1" i="1" dirty="0" err="1">
                <a:solidFill>
                  <a:srgbClr val="000000"/>
                </a:solidFill>
                <a:ea typeface="Calibri"/>
                <a:cs typeface="Times New Roman"/>
              </a:rPr>
              <a:t>илъын</a:t>
            </a:r>
            <a:r>
              <a:rPr lang="ru-RU" sz="2800" b="1" dirty="0">
                <a:solidFill>
                  <a:srgbClr val="000000"/>
                </a:solidFill>
                <a:ea typeface="Calibri"/>
                <a:cs typeface="Times New Roman"/>
              </a:rPr>
              <a:t> </a:t>
            </a:r>
            <a:r>
              <a:rPr lang="ru-RU" sz="2800" i="1" dirty="0">
                <a:solidFill>
                  <a:srgbClr val="000000"/>
                </a:solidFill>
                <a:ea typeface="Calibri"/>
                <a:cs typeface="Times New Roman"/>
              </a:rPr>
              <a:t>(рвануться, броситься, устремиться куда-л.)</a:t>
            </a:r>
            <a:r>
              <a:rPr lang="ru-RU" sz="2800" dirty="0">
                <a:solidFill>
                  <a:srgbClr val="000000"/>
                </a:solidFill>
                <a:ea typeface="Calibri"/>
                <a:cs typeface="Times New Roman"/>
              </a:rPr>
              <a:t> и т.д.</a:t>
            </a:r>
            <a:endParaRPr lang="ru-RU" sz="28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3161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-99392"/>
            <a:ext cx="6781800" cy="134076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/>
              <a:t>Продолжить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91122" y="1268760"/>
            <a:ext cx="3528392" cy="18722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err="1" smtClean="0"/>
              <a:t>Сэ</a:t>
            </a:r>
            <a:r>
              <a:rPr lang="ru-RU" sz="3200" dirty="0" smtClean="0"/>
              <a:t> сок1уэ</a:t>
            </a:r>
          </a:p>
          <a:p>
            <a:pPr marL="0" indent="0">
              <a:buNone/>
            </a:pPr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  <a:endParaRPr lang="ru-RU" sz="32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9339" y="1268760"/>
            <a:ext cx="3519045" cy="18722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сожэ</a:t>
            </a:r>
            <a:endParaRPr lang="ru-RU" sz="3200" dirty="0" smtClean="0"/>
          </a:p>
          <a:p>
            <a:pPr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  <a:endParaRPr lang="ru-RU" sz="3200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316416" y="6165304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523429" y="3375733"/>
            <a:ext cx="352839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3200" dirty="0" err="1" smtClean="0"/>
              <a:t>Сэ</a:t>
            </a:r>
            <a:r>
              <a:rPr lang="ru-RU" sz="3200" dirty="0" smtClean="0"/>
              <a:t> </a:t>
            </a:r>
            <a:r>
              <a:rPr lang="ru-RU" sz="3200" dirty="0" err="1" smtClean="0"/>
              <a:t>солъэ</a:t>
            </a:r>
            <a:endParaRPr lang="ru-RU" sz="3200" dirty="0" smtClean="0"/>
          </a:p>
          <a:p>
            <a:pPr marL="0" indent="0">
              <a:buFont typeface="Arial" pitchFamily="34" charset="0"/>
              <a:buNone/>
            </a:pPr>
            <a:r>
              <a:rPr lang="ru-RU" sz="3200" dirty="0" err="1" smtClean="0"/>
              <a:t>Уэ</a:t>
            </a:r>
            <a:r>
              <a:rPr lang="ru-RU" sz="3200" dirty="0" smtClean="0"/>
              <a:t> …</a:t>
            </a:r>
            <a:endParaRPr lang="ru-RU" sz="3200" dirty="0"/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5049399" y="3328644"/>
            <a:ext cx="3528392" cy="1872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3200" smtClean="0"/>
              <a:t>Сэ сожьыщ1э</a:t>
            </a:r>
          </a:p>
          <a:p>
            <a:pPr marL="0" indent="0">
              <a:buFont typeface="Arial" pitchFamily="34" charset="0"/>
              <a:buNone/>
            </a:pPr>
            <a:r>
              <a:rPr lang="ru-RU" sz="3200" smtClean="0"/>
              <a:t>Уэ …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7479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474</TotalTime>
  <Words>382</Words>
  <Application>Microsoft Office PowerPoint</Application>
  <PresentationFormat>Экран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NewsPrint</vt:lpstr>
      <vt:lpstr>Изучаем  кабардинский язык</vt:lpstr>
      <vt:lpstr>Сабийр къэушащ.</vt:lpstr>
      <vt:lpstr>Презентация PowerPoint</vt:lpstr>
      <vt:lpstr>Сабийр къэушащ.</vt:lpstr>
      <vt:lpstr>Продолжить</vt:lpstr>
      <vt:lpstr>II тип спряжения глаголов (непереходные  динамические  глаголы)</vt:lpstr>
      <vt:lpstr>Какие глаголы спрягаются по II типу?</vt:lpstr>
      <vt:lpstr>Продолжить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33</cp:revision>
  <dcterms:created xsi:type="dcterms:W3CDTF">2013-11-03T16:46:49Z</dcterms:created>
  <dcterms:modified xsi:type="dcterms:W3CDTF">2014-02-13T07:00:05Z</dcterms:modified>
</cp:coreProperties>
</file>