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71" r:id="rId2"/>
    <p:sldId id="257" r:id="rId3"/>
    <p:sldId id="258" r:id="rId4"/>
    <p:sldId id="259" r:id="rId5"/>
    <p:sldId id="264" r:id="rId6"/>
    <p:sldId id="268" r:id="rId7"/>
    <p:sldId id="270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055A6-10F4-45AA-A41A-B2EC318DD158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1269F-48F5-4FF6-95EB-C038578B2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3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1269F-48F5-4FF6-95EB-C038578B2BA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78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7056902" cy="1872208"/>
          </a:xfrm>
        </p:spPr>
        <p:txBody>
          <a:bodyPr>
            <a:noAutofit/>
          </a:bodyPr>
          <a:lstStyle/>
          <a:p>
            <a:r>
              <a:rPr lang="ru-RU" sz="4800" b="1" dirty="0" smtClean="0"/>
              <a:t>Изучаем</a:t>
            </a:r>
            <a:br>
              <a:rPr lang="ru-RU" sz="4800" b="1" dirty="0" smtClean="0"/>
            </a:br>
            <a:r>
              <a:rPr lang="ru-RU" sz="4800" b="1" dirty="0" smtClean="0"/>
              <a:t>кабардинский язык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1920" y="5157192"/>
            <a:ext cx="4833101" cy="1348737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Занятие № 42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26176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08012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Вспомним </a:t>
            </a:r>
            <a:b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спряжение знакомых глаголов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852936"/>
            <a:ext cx="3672408" cy="244827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b="1" u="sng" dirty="0" err="1" smtClean="0"/>
              <a:t>хуэ</a:t>
            </a:r>
            <a:r>
              <a:rPr lang="ru-RU" sz="3200" b="1" dirty="0" err="1" smtClean="0"/>
              <a:t>лэжьэн</a:t>
            </a:r>
            <a:endParaRPr lang="ru-RU" sz="3200" b="1" dirty="0"/>
          </a:p>
          <a:p>
            <a:r>
              <a:rPr lang="ru-RU" sz="3200" b="1" u="sng" dirty="0" err="1" smtClean="0"/>
              <a:t>щы</a:t>
            </a:r>
            <a:r>
              <a:rPr lang="ru-RU" sz="3200" b="1" dirty="0" err="1" smtClean="0"/>
              <a:t>псэун</a:t>
            </a:r>
            <a:endParaRPr lang="ru-RU" sz="3200" b="1" dirty="0" smtClean="0"/>
          </a:p>
          <a:p>
            <a:r>
              <a:rPr lang="ru-RU" sz="3200" b="1" u="sng" dirty="0" err="1"/>
              <a:t>д</a:t>
            </a:r>
            <a:r>
              <a:rPr lang="ru-RU" sz="3200" b="1" u="sng" dirty="0" err="1" smtClean="0"/>
              <a:t>э</a:t>
            </a:r>
            <a:r>
              <a:rPr lang="ru-RU" sz="3200" b="1" dirty="0" err="1" smtClean="0"/>
              <a:t>тын</a:t>
            </a:r>
            <a:endParaRPr lang="ru-RU" sz="3200" b="1" dirty="0" smtClean="0"/>
          </a:p>
          <a:p>
            <a:r>
              <a:rPr lang="ru-RU" sz="3200" b="1" u="sng" dirty="0" smtClean="0"/>
              <a:t>щ1э</a:t>
            </a:r>
            <a:r>
              <a:rPr lang="ru-RU" sz="3200" b="1" dirty="0" smtClean="0"/>
              <a:t>сын</a:t>
            </a:r>
          </a:p>
          <a:p>
            <a:endParaRPr lang="ru-RU" sz="3200" b="1" dirty="0" smtClean="0"/>
          </a:p>
          <a:p>
            <a:endParaRPr lang="ru-RU" sz="3200" b="1" dirty="0" smtClean="0"/>
          </a:p>
          <a:p>
            <a:endParaRPr lang="ru-RU" sz="3200" b="1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16016" y="0"/>
            <a:ext cx="3384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3200" b="1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04048" y="2852936"/>
            <a:ext cx="3672408" cy="2448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 err="1" smtClean="0"/>
              <a:t>лэжьэн</a:t>
            </a:r>
            <a:endParaRPr lang="ru-RU" sz="3200" b="1" dirty="0" smtClean="0"/>
          </a:p>
          <a:p>
            <a:r>
              <a:rPr lang="ru-RU" sz="3200" b="1" dirty="0" err="1" smtClean="0"/>
              <a:t>псэун</a:t>
            </a:r>
            <a:endParaRPr lang="ru-RU" sz="3200" b="1" dirty="0" smtClean="0"/>
          </a:p>
          <a:p>
            <a:r>
              <a:rPr lang="ru-RU" sz="3200" b="1" dirty="0" smtClean="0"/>
              <a:t>жьыщ1эн</a:t>
            </a:r>
          </a:p>
          <a:p>
            <a:r>
              <a:rPr lang="ru-RU" sz="3200" b="1" dirty="0" err="1" smtClean="0"/>
              <a:t>лъэн</a:t>
            </a:r>
            <a:endParaRPr lang="ru-RU" sz="3200" b="1" dirty="0" smtClean="0"/>
          </a:p>
          <a:p>
            <a:endParaRPr lang="ru-RU" sz="3200" b="1" dirty="0" smtClean="0"/>
          </a:p>
          <a:p>
            <a:endParaRPr lang="ru-RU" sz="3200" b="1" dirty="0" smtClean="0"/>
          </a:p>
          <a:p>
            <a:endParaRPr lang="ru-RU" sz="3200" b="1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547664" y="1772816"/>
            <a:ext cx="1584176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 </a:t>
            </a:r>
            <a:r>
              <a:rPr lang="ru-RU" sz="3600" b="1" dirty="0" smtClean="0"/>
              <a:t>тип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048164" y="1778616"/>
            <a:ext cx="1584176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II </a:t>
            </a:r>
            <a:r>
              <a:rPr lang="ru-RU" sz="3600" b="1" dirty="0" smtClean="0"/>
              <a:t>тип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64133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08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i="1" dirty="0" err="1">
                <a:solidFill>
                  <a:schemeClr val="tx2">
                    <a:lumMod val="50000"/>
                  </a:schemeClr>
                </a:solidFill>
              </a:rPr>
              <a:t>Х</a:t>
            </a:r>
            <a:r>
              <a:rPr lang="ru-RU" sz="3600" b="1" i="1" dirty="0" err="1" smtClean="0">
                <a:solidFill>
                  <a:schemeClr val="tx2">
                    <a:lumMod val="50000"/>
                  </a:schemeClr>
                </a:solidFill>
              </a:rPr>
              <a:t>эт</a:t>
            </a:r>
            <a:r>
              <a:rPr lang="ru-RU" sz="3600" b="1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i="1" dirty="0" err="1">
                <a:solidFill>
                  <a:schemeClr val="tx2">
                    <a:lumMod val="50000"/>
                  </a:schemeClr>
                </a:solidFill>
              </a:rPr>
              <a:t>мыр</a:t>
            </a:r>
            <a:r>
              <a:rPr lang="ru-RU" sz="3600" b="1" i="1" dirty="0">
                <a:solidFill>
                  <a:schemeClr val="tx2">
                    <a:lumMod val="50000"/>
                  </a:schemeClr>
                </a:solidFill>
              </a:rPr>
              <a:t>? </a:t>
            </a:r>
            <a:r>
              <a:rPr lang="ru-RU" sz="3600" b="1" i="1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ru-RU" sz="3600" b="1" i="1" dirty="0" err="1">
                <a:solidFill>
                  <a:schemeClr val="tx2">
                    <a:lumMod val="50000"/>
                  </a:schemeClr>
                </a:solidFill>
              </a:rPr>
              <a:t>Х</a:t>
            </a:r>
            <a:r>
              <a:rPr lang="ru-RU" sz="3600" b="1" i="1" dirty="0" err="1" smtClean="0">
                <a:solidFill>
                  <a:schemeClr val="tx2">
                    <a:lumMod val="50000"/>
                  </a:schemeClr>
                </a:solidFill>
              </a:rPr>
              <a:t>эт</a:t>
            </a:r>
            <a:r>
              <a:rPr lang="ru-RU" sz="3600" b="1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i="1" dirty="0" err="1">
                <a:solidFill>
                  <a:schemeClr val="tx2">
                    <a:lumMod val="50000"/>
                  </a:schemeClr>
                </a:solidFill>
              </a:rPr>
              <a:t>мыхэр</a:t>
            </a:r>
            <a:r>
              <a:rPr lang="ru-RU" sz="3600" b="1" i="1" dirty="0" smtClean="0">
                <a:solidFill>
                  <a:schemeClr val="tx2">
                    <a:lumMod val="50000"/>
                  </a:schemeClr>
                </a:solidFill>
              </a:rPr>
              <a:t>?)</a:t>
            </a:r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3600" b="1" i="1" dirty="0" smtClean="0">
                <a:solidFill>
                  <a:schemeClr val="tx2">
                    <a:lumMod val="50000"/>
                  </a:schemeClr>
                </a:solidFill>
              </a:rPr>
              <a:t>Сыт </a:t>
            </a:r>
            <a:r>
              <a:rPr lang="ru-RU" sz="3600" b="1" i="1" dirty="0">
                <a:solidFill>
                  <a:schemeClr val="tx2">
                    <a:lumMod val="50000"/>
                  </a:schemeClr>
                </a:solidFill>
              </a:rPr>
              <a:t>ищ1эр? </a:t>
            </a:r>
            <a:r>
              <a:rPr lang="ru-RU" sz="3600" b="1" i="1" dirty="0" smtClean="0">
                <a:solidFill>
                  <a:schemeClr val="tx2">
                    <a:lumMod val="50000"/>
                  </a:schemeClr>
                </a:solidFill>
              </a:rPr>
              <a:t>(Сыт </a:t>
            </a:r>
            <a:r>
              <a:rPr lang="ru-RU" sz="3600" b="1" i="1" dirty="0">
                <a:solidFill>
                  <a:schemeClr val="tx2">
                    <a:lumMod val="50000"/>
                  </a:schemeClr>
                </a:solidFill>
              </a:rPr>
              <a:t>ящ1эр?)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7008" t="28265" r="21767"/>
          <a:stretch/>
        </p:blipFill>
        <p:spPr bwMode="auto">
          <a:xfrm>
            <a:off x="467544" y="1870194"/>
            <a:ext cx="2448272" cy="19570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9832" y="1870194"/>
            <a:ext cx="3024336" cy="1990854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7"/>
          <a:stretch>
            <a:fillRect/>
          </a:stretch>
        </p:blipFill>
        <p:spPr>
          <a:xfrm>
            <a:off x="6213953" y="1870195"/>
            <a:ext cx="2429199" cy="1990853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3417"/>
          <a:stretch/>
        </p:blipFill>
        <p:spPr>
          <a:xfrm>
            <a:off x="467544" y="4365104"/>
            <a:ext cx="2851461" cy="2163053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12863"/>
          <a:stretch/>
        </p:blipFill>
        <p:spPr bwMode="auto">
          <a:xfrm>
            <a:off x="3480809" y="4350395"/>
            <a:ext cx="2448272" cy="20827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/>
          <p:cNvPicPr/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t="3358" b="8016"/>
          <a:stretch/>
        </p:blipFill>
        <p:spPr bwMode="auto">
          <a:xfrm>
            <a:off x="6084168" y="4365104"/>
            <a:ext cx="2592288" cy="2068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336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08912" cy="13681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Знакомимся </a:t>
            </a:r>
            <a:b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с новыми словами</a:t>
            </a:r>
            <a:endParaRPr lang="ru-RU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6472" y="1753145"/>
            <a:ext cx="3767496" cy="33843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</a:pPr>
            <a:r>
              <a:rPr lang="ru-RU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</a:t>
            </a:r>
            <a:r>
              <a:rPr lang="ru-R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1ыц1э – </a:t>
            </a:r>
            <a:r>
              <a:rPr lang="ru-RU" sz="3000" b="1" u="sng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</a:t>
            </a:r>
            <a:r>
              <a:rPr lang="ru-RU" sz="30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ф1ыц1ын</a:t>
            </a:r>
          </a:p>
          <a:p>
            <a:pPr marL="0" indent="0">
              <a:spcBef>
                <a:spcPts val="0"/>
              </a:spcBef>
            </a:pPr>
            <a:endParaRPr lang="ru-RU" sz="3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</a:pPr>
            <a:r>
              <a:rPr lang="ru-RU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щ</a:t>
            </a:r>
            <a:r>
              <a:rPr lang="ru-R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хъуант1э – </a:t>
            </a:r>
            <a:r>
              <a:rPr lang="ru-RU" sz="3000" b="1" u="sng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</a:t>
            </a:r>
            <a:r>
              <a:rPr lang="ru-RU" sz="30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щхъуэнт1ын</a:t>
            </a:r>
          </a:p>
          <a:p>
            <a:pPr marL="0" indent="0">
              <a:spcBef>
                <a:spcPts val="0"/>
              </a:spcBef>
            </a:pPr>
            <a:endParaRPr lang="ru-RU" sz="3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</a:pPr>
            <a:r>
              <a:rPr lang="ru-RU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</a:t>
            </a:r>
            <a:r>
              <a:rPr lang="ru-R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1ыф1 – </a:t>
            </a:r>
            <a:r>
              <a:rPr lang="ru-RU" sz="3000" b="1" u="sng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</a:t>
            </a:r>
            <a:r>
              <a:rPr lang="ru-RU" sz="30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нк1ыф1ын</a:t>
            </a:r>
            <a:endParaRPr lang="ru-RU" sz="3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368651" y="1753145"/>
            <a:ext cx="4320480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чернеть, почернеть, стать </a:t>
            </a:r>
            <a:r>
              <a:rPr lang="ru-RU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чёрным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синеть, посинеть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гаснуть, погаснуть, тухнуть, потухнуть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67543" y="5517232"/>
            <a:ext cx="8221587" cy="792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800" dirty="0" err="1" smtClean="0"/>
              <a:t>Сэ</a:t>
            </a:r>
            <a:r>
              <a:rPr lang="ru-RU" sz="2800" dirty="0" smtClean="0"/>
              <a:t> </a:t>
            </a:r>
            <a:r>
              <a:rPr lang="ru-RU" sz="2800" b="1" dirty="0" smtClean="0">
                <a:solidFill>
                  <a:srgbClr val="FF0000"/>
                </a:solidFill>
              </a:rPr>
              <a:t>с</a:t>
            </a:r>
            <a:r>
              <a:rPr lang="ru-RU" sz="2800" dirty="0" smtClean="0"/>
              <a:t>о</a:t>
            </a:r>
            <a:r>
              <a:rPr lang="ru-RU" sz="2800" u="sng" dirty="0" smtClean="0"/>
              <a:t>у</a:t>
            </a:r>
            <a:r>
              <a:rPr lang="ru-RU" sz="2800" dirty="0" smtClean="0"/>
              <a:t>щхъуэнт1, </a:t>
            </a:r>
            <a:r>
              <a:rPr lang="ru-RU" sz="2800" dirty="0" err="1" smtClean="0"/>
              <a:t>уэ</a:t>
            </a:r>
            <a:r>
              <a:rPr lang="ru-RU" sz="2800" dirty="0" smtClean="0"/>
              <a:t> </a:t>
            </a:r>
            <a:r>
              <a:rPr lang="ru-RU" sz="2800" b="1" dirty="0" smtClean="0">
                <a:solidFill>
                  <a:srgbClr val="FF0000"/>
                </a:solidFill>
              </a:rPr>
              <a:t>у</a:t>
            </a:r>
            <a:r>
              <a:rPr lang="ru-RU" sz="2800" dirty="0" smtClean="0"/>
              <a:t>о</a:t>
            </a:r>
            <a:r>
              <a:rPr lang="ru-RU" sz="2800" u="sng" dirty="0" smtClean="0"/>
              <a:t>у</a:t>
            </a:r>
            <a:r>
              <a:rPr lang="ru-RU" sz="2800" dirty="0" smtClean="0"/>
              <a:t>щхъуэнт1, ар </a:t>
            </a:r>
            <a:r>
              <a:rPr lang="ru-RU" sz="2800" b="1" dirty="0" smtClean="0">
                <a:solidFill>
                  <a:srgbClr val="FF0000"/>
                </a:solidFill>
              </a:rPr>
              <a:t>м</a:t>
            </a:r>
            <a:r>
              <a:rPr lang="ru-RU" sz="2800" dirty="0" smtClean="0"/>
              <a:t>э</a:t>
            </a:r>
            <a:r>
              <a:rPr lang="ru-RU" sz="2800" u="sng" dirty="0" smtClean="0"/>
              <a:t>у</a:t>
            </a:r>
            <a:r>
              <a:rPr lang="ru-RU" sz="2800" dirty="0" smtClean="0"/>
              <a:t>щхъуэнт1, дэ …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451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540" y="404664"/>
            <a:ext cx="8208912" cy="720080"/>
          </a:xfrm>
        </p:spPr>
        <p:txBody>
          <a:bodyPr>
            <a:normAutofit/>
          </a:bodyPr>
          <a:lstStyle/>
          <a:p>
            <a:r>
              <a:rPr lang="ru-RU" sz="3200" b="1" dirty="0" err="1">
                <a:solidFill>
                  <a:schemeClr val="tx1"/>
                </a:solidFill>
              </a:rPr>
              <a:t>Тхьэмахуэ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махуэр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ди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унагъуэм</a:t>
            </a:r>
            <a:r>
              <a:rPr lang="ru-RU" sz="3200" b="1" dirty="0" smtClean="0">
                <a:solidFill>
                  <a:schemeClr val="tx1"/>
                </a:solidFill>
              </a:rPr>
              <a:t>.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6617" y="1124744"/>
            <a:ext cx="8949879" cy="5733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just">
              <a:lnSpc>
                <a:spcPct val="120000"/>
              </a:lnSpc>
              <a:buNone/>
            </a:pPr>
            <a:r>
              <a:rPr lang="ru-RU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ru-RU" sz="3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Сэ</a:t>
            </a:r>
            <a:r>
              <a:rPr lang="ru-RU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 ц1эр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Динэщ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Дэ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къуажэм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дыщопсэу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унагъуэр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ц1ыхуих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мэхъу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си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анэшхуэр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си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адэшхуэр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си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адэр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си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анэр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си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дэлъхур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сэ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Си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дэлъхур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студентщ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сэ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сыеджак1уэщ.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Тхьэмахуэ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махуэм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дэ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псори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унэм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пщ1ант1эм,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хадэм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дыщолажьэ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Дунейр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хуабэмэ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си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адэр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унэм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дэскъым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Ар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губгъуэм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итщ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Си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адэр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агрономщ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68580" indent="0" algn="just">
              <a:lnSpc>
                <a:spcPct val="120000"/>
              </a:lnSpc>
              <a:buNone/>
            </a:pPr>
            <a:r>
              <a:rPr lang="ru-RU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ru-RU" sz="3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Тхьэмахуэ</a:t>
            </a:r>
            <a:r>
              <a:rPr lang="ru-RU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махуэхэм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си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анэшхуэр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мэпщаф1э.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Нанэ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1эф1у мэпщаф1э. Дэ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псоми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ф1ыуэ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долъагъу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нанэ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и тхьэмщ1ыгъуныбэр,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жэрумэр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дэлэныр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Си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анэри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1эф1у мэпщаф1э, </a:t>
            </a:r>
            <a:r>
              <a:rPr lang="ru-RU" sz="3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ауэ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ар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тхьэмахуэм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махуихк1э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мэлажьэ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Ар егъэджак1уэщ.  Си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анэр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школым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щолажьэ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илъэс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т1ощ1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хъуауэ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Абы химиемк1э </a:t>
            </a:r>
            <a:r>
              <a:rPr lang="ru-RU" sz="3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ирегъаджэ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Тхьэмахуэ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махуэхэм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мамэ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мэжьыщ1э, мэтхьэщ1э, </a:t>
            </a:r>
            <a:r>
              <a:rPr lang="ru-RU" sz="3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мэлъасэ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Сэ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си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анэм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си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анэшхуэм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сыдо1эпыкъу, си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унэ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лэжьыгъэхэр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сощ1. </a:t>
            </a:r>
          </a:p>
          <a:p>
            <a:pPr marL="68580" indent="0" algn="just">
              <a:lnSpc>
                <a:spcPct val="120000"/>
              </a:lnSpc>
              <a:buNone/>
            </a:pPr>
            <a:r>
              <a:rPr lang="ru-RU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Си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адэшхуэмрэ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си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дэлъхумрэ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пщ1ант1эм,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хадэм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щолажьэ</a:t>
            </a: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656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08912" cy="792088"/>
          </a:xfrm>
        </p:spPr>
        <p:txBody>
          <a:bodyPr>
            <a:normAutofit/>
          </a:bodyPr>
          <a:lstStyle/>
          <a:p>
            <a:pPr algn="ctr"/>
            <a:r>
              <a:rPr lang="ru-RU" b="1" dirty="0" err="1" smtClean="0">
                <a:solidFill>
                  <a:schemeClr val="tx2">
                    <a:lumMod val="75000"/>
                  </a:schemeClr>
                </a:solidFill>
              </a:rPr>
              <a:t>Текстым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tx2">
                    <a:lumMod val="75000"/>
                  </a:schemeClr>
                </a:solidFill>
              </a:rPr>
              <a:t>хэта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 псалъэщ1эхэр</a:t>
            </a:r>
            <a:endParaRPr lang="ru-RU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208912" cy="4824536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ауэ</a:t>
            </a:r>
            <a:r>
              <a:rPr lang="ru-RU" sz="3200" b="1" dirty="0" smtClean="0">
                <a:solidFill>
                  <a:schemeClr val="tx1"/>
                </a:solidFill>
              </a:rPr>
              <a:t> – союз </a:t>
            </a:r>
            <a:r>
              <a:rPr lang="ru-RU" sz="3200" b="1" dirty="0" smtClean="0">
                <a:solidFill>
                  <a:srgbClr val="FF0000"/>
                </a:solidFill>
              </a:rPr>
              <a:t>но</a:t>
            </a:r>
          </a:p>
          <a:p>
            <a:r>
              <a:rPr lang="ru-RU" sz="3200" b="1" dirty="0" smtClean="0">
                <a:solidFill>
                  <a:schemeClr val="tx1"/>
                </a:solidFill>
              </a:rPr>
              <a:t> е – союз </a:t>
            </a:r>
            <a:r>
              <a:rPr lang="ru-RU" sz="3200" b="1" dirty="0" smtClean="0">
                <a:solidFill>
                  <a:srgbClr val="FF0000"/>
                </a:solidFill>
              </a:rPr>
              <a:t>или</a:t>
            </a:r>
          </a:p>
          <a:p>
            <a:r>
              <a:rPr lang="ru-RU" sz="3200" b="1" smtClean="0">
                <a:solidFill>
                  <a:schemeClr val="tx1"/>
                </a:solidFill>
              </a:rPr>
              <a:t> ирегъаджэ</a:t>
            </a:r>
            <a:r>
              <a:rPr lang="ru-RU" sz="3200" b="1" dirty="0" smtClean="0">
                <a:solidFill>
                  <a:schemeClr val="tx1"/>
                </a:solidFill>
              </a:rPr>
              <a:t>  </a:t>
            </a:r>
            <a:r>
              <a:rPr lang="ru-RU" sz="3200" dirty="0">
                <a:solidFill>
                  <a:schemeClr val="tx1"/>
                </a:solidFill>
              </a:rPr>
              <a:t>(от  глагола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егъэджэн</a:t>
            </a:r>
            <a:r>
              <a:rPr lang="ru-RU" sz="3200" b="1" dirty="0">
                <a:solidFill>
                  <a:schemeClr val="tx1"/>
                </a:solidFill>
              </a:rPr>
              <a:t>) – </a:t>
            </a:r>
            <a:r>
              <a:rPr lang="ru-RU" sz="3200" i="1" dirty="0" err="1" smtClean="0">
                <a:solidFill>
                  <a:schemeClr val="tx1"/>
                </a:solidFill>
              </a:rPr>
              <a:t>перех</a:t>
            </a:r>
            <a:r>
              <a:rPr lang="ru-RU" sz="3200" i="1" dirty="0" smtClean="0">
                <a:solidFill>
                  <a:schemeClr val="tx1"/>
                </a:solidFill>
              </a:rPr>
              <a:t>. </a:t>
            </a:r>
            <a:r>
              <a:rPr lang="ru-RU" sz="3200" dirty="0" smtClean="0">
                <a:solidFill>
                  <a:schemeClr val="tx1"/>
                </a:solidFill>
              </a:rPr>
              <a:t>преподает</a:t>
            </a:r>
            <a:r>
              <a:rPr lang="ru-RU" sz="3200" dirty="0">
                <a:solidFill>
                  <a:schemeClr val="tx1"/>
                </a:solidFill>
              </a:rPr>
              <a:t>, </a:t>
            </a:r>
            <a:r>
              <a:rPr lang="ru-RU" sz="3200" dirty="0" smtClean="0">
                <a:solidFill>
                  <a:schemeClr val="tx1"/>
                </a:solidFill>
              </a:rPr>
              <a:t>обучает</a:t>
            </a:r>
          </a:p>
          <a:p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м</a:t>
            </a:r>
            <a:r>
              <a:rPr lang="ru-RU" sz="3200" b="1" dirty="0" err="1" smtClean="0">
                <a:solidFill>
                  <a:schemeClr val="tx1"/>
                </a:solidFill>
              </a:rPr>
              <a:t>элъасэ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dirty="0">
                <a:solidFill>
                  <a:schemeClr val="tx1"/>
                </a:solidFill>
              </a:rPr>
              <a:t>(от глагола </a:t>
            </a:r>
            <a:r>
              <a:rPr lang="ru-RU" sz="3200" b="1" dirty="0" err="1">
                <a:solidFill>
                  <a:schemeClr val="tx1"/>
                </a:solidFill>
              </a:rPr>
              <a:t>лъэсэн</a:t>
            </a:r>
            <a:r>
              <a:rPr lang="ru-RU" sz="3200" b="1" dirty="0">
                <a:solidFill>
                  <a:schemeClr val="tx1"/>
                </a:solidFill>
              </a:rPr>
              <a:t>)</a:t>
            </a:r>
            <a:r>
              <a:rPr lang="ru-RU" sz="3200" dirty="0">
                <a:solidFill>
                  <a:schemeClr val="tx1"/>
                </a:solidFill>
              </a:rPr>
              <a:t> - </a:t>
            </a:r>
            <a:r>
              <a:rPr lang="ru-RU" sz="3200" i="1" dirty="0" err="1">
                <a:solidFill>
                  <a:schemeClr val="tx1"/>
                </a:solidFill>
              </a:rPr>
              <a:t>неперех</a:t>
            </a:r>
            <a:r>
              <a:rPr lang="ru-RU" sz="3200" i="1" dirty="0">
                <a:solidFill>
                  <a:schemeClr val="tx1"/>
                </a:solidFill>
              </a:rPr>
              <a:t>. </a:t>
            </a:r>
            <a:r>
              <a:rPr lang="ru-RU" sz="3200" dirty="0">
                <a:solidFill>
                  <a:schemeClr val="tx1"/>
                </a:solidFill>
              </a:rPr>
              <a:t>заниматься мытьём (пола), полосканием.</a:t>
            </a:r>
          </a:p>
          <a:p>
            <a:endParaRPr lang="ru-RU" sz="3200" b="1" dirty="0" smtClean="0">
              <a:solidFill>
                <a:schemeClr val="tx1"/>
              </a:solidFill>
            </a:endParaRPr>
          </a:p>
          <a:p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08912" cy="864096"/>
          </a:xfrm>
        </p:spPr>
        <p:txBody>
          <a:bodyPr>
            <a:normAutofit/>
          </a:bodyPr>
          <a:lstStyle/>
          <a:p>
            <a:r>
              <a:rPr lang="ru-RU" b="1" dirty="0" err="1" smtClean="0">
                <a:solidFill>
                  <a:schemeClr val="tx2">
                    <a:lumMod val="75000"/>
                  </a:schemeClr>
                </a:solidFill>
              </a:rPr>
              <a:t>Псалъэухахэр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tx2">
                    <a:lumMod val="75000"/>
                  </a:schemeClr>
                </a:solidFill>
              </a:rPr>
              <a:t>нэвгъэсыж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8" cy="4752528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Пщыхьэщхьэк1э </a:t>
            </a:r>
            <a:r>
              <a:rPr lang="ru-RU" sz="3200" dirty="0" err="1" smtClean="0">
                <a:solidFill>
                  <a:schemeClr val="tx1"/>
                </a:solidFill>
              </a:rPr>
              <a:t>сэ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соджэ</a:t>
            </a:r>
            <a:r>
              <a:rPr lang="ru-RU" sz="3200" dirty="0" smtClean="0">
                <a:solidFill>
                  <a:schemeClr val="tx1"/>
                </a:solidFill>
              </a:rPr>
              <a:t> е …</a:t>
            </a:r>
          </a:p>
          <a:p>
            <a:r>
              <a:rPr lang="ru-RU" sz="3200" dirty="0" err="1" smtClean="0">
                <a:solidFill>
                  <a:schemeClr val="tx1"/>
                </a:solidFill>
              </a:rPr>
              <a:t>Студентхэр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тхьэмахуэм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Псыхуабэ</a:t>
            </a:r>
            <a:r>
              <a:rPr lang="ru-RU" sz="3200" dirty="0" smtClean="0">
                <a:solidFill>
                  <a:schemeClr val="tx1"/>
                </a:solidFill>
              </a:rPr>
              <a:t> е …</a:t>
            </a:r>
          </a:p>
          <a:p>
            <a:r>
              <a:rPr lang="ru-RU" sz="3200" dirty="0" err="1" smtClean="0">
                <a:solidFill>
                  <a:schemeClr val="tx1"/>
                </a:solidFill>
              </a:rPr>
              <a:t>Мэремыр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лэжьэгъуэ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махуэт</a:t>
            </a:r>
            <a:r>
              <a:rPr lang="ru-RU" sz="3200" dirty="0" smtClean="0">
                <a:solidFill>
                  <a:schemeClr val="tx1"/>
                </a:solidFill>
              </a:rPr>
              <a:t>, </a:t>
            </a:r>
            <a:r>
              <a:rPr lang="ru-RU" sz="3200" dirty="0" err="1" smtClean="0">
                <a:solidFill>
                  <a:schemeClr val="tx1"/>
                </a:solidFill>
              </a:rPr>
              <a:t>ауэ</a:t>
            </a:r>
            <a:r>
              <a:rPr lang="ru-RU" sz="3200" dirty="0" smtClean="0">
                <a:solidFill>
                  <a:schemeClr val="tx1"/>
                </a:solidFill>
              </a:rPr>
              <a:t> дэ …</a:t>
            </a:r>
          </a:p>
          <a:p>
            <a:r>
              <a:rPr lang="ru-RU" sz="3200" dirty="0" err="1" smtClean="0">
                <a:solidFill>
                  <a:schemeClr val="tx1"/>
                </a:solidFill>
              </a:rPr>
              <a:t>Налшык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къалэ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инкъым</a:t>
            </a:r>
            <a:r>
              <a:rPr lang="ru-RU" sz="3200" dirty="0" smtClean="0">
                <a:solidFill>
                  <a:schemeClr val="tx1"/>
                </a:solidFill>
              </a:rPr>
              <a:t>, </a:t>
            </a:r>
            <a:r>
              <a:rPr lang="ru-RU" sz="3200" dirty="0" err="1" smtClean="0">
                <a:solidFill>
                  <a:schemeClr val="tx1"/>
                </a:solidFill>
              </a:rPr>
              <a:t>ауэ</a:t>
            </a:r>
            <a:r>
              <a:rPr lang="ru-RU" sz="3200" dirty="0" smtClean="0">
                <a:solidFill>
                  <a:schemeClr val="tx1"/>
                </a:solidFill>
              </a:rPr>
              <a:t> …</a:t>
            </a:r>
          </a:p>
          <a:p>
            <a:r>
              <a:rPr lang="ru-RU" sz="3200" dirty="0" smtClean="0">
                <a:solidFill>
                  <a:schemeClr val="tx1"/>
                </a:solidFill>
              </a:rPr>
              <a:t>Си </a:t>
            </a:r>
            <a:r>
              <a:rPr lang="ru-RU" sz="3200" dirty="0" err="1" smtClean="0">
                <a:solidFill>
                  <a:schemeClr val="tx1"/>
                </a:solidFill>
              </a:rPr>
              <a:t>анэ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шыпхъу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Асият</a:t>
            </a:r>
            <a:r>
              <a:rPr lang="ru-RU" sz="3200" dirty="0" smtClean="0">
                <a:solidFill>
                  <a:schemeClr val="tx1"/>
                </a:solidFill>
              </a:rPr>
              <a:t> адыгэбзэмк1э …</a:t>
            </a:r>
          </a:p>
          <a:p>
            <a:r>
              <a:rPr lang="ru-RU" sz="3200" dirty="0" smtClean="0">
                <a:solidFill>
                  <a:schemeClr val="tx1"/>
                </a:solidFill>
              </a:rPr>
              <a:t>Си </a:t>
            </a:r>
            <a:r>
              <a:rPr lang="ru-RU" sz="3200" dirty="0" err="1" smtClean="0">
                <a:solidFill>
                  <a:schemeClr val="tx1"/>
                </a:solidFill>
              </a:rPr>
              <a:t>курсэгъу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Эльзэ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Алиевнэ</a:t>
            </a:r>
            <a:r>
              <a:rPr lang="ru-RU" sz="3200" dirty="0" smtClean="0">
                <a:solidFill>
                  <a:schemeClr val="tx1"/>
                </a:solidFill>
              </a:rPr>
              <a:t> нэмыцэбзэмк1э …</a:t>
            </a:r>
          </a:p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5-конечная звезда 3"/>
          <p:cNvSpPr/>
          <p:nvPr/>
        </p:nvSpPr>
        <p:spPr>
          <a:xfrm>
            <a:off x="7956376" y="5877272"/>
            <a:ext cx="576064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6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/>
              <a:t>Фыпсэу</a:t>
            </a:r>
            <a:r>
              <a:rPr lang="ru-RU" sz="4800" b="1" dirty="0" smtClean="0"/>
              <a:t>! </a:t>
            </a:r>
          </a:p>
          <a:p>
            <a:pPr algn="ctr"/>
            <a:r>
              <a:rPr lang="ru-RU" sz="4800" b="1" dirty="0" err="1" smtClean="0"/>
              <a:t>Узыншэу</a:t>
            </a:r>
            <a:r>
              <a:rPr lang="ru-RU" sz="4800" b="1" dirty="0" smtClean="0"/>
              <a:t> </a:t>
            </a:r>
            <a:r>
              <a:rPr lang="ru-RU" sz="4800" b="1" dirty="0" err="1" smtClean="0"/>
              <a:t>фыщыт</a:t>
            </a:r>
            <a:r>
              <a:rPr lang="ru-RU" sz="4800" b="1" dirty="0" smtClean="0"/>
              <a:t>!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663</TotalTime>
  <Words>300</Words>
  <Application>Microsoft Office PowerPoint</Application>
  <PresentationFormat>Экран (4:3)</PresentationFormat>
  <Paragraphs>51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Остин</vt:lpstr>
      <vt:lpstr>Изучаем кабардинский язык</vt:lpstr>
      <vt:lpstr>Вспомним  спряжение знакомых глаголов</vt:lpstr>
      <vt:lpstr>Хэт мыр? (Хэт мыхэр?)  Сыт ищ1эр? (Сыт ящ1эр?)</vt:lpstr>
      <vt:lpstr>Знакомимся  с новыми словами</vt:lpstr>
      <vt:lpstr>Тхьэмахуэ махуэр ди унагъуэм.</vt:lpstr>
      <vt:lpstr>Текстым хэта псалъэщ1эхэр</vt:lpstr>
      <vt:lpstr>Псалъэухахэр нэвгъэсыж.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Mama</cp:lastModifiedBy>
  <cp:revision>42</cp:revision>
  <dcterms:created xsi:type="dcterms:W3CDTF">2013-11-25T07:17:07Z</dcterms:created>
  <dcterms:modified xsi:type="dcterms:W3CDTF">2014-10-14T05:26:40Z</dcterms:modified>
</cp:coreProperties>
</file>