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9" r:id="rId4"/>
    <p:sldId id="268" r:id="rId5"/>
    <p:sldId id="270" r:id="rId6"/>
    <p:sldId id="257" r:id="rId7"/>
    <p:sldId id="272" r:id="rId8"/>
    <p:sldId id="273" r:id="rId9"/>
    <p:sldId id="271" r:id="rId10"/>
    <p:sldId id="262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CB8C23E5-39D8-4306-A65B-76B41EB768B9}" type="datetimeFigureOut">
              <a:rPr lang="ru-RU" smtClean="0"/>
              <a:t>20.02.2014</a:t>
            </a:fld>
            <a:endParaRPr lang="ru-RU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20.02.2014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20.02.2014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20.02.2014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20.02.2014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20.02.2014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20.02.2014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20.02.2014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20.02.2014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20.02.2014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20.02.2014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CB8C23E5-39D8-4306-A65B-76B41EB768B9}" type="datetimeFigureOut">
              <a:rPr lang="ru-RU" smtClean="0"/>
              <a:t>20.02.2014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47664" y="2492896"/>
            <a:ext cx="6499057" cy="1917740"/>
          </a:xfrm>
        </p:spPr>
        <p:txBody>
          <a:bodyPr>
            <a:noAutofit/>
          </a:bodyPr>
          <a:lstStyle/>
          <a:p>
            <a:r>
              <a:rPr lang="ru-RU" sz="4000" b="1" dirty="0" smtClean="0">
                <a:solidFill>
                  <a:schemeClr val="accent1">
                    <a:lumMod val="50000"/>
                  </a:schemeClr>
                </a:solidFill>
              </a:rPr>
              <a:t>Изучаем </a:t>
            </a:r>
            <a:br>
              <a:rPr lang="ru-RU" sz="4000" b="1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ru-RU" sz="4000" b="1" dirty="0" smtClean="0">
                <a:solidFill>
                  <a:schemeClr val="accent1">
                    <a:lumMod val="50000"/>
                  </a:schemeClr>
                </a:solidFill>
              </a:rPr>
              <a:t>кабардинский</a:t>
            </a:r>
            <a:r>
              <a:rPr lang="ru-RU" sz="4000" b="1" dirty="0" smtClean="0"/>
              <a:t> </a:t>
            </a:r>
            <a:br>
              <a:rPr lang="ru-RU" sz="4000" b="1" dirty="0" smtClean="0"/>
            </a:br>
            <a:r>
              <a:rPr lang="ru-RU" sz="4000" b="1" dirty="0" smtClean="0">
                <a:solidFill>
                  <a:schemeClr val="accent1">
                    <a:lumMod val="50000"/>
                  </a:schemeClr>
                </a:solidFill>
              </a:rPr>
              <a:t>язык</a:t>
            </a:r>
            <a:endParaRPr lang="ru-RU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580112" y="5589240"/>
            <a:ext cx="3309803" cy="1044605"/>
          </a:xfrm>
        </p:spPr>
        <p:txBody>
          <a:bodyPr>
            <a:normAutofit/>
          </a:bodyPr>
          <a:lstStyle/>
          <a:p>
            <a:r>
              <a:rPr lang="ru-RU" sz="2400" b="1" dirty="0" smtClean="0"/>
              <a:t>Занятие №43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19564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b="1" dirty="0" err="1" smtClean="0"/>
              <a:t>Фыпсэу</a:t>
            </a:r>
            <a:r>
              <a:rPr lang="ru-RU" sz="4800" b="1" dirty="0" smtClean="0"/>
              <a:t>! </a:t>
            </a:r>
          </a:p>
          <a:p>
            <a:pPr algn="ctr"/>
            <a:r>
              <a:rPr lang="ru-RU" sz="4800" b="1" dirty="0" err="1" smtClean="0"/>
              <a:t>Узыншэу</a:t>
            </a:r>
            <a:r>
              <a:rPr lang="ru-RU" sz="4800" b="1" dirty="0" smtClean="0"/>
              <a:t> </a:t>
            </a:r>
            <a:r>
              <a:rPr lang="ru-RU" sz="4800" b="1" dirty="0" err="1" smtClean="0"/>
              <a:t>фыщыт</a:t>
            </a:r>
            <a:r>
              <a:rPr lang="ru-RU" sz="4800" b="1" dirty="0" smtClean="0"/>
              <a:t>!</a:t>
            </a:r>
            <a:endParaRPr lang="ru-RU" sz="4800" b="1" dirty="0"/>
          </a:p>
        </p:txBody>
      </p:sp>
    </p:spTree>
    <p:extLst>
      <p:ext uri="{BB962C8B-B14F-4D97-AF65-F5344CB8AC3E}">
        <p14:creationId xmlns:p14="http://schemas.microsoft.com/office/powerpoint/2010/main" val="166322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043608" y="404664"/>
            <a:ext cx="7024744" cy="1143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tx1"/>
                </a:solidFill>
              </a:rPr>
              <a:t>Г</a:t>
            </a:r>
            <a:r>
              <a:rPr lang="ru-RU" sz="3200" b="1" dirty="0" smtClean="0">
                <a:solidFill>
                  <a:schemeClr val="tx1"/>
                </a:solidFill>
              </a:rPr>
              <a:t>лаголы </a:t>
            </a:r>
            <a:r>
              <a:rPr lang="ru-RU" sz="3200" b="1" dirty="0">
                <a:solidFill>
                  <a:schemeClr val="tx1"/>
                </a:solidFill>
              </a:rPr>
              <a:t>с </a:t>
            </a:r>
            <a:r>
              <a:rPr lang="ru-RU" sz="3200" b="1" dirty="0" smtClean="0">
                <a:solidFill>
                  <a:schemeClr val="tx1"/>
                </a:solidFill>
              </a:rPr>
              <a:t>префиксом </a:t>
            </a:r>
            <a:br>
              <a:rPr lang="ru-RU" sz="3200" b="1" dirty="0" smtClean="0">
                <a:solidFill>
                  <a:schemeClr val="tx1"/>
                </a:solidFill>
              </a:rPr>
            </a:br>
            <a:r>
              <a:rPr lang="ru-RU" sz="3200" b="1" dirty="0" smtClean="0">
                <a:solidFill>
                  <a:schemeClr val="tx1"/>
                </a:solidFill>
              </a:rPr>
              <a:t>совместности </a:t>
            </a:r>
            <a:r>
              <a:rPr lang="ru-RU" sz="3200" b="1" dirty="0" err="1">
                <a:solidFill>
                  <a:schemeClr val="tx1"/>
                </a:solidFill>
              </a:rPr>
              <a:t>зэдэ</a:t>
            </a:r>
            <a:r>
              <a:rPr lang="ru-RU" sz="3200" b="1" dirty="0">
                <a:solidFill>
                  <a:schemeClr val="tx1"/>
                </a:solidFill>
              </a:rPr>
              <a:t>-/</a:t>
            </a:r>
            <a:r>
              <a:rPr lang="ru-RU" sz="3200" b="1" dirty="0" err="1">
                <a:solidFill>
                  <a:schemeClr val="tx1"/>
                </a:solidFill>
              </a:rPr>
              <a:t>зэды</a:t>
            </a:r>
            <a:r>
              <a:rPr lang="ru-RU" sz="3200" b="1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>
          <a:xfrm>
            <a:off x="899592" y="1844824"/>
            <a:ext cx="3419856" cy="25176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800" b="1" dirty="0" err="1"/>
              <a:t>л</a:t>
            </a:r>
            <a:r>
              <a:rPr lang="ru-RU" sz="2800" b="1" dirty="0" err="1" smtClean="0"/>
              <a:t>эжьэн</a:t>
            </a:r>
            <a:r>
              <a:rPr lang="ru-RU" sz="2800" b="1" dirty="0" smtClean="0"/>
              <a:t> - …</a:t>
            </a:r>
          </a:p>
          <a:p>
            <a:r>
              <a:rPr lang="ru-RU" sz="2800" b="1" dirty="0" err="1"/>
              <a:t>е</a:t>
            </a:r>
            <a:r>
              <a:rPr lang="ru-RU" sz="2800" b="1" dirty="0" err="1" smtClean="0"/>
              <a:t>джэн</a:t>
            </a:r>
            <a:r>
              <a:rPr lang="ru-RU" sz="2800" b="1" dirty="0" smtClean="0"/>
              <a:t> - …</a:t>
            </a:r>
          </a:p>
          <a:p>
            <a:r>
              <a:rPr lang="ru-RU" sz="2800" b="1" dirty="0" err="1"/>
              <a:t>п</a:t>
            </a:r>
            <a:r>
              <a:rPr lang="ru-RU" sz="2800" b="1" dirty="0" err="1" smtClean="0"/>
              <a:t>сэун</a:t>
            </a:r>
            <a:r>
              <a:rPr lang="ru-RU" sz="2800" b="1" dirty="0" smtClean="0"/>
              <a:t> - …</a:t>
            </a:r>
          </a:p>
          <a:p>
            <a:r>
              <a:rPr lang="ru-RU" sz="2800" b="1" dirty="0"/>
              <a:t>к</a:t>
            </a:r>
            <a:r>
              <a:rPr lang="ru-RU" sz="2800" b="1" dirty="0" smtClean="0"/>
              <a:t>1уэн - …</a:t>
            </a:r>
          </a:p>
          <a:p>
            <a:endParaRPr lang="ru-RU" sz="2400" b="1" dirty="0"/>
          </a:p>
        </p:txBody>
      </p:sp>
      <p:sp>
        <p:nvSpPr>
          <p:cNvPr id="2" name="Объект 1"/>
          <p:cNvSpPr>
            <a:spLocks noGrp="1"/>
          </p:cNvSpPr>
          <p:nvPr>
            <p:ph sz="quarter" idx="14"/>
          </p:nvPr>
        </p:nvSpPr>
        <p:spPr>
          <a:xfrm>
            <a:off x="4716016" y="1844824"/>
            <a:ext cx="3528392" cy="252028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2800" b="1" dirty="0" err="1"/>
              <a:t>з</a:t>
            </a:r>
            <a:r>
              <a:rPr lang="ru-RU" sz="2800" b="1" dirty="0" err="1" smtClean="0"/>
              <a:t>эдэлэжьэн</a:t>
            </a:r>
            <a:endParaRPr lang="ru-RU" sz="2800" b="1" dirty="0" smtClean="0"/>
          </a:p>
          <a:p>
            <a:r>
              <a:rPr lang="ru-RU" sz="2800" b="1" dirty="0" err="1"/>
              <a:t>з</a:t>
            </a:r>
            <a:r>
              <a:rPr lang="ru-RU" sz="2800" b="1" dirty="0" err="1" smtClean="0"/>
              <a:t>эдеджэн</a:t>
            </a:r>
            <a:endParaRPr lang="ru-RU" sz="2800" b="1" dirty="0" smtClean="0"/>
          </a:p>
          <a:p>
            <a:r>
              <a:rPr lang="ru-RU" sz="2800" b="1" dirty="0" err="1"/>
              <a:t>з</a:t>
            </a:r>
            <a:r>
              <a:rPr lang="ru-RU" sz="2800" b="1" dirty="0" err="1" smtClean="0"/>
              <a:t>эдэпсэун</a:t>
            </a:r>
            <a:endParaRPr lang="ru-RU" sz="2800" b="1" dirty="0" smtClean="0"/>
          </a:p>
          <a:p>
            <a:r>
              <a:rPr lang="ru-RU" sz="2800" b="1" dirty="0" smtClean="0"/>
              <a:t>зэдэк1уэн</a:t>
            </a:r>
            <a:endParaRPr lang="ru-RU" sz="2800" b="1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971600" y="4725144"/>
            <a:ext cx="7272808" cy="15121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>
                <a:solidFill>
                  <a:schemeClr val="tx1"/>
                </a:solidFill>
              </a:rPr>
              <a:t>Дэ </a:t>
            </a:r>
            <a:r>
              <a:rPr lang="ru-RU" sz="2800" b="1" dirty="0" err="1" smtClean="0">
                <a:solidFill>
                  <a:srgbClr val="FF0000"/>
                </a:solidFill>
              </a:rPr>
              <a:t>ды</a:t>
            </a:r>
            <a:r>
              <a:rPr lang="ru-RU" sz="2800" b="1" u="sng" dirty="0" err="1" smtClean="0">
                <a:solidFill>
                  <a:schemeClr val="tx1"/>
                </a:solidFill>
              </a:rPr>
              <a:t>зэдэ</a:t>
            </a:r>
            <a:r>
              <a:rPr lang="ru-RU" sz="2800" b="1" dirty="0" err="1" smtClean="0">
                <a:solidFill>
                  <a:schemeClr val="tx1"/>
                </a:solidFill>
              </a:rPr>
              <a:t>лэжьащ</a:t>
            </a:r>
            <a:r>
              <a:rPr lang="ru-RU" sz="2800" b="1" dirty="0" smtClean="0">
                <a:solidFill>
                  <a:schemeClr val="tx1"/>
                </a:solidFill>
              </a:rPr>
              <a:t>, </a:t>
            </a:r>
            <a:r>
              <a:rPr lang="ru-RU" sz="2800" b="1" dirty="0" err="1" smtClean="0">
                <a:solidFill>
                  <a:schemeClr val="tx1"/>
                </a:solidFill>
              </a:rPr>
              <a:t>фэ</a:t>
            </a:r>
            <a:r>
              <a:rPr lang="ru-RU" sz="2800" b="1" dirty="0" smtClean="0">
                <a:solidFill>
                  <a:schemeClr val="tx1"/>
                </a:solidFill>
              </a:rPr>
              <a:t> </a:t>
            </a:r>
            <a:r>
              <a:rPr lang="ru-RU" sz="2800" b="1" dirty="0" err="1" smtClean="0">
                <a:solidFill>
                  <a:srgbClr val="FF0000"/>
                </a:solidFill>
              </a:rPr>
              <a:t>фы</a:t>
            </a:r>
            <a:r>
              <a:rPr lang="ru-RU" sz="2800" b="1" u="sng" dirty="0" err="1" smtClean="0">
                <a:solidFill>
                  <a:schemeClr val="tx1"/>
                </a:solidFill>
              </a:rPr>
              <a:t>зэдэ</a:t>
            </a:r>
            <a:r>
              <a:rPr lang="ru-RU" sz="2800" b="1" dirty="0" err="1" smtClean="0">
                <a:solidFill>
                  <a:schemeClr val="tx1"/>
                </a:solidFill>
              </a:rPr>
              <a:t>лэжьащ</a:t>
            </a:r>
            <a:r>
              <a:rPr lang="ru-RU" sz="2800" b="1" dirty="0" smtClean="0">
                <a:solidFill>
                  <a:schemeClr val="tx1"/>
                </a:solidFill>
              </a:rPr>
              <a:t>, </a:t>
            </a:r>
            <a:r>
              <a:rPr lang="ru-RU" sz="2800" b="1" dirty="0" err="1" smtClean="0">
                <a:solidFill>
                  <a:schemeClr val="tx1"/>
                </a:solidFill>
              </a:rPr>
              <a:t>ахэр</a:t>
            </a:r>
            <a:r>
              <a:rPr lang="ru-RU" sz="2800" b="1" dirty="0" smtClean="0">
                <a:solidFill>
                  <a:schemeClr val="tx1"/>
                </a:solidFill>
              </a:rPr>
              <a:t> </a:t>
            </a:r>
            <a:r>
              <a:rPr lang="ru-RU" sz="2800" b="1" u="sng" dirty="0" err="1" smtClean="0">
                <a:solidFill>
                  <a:schemeClr val="tx1"/>
                </a:solidFill>
              </a:rPr>
              <a:t>зэдэ</a:t>
            </a:r>
            <a:r>
              <a:rPr lang="ru-RU" sz="2800" b="1" dirty="0" err="1" smtClean="0">
                <a:solidFill>
                  <a:schemeClr val="tx1"/>
                </a:solidFill>
              </a:rPr>
              <a:t>лэжьащ</a:t>
            </a:r>
            <a:r>
              <a:rPr lang="ru-RU" sz="2800" b="1" dirty="0" smtClean="0">
                <a:solidFill>
                  <a:schemeClr val="tx1"/>
                </a:solidFill>
              </a:rPr>
              <a:t>.</a:t>
            </a:r>
            <a:endParaRPr lang="ru-RU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360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ru-RU" b="1" dirty="0" err="1">
                <a:solidFill>
                  <a:schemeClr val="tx1"/>
                </a:solidFill>
              </a:rPr>
              <a:t>Псалъэухахэр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smtClean="0">
                <a:solidFill>
                  <a:schemeClr val="tx1"/>
                </a:solidFill>
              </a:rPr>
              <a:t/>
            </a:r>
            <a:br>
              <a:rPr lang="ru-RU" b="1" dirty="0" smtClean="0">
                <a:solidFill>
                  <a:schemeClr val="tx1"/>
                </a:solidFill>
              </a:rPr>
            </a:br>
            <a:r>
              <a:rPr lang="ru-RU" b="1" dirty="0" err="1" smtClean="0">
                <a:solidFill>
                  <a:schemeClr val="tx1"/>
                </a:solidFill>
              </a:rPr>
              <a:t>тэмэму</a:t>
            </a:r>
            <a:r>
              <a:rPr lang="ru-RU" b="1" dirty="0" smtClean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нэвгъэсыж</a:t>
            </a:r>
            <a:r>
              <a:rPr lang="ru-RU" b="1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844824"/>
            <a:ext cx="8568952" cy="4752528"/>
          </a:xfrm>
        </p:spPr>
        <p:txBody>
          <a:bodyPr>
            <a:normAutofit/>
          </a:bodyPr>
          <a:lstStyle/>
          <a:p>
            <a:r>
              <a:rPr lang="ru-RU" sz="2800" b="1" i="1" dirty="0" err="1">
                <a:solidFill>
                  <a:schemeClr val="tx1"/>
                </a:solidFill>
              </a:rPr>
              <a:t>Пщыхьэщхьэ</a:t>
            </a:r>
            <a:r>
              <a:rPr lang="ru-RU" sz="2800" b="1" i="1" dirty="0">
                <a:solidFill>
                  <a:schemeClr val="tx1"/>
                </a:solidFill>
              </a:rPr>
              <a:t> си </a:t>
            </a:r>
            <a:r>
              <a:rPr lang="ru-RU" sz="2800" b="1" i="1" dirty="0" err="1">
                <a:solidFill>
                  <a:schemeClr val="tx1"/>
                </a:solidFill>
              </a:rPr>
              <a:t>анэмрэ</a:t>
            </a:r>
            <a:r>
              <a:rPr lang="ru-RU" sz="2800" b="1" i="1" dirty="0">
                <a:solidFill>
                  <a:schemeClr val="tx1"/>
                </a:solidFill>
              </a:rPr>
              <a:t> </a:t>
            </a:r>
            <a:r>
              <a:rPr lang="ru-RU" sz="2800" b="1" i="1" dirty="0" err="1">
                <a:solidFill>
                  <a:srgbClr val="FF0000"/>
                </a:solidFill>
              </a:rPr>
              <a:t>сэрэ</a:t>
            </a:r>
            <a:r>
              <a:rPr lang="ru-RU" sz="2800" b="1" i="1" dirty="0">
                <a:solidFill>
                  <a:schemeClr val="tx1"/>
                </a:solidFill>
              </a:rPr>
              <a:t> … (дызэдэпщэф1энущ, </a:t>
            </a:r>
            <a:r>
              <a:rPr lang="ru-RU" sz="2800" b="1" i="1" dirty="0" err="1">
                <a:solidFill>
                  <a:schemeClr val="tx1"/>
                </a:solidFill>
              </a:rPr>
              <a:t>седжэнущ</a:t>
            </a:r>
            <a:r>
              <a:rPr lang="ru-RU" sz="2800" b="1" i="1" dirty="0">
                <a:solidFill>
                  <a:schemeClr val="tx1"/>
                </a:solidFill>
              </a:rPr>
              <a:t>, дызэдэтхьэщ1энущ).</a:t>
            </a:r>
            <a:endParaRPr lang="ru-RU" sz="2800" b="1" dirty="0">
              <a:solidFill>
                <a:schemeClr val="tx1"/>
              </a:solidFill>
            </a:endParaRPr>
          </a:p>
          <a:p>
            <a:r>
              <a:rPr lang="ru-RU" sz="2800" b="1" i="1" dirty="0" err="1">
                <a:solidFill>
                  <a:schemeClr val="tx1"/>
                </a:solidFill>
              </a:rPr>
              <a:t>Иджыпсту</a:t>
            </a:r>
            <a:r>
              <a:rPr lang="ru-RU" sz="2800" b="1" i="1" dirty="0">
                <a:solidFill>
                  <a:schemeClr val="tx1"/>
                </a:solidFill>
              </a:rPr>
              <a:t> щ1алэхэмрэ </a:t>
            </a:r>
            <a:r>
              <a:rPr lang="ru-RU" sz="2800" b="1" i="1" dirty="0" err="1">
                <a:solidFill>
                  <a:srgbClr val="FF0000"/>
                </a:solidFill>
              </a:rPr>
              <a:t>дэрэ</a:t>
            </a:r>
            <a:r>
              <a:rPr lang="ru-RU" sz="2800" b="1" i="1" dirty="0">
                <a:solidFill>
                  <a:schemeClr val="tx1"/>
                </a:solidFill>
              </a:rPr>
              <a:t> … (т1ысынущ, дызэдэт1ысынущ, дызэдэк1уэнущ).</a:t>
            </a:r>
            <a:endParaRPr lang="ru-RU" sz="2800" b="1" dirty="0">
              <a:solidFill>
                <a:schemeClr val="tx1"/>
              </a:solidFill>
            </a:endParaRPr>
          </a:p>
          <a:p>
            <a:r>
              <a:rPr lang="ru-RU" sz="2800" b="1" i="1" dirty="0" err="1">
                <a:solidFill>
                  <a:schemeClr val="tx1"/>
                </a:solidFill>
              </a:rPr>
              <a:t>Ныщхьэбэ</a:t>
            </a:r>
            <a:r>
              <a:rPr lang="ru-RU" sz="2800" b="1" i="1" dirty="0">
                <a:solidFill>
                  <a:schemeClr val="tx1"/>
                </a:solidFill>
              </a:rPr>
              <a:t> </a:t>
            </a:r>
            <a:r>
              <a:rPr lang="ru-RU" sz="2800" b="1" i="1" dirty="0" err="1">
                <a:solidFill>
                  <a:schemeClr val="tx1"/>
                </a:solidFill>
              </a:rPr>
              <a:t>Хьэмидрэ</a:t>
            </a:r>
            <a:r>
              <a:rPr lang="ru-RU" sz="2800" b="1" i="1" dirty="0">
                <a:solidFill>
                  <a:schemeClr val="tx1"/>
                </a:solidFill>
              </a:rPr>
              <a:t> </a:t>
            </a:r>
            <a:r>
              <a:rPr lang="ru-RU" sz="2800" b="1" i="1" dirty="0" err="1">
                <a:solidFill>
                  <a:srgbClr val="FF0000"/>
                </a:solidFill>
              </a:rPr>
              <a:t>уэрэ</a:t>
            </a:r>
            <a:r>
              <a:rPr lang="ru-RU" sz="2800" b="1" i="1" dirty="0">
                <a:solidFill>
                  <a:schemeClr val="tx1"/>
                </a:solidFill>
              </a:rPr>
              <a:t> … (</a:t>
            </a:r>
            <a:r>
              <a:rPr lang="ru-RU" sz="2800" b="1" i="1" dirty="0" err="1">
                <a:solidFill>
                  <a:schemeClr val="tx1"/>
                </a:solidFill>
              </a:rPr>
              <a:t>фызэдэлэжьэнущ</a:t>
            </a:r>
            <a:r>
              <a:rPr lang="ru-RU" sz="2800" b="1" i="1" dirty="0">
                <a:solidFill>
                  <a:schemeClr val="tx1"/>
                </a:solidFill>
              </a:rPr>
              <a:t>, </a:t>
            </a:r>
            <a:r>
              <a:rPr lang="ru-RU" sz="2800" b="1" i="1" dirty="0" err="1">
                <a:solidFill>
                  <a:schemeClr val="tx1"/>
                </a:solidFill>
              </a:rPr>
              <a:t>фызэдэшхэнущ</a:t>
            </a:r>
            <a:r>
              <a:rPr lang="ru-RU" sz="2800" b="1" i="1" dirty="0">
                <a:solidFill>
                  <a:schemeClr val="tx1"/>
                </a:solidFill>
              </a:rPr>
              <a:t>, к1уэнущ).</a:t>
            </a:r>
            <a:endParaRPr lang="ru-RU" sz="2800" b="1" dirty="0">
              <a:solidFill>
                <a:schemeClr val="tx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471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043608" y="116632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chemeClr val="tx1"/>
                </a:solidFill>
              </a:rPr>
              <a:t>Псалъэщ1эхэр зыдогъащ1э. 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107504" y="1412776"/>
            <a:ext cx="2520280" cy="532859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2600" b="1" dirty="0"/>
              <a:t>едэ1уэн </a:t>
            </a:r>
            <a:endParaRPr lang="ru-RU" sz="2600" b="1" dirty="0" smtClean="0"/>
          </a:p>
          <a:p>
            <a:pPr marL="68580" indent="0">
              <a:buNone/>
            </a:pPr>
            <a:endParaRPr lang="ru-RU" sz="2600" b="1" dirty="0" smtClean="0"/>
          </a:p>
          <a:p>
            <a:pPr marL="68580" indent="0">
              <a:buNone/>
            </a:pPr>
            <a:endParaRPr lang="ru-RU" sz="3600" b="1" dirty="0"/>
          </a:p>
          <a:p>
            <a:r>
              <a:rPr lang="ru-RU" sz="2600" b="1" dirty="0" err="1" smtClean="0"/>
              <a:t>еплъын</a:t>
            </a:r>
            <a:r>
              <a:rPr lang="ru-RU" sz="2600" dirty="0" smtClean="0"/>
              <a:t> </a:t>
            </a:r>
          </a:p>
          <a:p>
            <a:pPr marL="68580" indent="0">
              <a:buNone/>
            </a:pPr>
            <a:endParaRPr lang="ru-RU" sz="1200" dirty="0" smtClean="0"/>
          </a:p>
          <a:p>
            <a:r>
              <a:rPr lang="ru-RU" sz="2600" b="1" dirty="0" err="1" smtClean="0"/>
              <a:t>ежьэн</a:t>
            </a:r>
            <a:r>
              <a:rPr lang="ru-RU" sz="2600" dirty="0" smtClean="0"/>
              <a:t> </a:t>
            </a:r>
          </a:p>
          <a:p>
            <a:pPr marL="68580" indent="0">
              <a:buNone/>
            </a:pPr>
            <a:endParaRPr lang="ru-RU" sz="3200" dirty="0" smtClean="0"/>
          </a:p>
          <a:p>
            <a:r>
              <a:rPr lang="ru-RU" sz="2600" b="1" dirty="0" err="1" smtClean="0"/>
              <a:t>ежьэн</a:t>
            </a:r>
            <a:r>
              <a:rPr lang="ru-RU" sz="2600" dirty="0" smtClean="0"/>
              <a:t> </a:t>
            </a:r>
          </a:p>
          <a:p>
            <a:pPr marL="68580" indent="0">
              <a:buNone/>
            </a:pPr>
            <a:endParaRPr lang="ru-RU" sz="1200" dirty="0" smtClean="0"/>
          </a:p>
          <a:p>
            <a:r>
              <a:rPr lang="ru-RU" sz="2600" b="1" dirty="0" err="1" smtClean="0"/>
              <a:t>епсэлъэн</a:t>
            </a:r>
            <a:r>
              <a:rPr lang="ru-RU" sz="2600" dirty="0" smtClean="0"/>
              <a:t> </a:t>
            </a:r>
            <a:endParaRPr lang="ru-RU" sz="2600" i="1" dirty="0" smtClean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4"/>
          </p:nvPr>
        </p:nvSpPr>
        <p:spPr>
          <a:xfrm>
            <a:off x="2771800" y="1412776"/>
            <a:ext cx="6264696" cy="532859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ru-RU" sz="2800" i="1" dirty="0" err="1" smtClean="0"/>
              <a:t>неперех</a:t>
            </a:r>
            <a:r>
              <a:rPr lang="ru-RU" sz="2800" i="1" dirty="0"/>
              <a:t>. </a:t>
            </a:r>
            <a:r>
              <a:rPr lang="ru-RU" sz="2800" dirty="0"/>
              <a:t>1) слушать, прослушать </a:t>
            </a:r>
            <a:r>
              <a:rPr lang="ru-RU" sz="2800" i="1" dirty="0"/>
              <a:t>что-л., </a:t>
            </a:r>
            <a:r>
              <a:rPr lang="ru-RU" sz="2800" b="1" dirty="0"/>
              <a:t>радио </a:t>
            </a:r>
            <a:r>
              <a:rPr lang="ru-RU" sz="2800" b="1" dirty="0" err="1"/>
              <a:t>едэIуэн</a:t>
            </a:r>
            <a:r>
              <a:rPr lang="ru-RU" sz="2800" dirty="0"/>
              <a:t> слушать радио; 2) слушаться, повиноваться; </a:t>
            </a:r>
            <a:r>
              <a:rPr lang="ru-RU" sz="2800" b="1" dirty="0" err="1"/>
              <a:t>адэ-анэм</a:t>
            </a:r>
            <a:r>
              <a:rPr lang="ru-RU" sz="2800" b="1" dirty="0"/>
              <a:t> </a:t>
            </a:r>
            <a:r>
              <a:rPr lang="ru-RU" sz="2800" b="1" dirty="0" err="1"/>
              <a:t>едэIуэн</a:t>
            </a:r>
            <a:r>
              <a:rPr lang="ru-RU" sz="2800" dirty="0"/>
              <a:t> слушаться родителей. </a:t>
            </a:r>
          </a:p>
          <a:p>
            <a:r>
              <a:rPr lang="ru-RU" sz="2800" i="1" dirty="0" err="1" smtClean="0"/>
              <a:t>неперех</a:t>
            </a:r>
            <a:r>
              <a:rPr lang="ru-RU" sz="2800" i="1" dirty="0"/>
              <a:t>. </a:t>
            </a:r>
            <a:r>
              <a:rPr lang="ru-RU" sz="2800" dirty="0"/>
              <a:t>посмотреть </a:t>
            </a:r>
            <a:r>
              <a:rPr lang="ru-RU" sz="2800" i="1" dirty="0"/>
              <a:t>на кого-что-л., куда-л.;</a:t>
            </a:r>
            <a:endParaRPr lang="ru-RU" sz="2800" dirty="0"/>
          </a:p>
          <a:p>
            <a:r>
              <a:rPr lang="en-US" sz="2800" dirty="0" smtClean="0"/>
              <a:t>I </a:t>
            </a:r>
            <a:r>
              <a:rPr lang="ru-RU" sz="2800" i="1" dirty="0" err="1"/>
              <a:t>неперех</a:t>
            </a:r>
            <a:r>
              <a:rPr lang="ru-RU" sz="2800" i="1" dirty="0"/>
              <a:t>.</a:t>
            </a:r>
            <a:r>
              <a:rPr lang="ru-RU" sz="2800" dirty="0"/>
              <a:t> пойти, отправиться (в путь; также о средствах транспорта) </a:t>
            </a:r>
          </a:p>
          <a:p>
            <a:r>
              <a:rPr lang="ru-RU" sz="2800" dirty="0" smtClean="0"/>
              <a:t>II </a:t>
            </a:r>
            <a:r>
              <a:rPr lang="ru-RU" sz="2800" i="1" dirty="0" err="1"/>
              <a:t>неперех</a:t>
            </a:r>
            <a:r>
              <a:rPr lang="ru-RU" sz="2800" i="1" dirty="0"/>
              <a:t>.</a:t>
            </a:r>
            <a:r>
              <a:rPr lang="ru-RU" sz="2800" dirty="0"/>
              <a:t> ждать, ожидать, дожидаться кого-чего-л.</a:t>
            </a:r>
          </a:p>
          <a:p>
            <a:r>
              <a:rPr lang="ru-RU" sz="2800" i="1" dirty="0" err="1" smtClean="0"/>
              <a:t>неперех</a:t>
            </a:r>
            <a:r>
              <a:rPr lang="ru-RU" sz="2800" i="1" dirty="0"/>
              <a:t>. </a:t>
            </a:r>
            <a:r>
              <a:rPr lang="ru-RU" sz="2800" dirty="0"/>
              <a:t>говорить, поговорить </a:t>
            </a:r>
            <a:r>
              <a:rPr lang="ru-RU" sz="2800" i="1" dirty="0"/>
              <a:t>с кем-л. о ком-чём-либо.</a:t>
            </a:r>
            <a:endParaRPr lang="ru-RU" sz="28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6973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14768"/>
            <a:ext cx="7024744" cy="11430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07504" y="332656"/>
            <a:ext cx="2448272" cy="637332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ru-RU" sz="2600" b="1" dirty="0" err="1" smtClean="0"/>
              <a:t>ефэн</a:t>
            </a:r>
            <a:endParaRPr lang="ru-RU" sz="2600" b="1" dirty="0" smtClean="0"/>
          </a:p>
          <a:p>
            <a:pPr marL="68580" indent="0">
              <a:spcBef>
                <a:spcPts val="0"/>
              </a:spcBef>
              <a:buNone/>
            </a:pPr>
            <a:r>
              <a:rPr lang="ru-RU" sz="2600" b="1" dirty="0" smtClean="0"/>
              <a:t> </a:t>
            </a:r>
          </a:p>
          <a:p>
            <a:pPr>
              <a:spcBef>
                <a:spcPts val="0"/>
              </a:spcBef>
            </a:pPr>
            <a:r>
              <a:rPr lang="ru-RU" sz="2600" b="1" dirty="0" err="1" smtClean="0"/>
              <a:t>елъэн</a:t>
            </a:r>
            <a:r>
              <a:rPr lang="ru-RU" sz="2600" b="1" dirty="0" smtClean="0"/>
              <a:t> </a:t>
            </a:r>
          </a:p>
          <a:p>
            <a:pPr marL="68580" indent="0">
              <a:spcBef>
                <a:spcPts val="0"/>
              </a:spcBef>
              <a:buNone/>
            </a:pPr>
            <a:endParaRPr lang="ru-RU" sz="1600" b="1" dirty="0" smtClean="0"/>
          </a:p>
          <a:p>
            <a:pPr marL="68580" indent="0">
              <a:spcBef>
                <a:spcPts val="0"/>
              </a:spcBef>
              <a:buNone/>
            </a:pPr>
            <a:endParaRPr lang="ru-RU" b="1" dirty="0" smtClean="0"/>
          </a:p>
          <a:p>
            <a:pPr>
              <a:spcBef>
                <a:spcPts val="0"/>
              </a:spcBef>
            </a:pPr>
            <a:r>
              <a:rPr lang="ru-RU" sz="2600" b="1" dirty="0" err="1" smtClean="0"/>
              <a:t>лъэн</a:t>
            </a:r>
            <a:r>
              <a:rPr lang="ru-RU" sz="2600" b="1" dirty="0"/>
              <a:t> </a:t>
            </a:r>
            <a:r>
              <a:rPr lang="ru-RU" sz="2600" dirty="0" smtClean="0"/>
              <a:t> </a:t>
            </a:r>
            <a:endParaRPr lang="ru-RU" sz="2600" i="1" dirty="0" smtClean="0"/>
          </a:p>
          <a:p>
            <a:pPr>
              <a:spcBef>
                <a:spcPts val="0"/>
              </a:spcBef>
            </a:pPr>
            <a:r>
              <a:rPr lang="ru-RU" sz="2600" b="1" dirty="0" err="1" smtClean="0"/>
              <a:t>епкIэн</a:t>
            </a:r>
            <a:r>
              <a:rPr lang="ru-RU" sz="2600" b="1" dirty="0" smtClean="0"/>
              <a:t> </a:t>
            </a:r>
          </a:p>
          <a:p>
            <a:pPr marL="68580" indent="0">
              <a:spcBef>
                <a:spcPts val="0"/>
              </a:spcBef>
              <a:buNone/>
            </a:pPr>
            <a:endParaRPr lang="ru-RU" sz="4800" dirty="0" smtClean="0"/>
          </a:p>
          <a:p>
            <a:pPr>
              <a:spcBef>
                <a:spcPts val="0"/>
              </a:spcBef>
            </a:pPr>
            <a:r>
              <a:rPr lang="ru-RU" sz="2600" b="1" dirty="0" smtClean="0"/>
              <a:t>пк1эн </a:t>
            </a:r>
            <a:r>
              <a:rPr lang="ru-RU" sz="2600" dirty="0" smtClean="0"/>
              <a:t> </a:t>
            </a:r>
            <a:endParaRPr lang="ru-RU" sz="2600" i="1" dirty="0" smtClean="0"/>
          </a:p>
          <a:p>
            <a:pPr>
              <a:spcBef>
                <a:spcPts val="0"/>
              </a:spcBef>
            </a:pPr>
            <a:r>
              <a:rPr lang="ru-RU" sz="2600" b="1" dirty="0" err="1" smtClean="0"/>
              <a:t>еIэбын</a:t>
            </a:r>
            <a:r>
              <a:rPr lang="ru-RU" sz="2600" dirty="0" smtClean="0"/>
              <a:t> </a:t>
            </a:r>
          </a:p>
          <a:p>
            <a:pPr>
              <a:spcBef>
                <a:spcPts val="0"/>
              </a:spcBef>
            </a:pPr>
            <a:endParaRPr lang="ru-RU" sz="1800" i="1" dirty="0" smtClean="0"/>
          </a:p>
          <a:p>
            <a:pPr>
              <a:spcBef>
                <a:spcPts val="0"/>
              </a:spcBef>
            </a:pPr>
            <a:r>
              <a:rPr lang="ru-RU" sz="2600" b="1" dirty="0" err="1" smtClean="0"/>
              <a:t>екIуэкIын</a:t>
            </a:r>
            <a:r>
              <a:rPr lang="ru-RU" sz="2600" dirty="0" smtClean="0"/>
              <a:t> </a:t>
            </a:r>
            <a:endParaRPr lang="ru-RU" sz="2600" i="1" dirty="0" smtClean="0"/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4"/>
          </p:nvPr>
        </p:nvSpPr>
        <p:spPr>
          <a:xfrm>
            <a:off x="2699792" y="332656"/>
            <a:ext cx="6336704" cy="637332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ru-RU" sz="4400" i="1" dirty="0" err="1" smtClean="0"/>
              <a:t>неперех</a:t>
            </a:r>
            <a:r>
              <a:rPr lang="ru-RU" sz="4400" i="1" dirty="0"/>
              <a:t>. </a:t>
            </a:r>
            <a:r>
              <a:rPr lang="ru-RU" sz="4400" dirty="0"/>
              <a:t>1) пить; выпивать; 2) сосать </a:t>
            </a:r>
            <a:r>
              <a:rPr lang="ru-RU" sz="4400" i="1" dirty="0"/>
              <a:t>(грудь)</a:t>
            </a:r>
            <a:endParaRPr lang="ru-RU" sz="4400" dirty="0"/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ru-RU" sz="4400" i="1" dirty="0" err="1" smtClean="0"/>
              <a:t>неперех</a:t>
            </a:r>
            <a:r>
              <a:rPr lang="ru-RU" sz="4400" i="1" dirty="0"/>
              <a:t>. </a:t>
            </a:r>
            <a:r>
              <a:rPr lang="ru-RU" sz="4400" dirty="0"/>
              <a:t>перепрыгивать, перепрыгнуть </a:t>
            </a:r>
            <a:r>
              <a:rPr lang="ru-RU" sz="4400" i="1" dirty="0"/>
              <a:t>что-л., через что-л.;</a:t>
            </a:r>
            <a:r>
              <a:rPr lang="ru-RU" sz="4400" b="1" i="1" dirty="0"/>
              <a:t> </a:t>
            </a:r>
            <a:r>
              <a:rPr lang="ru-RU" sz="4400" i="1" dirty="0" smtClean="0"/>
              <a:t>(Не путать с глаголом </a:t>
            </a:r>
            <a:r>
              <a:rPr lang="ru-RU" sz="4400" i="1" dirty="0" err="1" smtClean="0">
                <a:solidFill>
                  <a:srgbClr val="FF0000"/>
                </a:solidFill>
              </a:rPr>
              <a:t>лъэн</a:t>
            </a:r>
            <a:r>
              <a:rPr lang="ru-RU" sz="4400" i="1" dirty="0" smtClean="0"/>
              <a:t>!)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ru-RU" sz="4400" i="1" dirty="0" err="1" smtClean="0"/>
              <a:t>неперех</a:t>
            </a:r>
            <a:r>
              <a:rPr lang="ru-RU" sz="4400" i="1" dirty="0" smtClean="0"/>
              <a:t>. </a:t>
            </a:r>
            <a:r>
              <a:rPr lang="ru-RU" sz="4400" dirty="0" smtClean="0"/>
              <a:t>прыгать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ru-RU" sz="4400" i="1" dirty="0" err="1" smtClean="0"/>
              <a:t>неперех</a:t>
            </a:r>
            <a:r>
              <a:rPr lang="ru-RU" sz="4400" i="1" dirty="0"/>
              <a:t>. </a:t>
            </a:r>
            <a:r>
              <a:rPr lang="ru-RU" sz="4400" dirty="0"/>
              <a:t>перепрыгивать, перепрыгнуть </a:t>
            </a:r>
            <a:r>
              <a:rPr lang="ru-RU" sz="4400" i="1" dirty="0"/>
              <a:t>что-л., через что-л.;</a:t>
            </a:r>
            <a:r>
              <a:rPr lang="ru-RU" sz="4400" b="1" i="1" dirty="0"/>
              <a:t> </a:t>
            </a:r>
            <a:r>
              <a:rPr lang="ru-RU" sz="4400" i="1" dirty="0"/>
              <a:t>(Не путать с </a:t>
            </a:r>
            <a:r>
              <a:rPr lang="ru-RU" sz="4400" i="1" dirty="0" smtClean="0"/>
              <a:t>глаголом </a:t>
            </a:r>
            <a:r>
              <a:rPr lang="ru-RU" sz="4400" i="1" dirty="0" smtClean="0">
                <a:solidFill>
                  <a:srgbClr val="FF0000"/>
                </a:solidFill>
              </a:rPr>
              <a:t>пк1эн</a:t>
            </a:r>
            <a:r>
              <a:rPr lang="ru-RU" sz="4400" i="1" dirty="0" smtClean="0"/>
              <a:t>!)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ru-RU" sz="4400" i="1" dirty="0" err="1" smtClean="0"/>
              <a:t>неперех</a:t>
            </a:r>
            <a:r>
              <a:rPr lang="ru-RU" sz="4400" i="1" dirty="0"/>
              <a:t>. </a:t>
            </a:r>
            <a:r>
              <a:rPr lang="ru-RU" sz="4400" dirty="0" smtClean="0"/>
              <a:t>прыгать</a:t>
            </a:r>
            <a:endParaRPr lang="ru-RU" sz="4400" dirty="0"/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ru-RU" sz="4400" i="1" dirty="0" err="1" smtClean="0"/>
              <a:t>неперех</a:t>
            </a:r>
            <a:r>
              <a:rPr lang="ru-RU" sz="4400" i="1" dirty="0"/>
              <a:t>. </a:t>
            </a:r>
            <a:r>
              <a:rPr lang="ru-RU" sz="4400" dirty="0"/>
              <a:t>трогать, тронуть, щупать, пощупать </a:t>
            </a:r>
            <a:r>
              <a:rPr lang="ru-RU" sz="4400" i="1" dirty="0"/>
              <a:t>кого-что-л.</a:t>
            </a:r>
            <a:endParaRPr lang="ru-RU" sz="4400" dirty="0"/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ru-RU" sz="4400" i="1" dirty="0" err="1" smtClean="0"/>
              <a:t>неперех</a:t>
            </a:r>
            <a:r>
              <a:rPr lang="ru-RU" sz="4400" i="1" dirty="0"/>
              <a:t>. </a:t>
            </a:r>
            <a:r>
              <a:rPr lang="ru-RU" sz="4400" dirty="0"/>
              <a:t>1) идти в обход; 2) пойти </a:t>
            </a:r>
            <a:r>
              <a:rPr lang="ru-RU" sz="4400" i="1" dirty="0"/>
              <a:t>куда-л., к кому-либо; </a:t>
            </a:r>
            <a:r>
              <a:rPr lang="ru-RU" sz="4400" dirty="0"/>
              <a:t>3) водиться, практиковаться; 4) идти, продолжаться, длиться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5181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44625"/>
            <a:ext cx="2884147" cy="720079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b="1" dirty="0" err="1"/>
              <a:t>еуэн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4129336" y="1573518"/>
            <a:ext cx="4824536" cy="4891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716016" y="0"/>
            <a:ext cx="3384376" cy="5715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ru-RU" sz="3200" b="1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107504" y="692696"/>
            <a:ext cx="8928992" cy="60486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85000" lnSpcReduction="2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 smtClean="0"/>
              <a:t>– </a:t>
            </a:r>
            <a:r>
              <a:rPr lang="ru-RU" sz="2800" i="1" dirty="0" err="1"/>
              <a:t>неперех</a:t>
            </a:r>
            <a:r>
              <a:rPr lang="ru-RU" sz="2800" i="1" dirty="0"/>
              <a:t>. </a:t>
            </a:r>
            <a:r>
              <a:rPr lang="ru-RU" sz="2800" dirty="0"/>
              <a:t>1) бить, побить, поколотить, ударить </a:t>
            </a:r>
            <a:r>
              <a:rPr lang="ru-RU" sz="2800" i="1" dirty="0"/>
              <a:t>кого-л.; </a:t>
            </a:r>
            <a:endParaRPr lang="ru-RU" sz="2800" i="1" dirty="0" smtClean="0"/>
          </a:p>
          <a:p>
            <a:r>
              <a:rPr lang="ru-RU" sz="2800" dirty="0" smtClean="0"/>
              <a:t>2</a:t>
            </a:r>
            <a:r>
              <a:rPr lang="ru-RU" sz="2800" dirty="0"/>
              <a:t>) бить, ударять, ударить </a:t>
            </a:r>
            <a:r>
              <a:rPr lang="ru-RU" sz="2800" i="1" dirty="0"/>
              <a:t>по чему-л., во что-л.; </a:t>
            </a:r>
            <a:r>
              <a:rPr lang="ru-RU" sz="2800" b="1" dirty="0" err="1"/>
              <a:t>бэрэбанэ</a:t>
            </a:r>
            <a:r>
              <a:rPr lang="ru-RU" sz="2800" b="1" dirty="0"/>
              <a:t> </a:t>
            </a:r>
            <a:r>
              <a:rPr lang="ru-RU" sz="2800" b="1" dirty="0" err="1"/>
              <a:t>еуэн</a:t>
            </a:r>
            <a:r>
              <a:rPr lang="ru-RU" sz="2800" dirty="0"/>
              <a:t> бить в барабан; </a:t>
            </a:r>
            <a:r>
              <a:rPr lang="ru-RU" sz="2800" b="1" dirty="0" err="1"/>
              <a:t>Iэгу</a:t>
            </a:r>
            <a:r>
              <a:rPr lang="ru-RU" sz="2800" b="1" dirty="0"/>
              <a:t> </a:t>
            </a:r>
            <a:r>
              <a:rPr lang="ru-RU" sz="2800" b="1" dirty="0" err="1"/>
              <a:t>еуэн</a:t>
            </a:r>
            <a:r>
              <a:rPr lang="ru-RU" sz="2800" dirty="0"/>
              <a:t> хлопать в ладоши; </a:t>
            </a:r>
            <a:endParaRPr lang="ru-RU" sz="2800" dirty="0" smtClean="0"/>
          </a:p>
          <a:p>
            <a:r>
              <a:rPr lang="ru-RU" sz="2800" dirty="0" smtClean="0"/>
              <a:t>3</a:t>
            </a:r>
            <a:r>
              <a:rPr lang="ru-RU" sz="2800" dirty="0"/>
              <a:t>) бить, пробить </a:t>
            </a:r>
            <a:r>
              <a:rPr lang="ru-RU" sz="2800" i="1" dirty="0"/>
              <a:t>(о часах и т. п.); </a:t>
            </a:r>
            <a:endParaRPr lang="ru-RU" sz="2800" i="1" dirty="0" smtClean="0"/>
          </a:p>
          <a:p>
            <a:r>
              <a:rPr lang="ru-RU" sz="2800" dirty="0" smtClean="0"/>
              <a:t>4</a:t>
            </a:r>
            <a:r>
              <a:rPr lang="ru-RU" sz="2800" dirty="0"/>
              <a:t>) бить, стрелять </a:t>
            </a:r>
            <a:r>
              <a:rPr lang="ru-RU" sz="2800" i="1" dirty="0"/>
              <a:t>по кому-чему-л.; </a:t>
            </a:r>
            <a:r>
              <a:rPr lang="ru-RU" sz="2800" b="1" dirty="0" err="1"/>
              <a:t>нэщанэ</a:t>
            </a:r>
            <a:r>
              <a:rPr lang="ru-RU" sz="2800" b="1" dirty="0"/>
              <a:t> </a:t>
            </a:r>
            <a:r>
              <a:rPr lang="ru-RU" sz="2800" b="1" dirty="0" err="1"/>
              <a:t>еуэн</a:t>
            </a:r>
            <a:r>
              <a:rPr lang="ru-RU" sz="2800" dirty="0"/>
              <a:t> стрелять по мишеням; </a:t>
            </a:r>
            <a:endParaRPr lang="ru-RU" sz="2800" dirty="0" smtClean="0"/>
          </a:p>
          <a:p>
            <a:r>
              <a:rPr lang="ru-RU" sz="2800" dirty="0" smtClean="0"/>
              <a:t>5</a:t>
            </a:r>
            <a:r>
              <a:rPr lang="ru-RU" sz="2800" dirty="0"/>
              <a:t>) жалить, ужалить, укусить </a:t>
            </a:r>
            <a:r>
              <a:rPr lang="ru-RU" sz="2800" i="1" dirty="0"/>
              <a:t>(о змее, о насекомом); </a:t>
            </a:r>
            <a:r>
              <a:rPr lang="ru-RU" sz="2800" dirty="0"/>
              <a:t>6) прихватить, побить </a:t>
            </a:r>
            <a:r>
              <a:rPr lang="ru-RU" sz="2800" i="1" dirty="0"/>
              <a:t>что-л. (морозом); </a:t>
            </a:r>
            <a:r>
              <a:rPr lang="ru-RU" sz="2800" dirty="0"/>
              <a:t>повредить что-л. </a:t>
            </a:r>
            <a:r>
              <a:rPr lang="ru-RU" sz="2800" i="1" dirty="0"/>
              <a:t>(молью и т. п.); </a:t>
            </a:r>
            <a:endParaRPr lang="ru-RU" sz="2800" i="1" dirty="0" smtClean="0"/>
          </a:p>
          <a:p>
            <a:r>
              <a:rPr lang="ru-RU" sz="2800" dirty="0" smtClean="0"/>
              <a:t>7</a:t>
            </a:r>
            <a:r>
              <a:rPr lang="ru-RU" sz="2800" dirty="0"/>
              <a:t>) косить </a:t>
            </a:r>
            <a:r>
              <a:rPr lang="ru-RU" sz="2800" i="1" dirty="0"/>
              <a:t>что-л.; </a:t>
            </a:r>
            <a:r>
              <a:rPr lang="ru-RU" sz="2800" b="1" dirty="0" err="1"/>
              <a:t>мэкъу</a:t>
            </a:r>
            <a:r>
              <a:rPr lang="ru-RU" sz="2800" b="1" dirty="0"/>
              <a:t> </a:t>
            </a:r>
            <a:r>
              <a:rPr lang="ru-RU" sz="2800" b="1" dirty="0" err="1"/>
              <a:t>еуэн</a:t>
            </a:r>
            <a:r>
              <a:rPr lang="ru-RU" sz="2800" dirty="0"/>
              <a:t> косить сено; </a:t>
            </a:r>
            <a:endParaRPr lang="ru-RU" sz="2800" dirty="0" smtClean="0"/>
          </a:p>
          <a:p>
            <a:r>
              <a:rPr lang="ru-RU" sz="2800" dirty="0" smtClean="0"/>
              <a:t>8</a:t>
            </a:r>
            <a:r>
              <a:rPr lang="ru-RU" sz="2800" dirty="0"/>
              <a:t>) рубить </a:t>
            </a:r>
            <a:r>
              <a:rPr lang="ru-RU" sz="2800" i="1" dirty="0"/>
              <a:t>что-л</a:t>
            </a:r>
            <a:r>
              <a:rPr lang="ru-RU" sz="2800" b="1" i="1" dirty="0"/>
              <a:t>.; </a:t>
            </a:r>
            <a:r>
              <a:rPr lang="ru-RU" sz="2800" b="1" dirty="0" err="1"/>
              <a:t>мэз</a:t>
            </a:r>
            <a:r>
              <a:rPr lang="ru-RU" sz="2800" b="1" dirty="0"/>
              <a:t> </a:t>
            </a:r>
            <a:r>
              <a:rPr lang="ru-RU" sz="2800" b="1" dirty="0" err="1"/>
              <a:t>еуэн</a:t>
            </a:r>
            <a:r>
              <a:rPr lang="ru-RU" sz="2800" dirty="0"/>
              <a:t> рубить лес; </a:t>
            </a:r>
            <a:endParaRPr lang="ru-RU" sz="2800" dirty="0" smtClean="0"/>
          </a:p>
          <a:p>
            <a:r>
              <a:rPr lang="ru-RU" sz="2800" dirty="0" smtClean="0"/>
              <a:t>9</a:t>
            </a:r>
            <a:r>
              <a:rPr lang="ru-RU" sz="2800" dirty="0"/>
              <a:t>) играть </a:t>
            </a:r>
            <a:r>
              <a:rPr lang="ru-RU" sz="2800" i="1" dirty="0"/>
              <a:t>что-л., на чём-л.; </a:t>
            </a:r>
            <a:r>
              <a:rPr lang="ru-RU" sz="2800" b="1" dirty="0"/>
              <a:t>вальс </a:t>
            </a:r>
            <a:r>
              <a:rPr lang="ru-RU" sz="2800" b="1" dirty="0" err="1"/>
              <a:t>еуэн</a:t>
            </a:r>
            <a:r>
              <a:rPr lang="ru-RU" sz="2800" dirty="0"/>
              <a:t> играть вальс; </a:t>
            </a:r>
            <a:r>
              <a:rPr lang="ru-RU" sz="2800" b="1" dirty="0" err="1"/>
              <a:t>шыкIэпшынэ</a:t>
            </a:r>
            <a:r>
              <a:rPr lang="ru-RU" sz="2800" dirty="0"/>
              <a:t> </a:t>
            </a:r>
            <a:r>
              <a:rPr lang="ru-RU" sz="2800" b="1" dirty="0" err="1"/>
              <a:t>еуэн</a:t>
            </a:r>
            <a:r>
              <a:rPr lang="ru-RU" sz="2800" dirty="0"/>
              <a:t> играть на скрипке; </a:t>
            </a:r>
            <a:endParaRPr lang="ru-RU" sz="2800" dirty="0" smtClean="0"/>
          </a:p>
          <a:p>
            <a:r>
              <a:rPr lang="ru-RU" sz="2800" dirty="0" smtClean="0"/>
              <a:t>10</a:t>
            </a:r>
            <a:r>
              <a:rPr lang="ru-RU" sz="2800" dirty="0"/>
              <a:t>) привести в бессознательное состояние </a:t>
            </a:r>
            <a:r>
              <a:rPr lang="ru-RU" sz="2800" i="1" dirty="0"/>
              <a:t>(об угаре, о солнечном ударе); </a:t>
            </a:r>
            <a:r>
              <a:rPr lang="ru-RU" sz="2800" b="1" dirty="0" err="1"/>
              <a:t>тхъу</a:t>
            </a:r>
            <a:r>
              <a:rPr lang="ru-RU" sz="2800" b="1" dirty="0"/>
              <a:t> </a:t>
            </a:r>
            <a:r>
              <a:rPr lang="ru-RU" sz="2800" b="1" dirty="0" err="1"/>
              <a:t>еуэн</a:t>
            </a:r>
            <a:r>
              <a:rPr lang="ru-RU" sz="2800" dirty="0"/>
              <a:t> бить, сбивать масло; </a:t>
            </a:r>
            <a:r>
              <a:rPr lang="ru-RU" sz="2800" b="1" dirty="0" err="1"/>
              <a:t>бадзэ</a:t>
            </a:r>
            <a:r>
              <a:rPr lang="ru-RU" sz="2800" b="1" dirty="0"/>
              <a:t> </a:t>
            </a:r>
            <a:r>
              <a:rPr lang="ru-RU" sz="2800" b="1" dirty="0" err="1"/>
              <a:t>еуэн</a:t>
            </a:r>
            <a:r>
              <a:rPr lang="ru-RU" sz="2800" b="1" dirty="0"/>
              <a:t> </a:t>
            </a:r>
            <a:r>
              <a:rPr lang="ru-RU" sz="2800" dirty="0"/>
              <a:t>гнать, отгонять мух; </a:t>
            </a:r>
            <a:r>
              <a:rPr lang="ru-RU" sz="2800" b="1" dirty="0" err="1"/>
              <a:t>пхъэпс</a:t>
            </a:r>
            <a:r>
              <a:rPr lang="ru-RU" sz="2800" b="1" dirty="0"/>
              <a:t> </a:t>
            </a:r>
            <a:r>
              <a:rPr lang="ru-RU" sz="2800" b="1" dirty="0" err="1"/>
              <a:t>еуэн</a:t>
            </a:r>
            <a:r>
              <a:rPr lang="ru-RU" sz="2800" dirty="0"/>
              <a:t> строгать рубанком; </a:t>
            </a:r>
            <a:r>
              <a:rPr lang="ru-RU" sz="2800" b="1" dirty="0" err="1"/>
              <a:t>сабэ</a:t>
            </a:r>
            <a:r>
              <a:rPr lang="ru-RU" sz="2800" b="1" dirty="0"/>
              <a:t> </a:t>
            </a:r>
            <a:r>
              <a:rPr lang="ru-RU" sz="2800" b="1" dirty="0" err="1"/>
              <a:t>еуэн</a:t>
            </a:r>
            <a:r>
              <a:rPr lang="ru-RU" sz="2800" dirty="0"/>
              <a:t> выбивать, выколачивать пыль</a:t>
            </a:r>
          </a:p>
        </p:txBody>
      </p:sp>
    </p:spTree>
    <p:extLst>
      <p:ext uri="{BB962C8B-B14F-4D97-AF65-F5344CB8AC3E}">
        <p14:creationId xmlns:p14="http://schemas.microsoft.com/office/powerpoint/2010/main" val="1641333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620688"/>
            <a:ext cx="7456792" cy="108012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III</a:t>
            </a:r>
            <a:r>
              <a:rPr lang="ru-RU" b="1" dirty="0">
                <a:solidFill>
                  <a:schemeClr val="tx1"/>
                </a:solidFill>
              </a:rPr>
              <a:t> тип спряжения </a:t>
            </a:r>
            <a:r>
              <a:rPr lang="ru-RU" b="1" dirty="0" smtClean="0">
                <a:solidFill>
                  <a:schemeClr val="tx1"/>
                </a:solidFill>
              </a:rPr>
              <a:t>глаголов</a:t>
            </a:r>
            <a:br>
              <a:rPr lang="ru-RU" b="1" dirty="0" smtClean="0">
                <a:solidFill>
                  <a:schemeClr val="tx1"/>
                </a:solidFill>
              </a:rPr>
            </a:br>
            <a:r>
              <a:rPr lang="ru-RU" sz="2800" b="1" dirty="0" smtClean="0">
                <a:solidFill>
                  <a:srgbClr val="FF0000"/>
                </a:solidFill>
              </a:rPr>
              <a:t>(непереходные динамические глаголы)</a:t>
            </a:r>
            <a:endParaRPr lang="ru-RU" dirty="0">
              <a:solidFill>
                <a:srgbClr val="FF0000"/>
              </a:solidFill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3419222"/>
              </p:ext>
            </p:extLst>
          </p:nvPr>
        </p:nvGraphicFramePr>
        <p:xfrm>
          <a:off x="467544" y="1844824"/>
          <a:ext cx="8136903" cy="4656518"/>
        </p:xfrm>
        <a:graphic>
          <a:graphicData uri="http://schemas.openxmlformats.org/drawingml/2006/table">
            <a:tbl>
              <a:tblPr firstRow="1" firstCol="1" bandRow="1"/>
              <a:tblGrid>
                <a:gridCol w="1584176"/>
                <a:gridCol w="1944216"/>
                <a:gridCol w="2304256"/>
                <a:gridCol w="2304255"/>
              </a:tblGrid>
              <a:tr h="3600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лицо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настоящее время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прошедшее время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будущее время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Единственное число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92066"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ru-RU" sz="2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. сэ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 err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</a:t>
                      </a:r>
                      <a:r>
                        <a:rPr lang="ru-RU" sz="2400" b="1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</a:t>
                      </a:r>
                      <a:r>
                        <a:rPr lang="ru-RU" sz="24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плъ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 err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</a:t>
                      </a:r>
                      <a:r>
                        <a:rPr lang="ru-RU" sz="24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еплъащ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 err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</a:t>
                      </a:r>
                      <a:r>
                        <a:rPr lang="ru-RU" sz="24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еплъынущ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2066"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II</a:t>
                      </a:r>
                      <a:r>
                        <a:rPr lang="ru-RU" sz="2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. уэ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 err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</a:t>
                      </a:r>
                      <a:r>
                        <a:rPr lang="ru-RU" sz="2400" b="1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</a:t>
                      </a:r>
                      <a:r>
                        <a:rPr lang="ru-RU" sz="24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плъ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 err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</a:t>
                      </a:r>
                      <a:r>
                        <a:rPr lang="ru-RU" sz="24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еплъащ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 err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</a:t>
                      </a:r>
                      <a:r>
                        <a:rPr lang="ru-RU" sz="24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еплъынущ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2066"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III </a:t>
                      </a:r>
                      <a:r>
                        <a:rPr lang="ru-RU" sz="24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ар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1" u="sng" dirty="0" err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й</a:t>
                      </a:r>
                      <a:r>
                        <a:rPr lang="ru-RU" sz="2400" b="1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</a:t>
                      </a:r>
                      <a:r>
                        <a:rPr lang="ru-RU" sz="24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плъ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1" u="sng" dirty="0" err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е</a:t>
                      </a:r>
                      <a:r>
                        <a:rPr lang="ru-RU" sz="24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плъащ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1" u="sng" dirty="0" err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е</a:t>
                      </a:r>
                      <a:r>
                        <a:rPr lang="ru-RU" sz="24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плъынущ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042">
                <a:tc gridSpan="4"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Множественное число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92066">
                <a:tc>
                  <a:txBody>
                    <a:bodyPr/>
                    <a:lstStyle/>
                    <a:p>
                      <a:pPr marL="228600" lvl="0" indent="-2286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I. </a:t>
                      </a:r>
                      <a:r>
                        <a:rPr lang="ru-RU" sz="2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дэ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 err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</a:t>
                      </a:r>
                      <a:r>
                        <a:rPr lang="ru-RU" sz="2400" b="1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</a:t>
                      </a:r>
                      <a:r>
                        <a:rPr lang="ru-RU" sz="24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плъ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 err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</a:t>
                      </a:r>
                      <a:r>
                        <a:rPr lang="ru-RU" sz="24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еплъащ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 err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</a:t>
                      </a:r>
                      <a:r>
                        <a:rPr lang="ru-RU" sz="24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еплъынущ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2066"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II</a:t>
                      </a:r>
                      <a:r>
                        <a:rPr lang="ru-RU" sz="2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. фэ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 err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ф</a:t>
                      </a:r>
                      <a:r>
                        <a:rPr lang="ru-RU" sz="2400" b="1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</a:t>
                      </a:r>
                      <a:r>
                        <a:rPr lang="ru-RU" sz="24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плъ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 err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ф</a:t>
                      </a:r>
                      <a:r>
                        <a:rPr lang="ru-RU" sz="24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еплъащ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 err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ф</a:t>
                      </a:r>
                      <a:r>
                        <a:rPr lang="ru-RU" sz="24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еплъынущ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2066"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III. </a:t>
                      </a:r>
                      <a:r>
                        <a:rPr lang="ru-RU" sz="24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ахэр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1" u="sng" dirty="0" err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й</a:t>
                      </a:r>
                      <a:r>
                        <a:rPr lang="ru-RU" sz="2400" b="1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</a:t>
                      </a:r>
                      <a:r>
                        <a:rPr lang="ru-RU" sz="24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плъ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1" u="sng" dirty="0" err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е</a:t>
                      </a:r>
                      <a:r>
                        <a:rPr lang="ru-RU" sz="24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плъащ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1" u="sng" dirty="0" err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е</a:t>
                      </a:r>
                      <a:r>
                        <a:rPr lang="ru-RU" sz="24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плъынущ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ru-RU" u="sng" dirty="0">
                <a:solidFill>
                  <a:schemeClr val="tx1"/>
                </a:solidFill>
              </a:rPr>
              <a:t>Так спрягаются: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980728"/>
            <a:ext cx="8928992" cy="587727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0" algn="just"/>
            <a:r>
              <a:rPr lang="ru-RU" dirty="0" smtClean="0"/>
              <a:t>первичные </a:t>
            </a:r>
            <a:r>
              <a:rPr lang="ru-RU" dirty="0" err="1"/>
              <a:t>двухличные</a:t>
            </a:r>
            <a:r>
              <a:rPr lang="ru-RU" dirty="0"/>
              <a:t> непереходные глаголы: </a:t>
            </a:r>
            <a:r>
              <a:rPr lang="ru-RU" b="1" i="1" dirty="0" err="1">
                <a:solidFill>
                  <a:srgbClr val="FF0000"/>
                </a:solidFill>
              </a:rPr>
              <a:t>еджэн</a:t>
            </a:r>
            <a:r>
              <a:rPr lang="ru-RU" b="1" i="1" dirty="0">
                <a:solidFill>
                  <a:srgbClr val="FF0000"/>
                </a:solidFill>
              </a:rPr>
              <a:t>, едэ1уэн, </a:t>
            </a:r>
            <a:r>
              <a:rPr lang="ru-RU" b="1" i="1" dirty="0" err="1">
                <a:solidFill>
                  <a:srgbClr val="FF0000"/>
                </a:solidFill>
              </a:rPr>
              <a:t>еплъын</a:t>
            </a:r>
            <a:r>
              <a:rPr lang="ru-RU" b="1" i="1" dirty="0">
                <a:solidFill>
                  <a:srgbClr val="FF0000"/>
                </a:solidFill>
              </a:rPr>
              <a:t>, </a:t>
            </a:r>
            <a:r>
              <a:rPr lang="ru-RU" b="1" i="1" dirty="0" err="1">
                <a:solidFill>
                  <a:srgbClr val="FF0000"/>
                </a:solidFill>
              </a:rPr>
              <a:t>ежьэн</a:t>
            </a:r>
            <a:r>
              <a:rPr lang="ru-RU" b="1" i="1" dirty="0">
                <a:solidFill>
                  <a:srgbClr val="FF0000"/>
                </a:solidFill>
              </a:rPr>
              <a:t>, </a:t>
            </a:r>
            <a:r>
              <a:rPr lang="ru-RU" b="1" i="1" dirty="0" err="1">
                <a:solidFill>
                  <a:srgbClr val="FF0000"/>
                </a:solidFill>
              </a:rPr>
              <a:t>епсэлъэн</a:t>
            </a:r>
            <a:r>
              <a:rPr lang="ru-RU" b="1" i="1" dirty="0">
                <a:solidFill>
                  <a:srgbClr val="FF0000"/>
                </a:solidFill>
              </a:rPr>
              <a:t>, </a:t>
            </a:r>
            <a:r>
              <a:rPr lang="ru-RU" b="1" i="1" dirty="0" err="1">
                <a:solidFill>
                  <a:srgbClr val="FF0000"/>
                </a:solidFill>
              </a:rPr>
              <a:t>еуэн</a:t>
            </a:r>
            <a:r>
              <a:rPr lang="ru-RU" b="1" i="1" dirty="0">
                <a:solidFill>
                  <a:srgbClr val="FF0000"/>
                </a:solidFill>
              </a:rPr>
              <a:t>, </a:t>
            </a:r>
            <a:r>
              <a:rPr lang="ru-RU" b="1" i="1" dirty="0" err="1">
                <a:solidFill>
                  <a:srgbClr val="FF0000"/>
                </a:solidFill>
              </a:rPr>
              <a:t>ефэн</a:t>
            </a:r>
            <a:r>
              <a:rPr lang="ru-RU" b="1" i="1" dirty="0">
                <a:solidFill>
                  <a:srgbClr val="FF0000"/>
                </a:solidFill>
              </a:rPr>
              <a:t>, епк1эн, </a:t>
            </a:r>
            <a:r>
              <a:rPr lang="ru-RU" b="1" i="1" dirty="0" err="1">
                <a:solidFill>
                  <a:srgbClr val="FF0000"/>
                </a:solidFill>
              </a:rPr>
              <a:t>елъэн</a:t>
            </a:r>
            <a:r>
              <a:rPr lang="ru-RU" dirty="0"/>
              <a:t> (</a:t>
            </a:r>
            <a:r>
              <a:rPr lang="ru-RU" b="1" i="1" dirty="0"/>
              <a:t>не путать с глаголами пк1эн и </a:t>
            </a:r>
            <a:r>
              <a:rPr lang="ru-RU" b="1" i="1" dirty="0" err="1"/>
              <a:t>лъэн</a:t>
            </a:r>
            <a:r>
              <a:rPr lang="ru-RU" dirty="0"/>
              <a:t>!) и т.д. </a:t>
            </a:r>
          </a:p>
          <a:p>
            <a:pPr algn="just"/>
            <a:r>
              <a:rPr lang="ru-RU" dirty="0"/>
              <a:t>«Префикс </a:t>
            </a:r>
            <a:r>
              <a:rPr lang="ru-RU" b="1" dirty="0"/>
              <a:t>е-</a:t>
            </a:r>
            <a:r>
              <a:rPr lang="ru-RU" dirty="0"/>
              <a:t> в глаголах этого типа является показателем 3-го лица косвенного объекта.» [</a:t>
            </a:r>
            <a:r>
              <a:rPr lang="ru-RU" dirty="0" err="1"/>
              <a:t>М.Кумахов</a:t>
            </a:r>
            <a:r>
              <a:rPr lang="ru-RU" dirty="0"/>
              <a:t>, с.174]</a:t>
            </a:r>
          </a:p>
          <a:p>
            <a:pPr lvl="0" algn="just"/>
            <a:r>
              <a:rPr lang="ru-RU" dirty="0"/>
              <a:t>непереходные динамические глаголы, начинающиеся с </a:t>
            </a:r>
            <a:r>
              <a:rPr lang="ru-RU" b="1" dirty="0"/>
              <a:t>и-:</a:t>
            </a:r>
            <a:r>
              <a:rPr lang="ru-RU" dirty="0"/>
              <a:t> </a:t>
            </a:r>
            <a:r>
              <a:rPr lang="ru-RU" i="1" u="sng" dirty="0" err="1" smtClean="0"/>
              <a:t>илъын</a:t>
            </a:r>
            <a:r>
              <a:rPr lang="ru-RU" i="1" dirty="0" smtClean="0"/>
              <a:t> </a:t>
            </a:r>
            <a:r>
              <a:rPr lang="ru-RU" i="1" dirty="0"/>
              <a:t>(рвануться), </a:t>
            </a:r>
            <a:r>
              <a:rPr lang="ru-RU" b="1" i="1" u="sng" dirty="0" err="1"/>
              <a:t>ижын</a:t>
            </a:r>
            <a:r>
              <a:rPr lang="ru-RU" i="1" dirty="0"/>
              <a:t> (1) течь, вытекать, вытечь </a:t>
            </a:r>
            <a:r>
              <a:rPr lang="ru-RU" dirty="0"/>
              <a:t>откуда-л. (струёй или каплями); </a:t>
            </a:r>
            <a:r>
              <a:rPr lang="ru-RU" b="1" i="1" dirty="0" err="1"/>
              <a:t>пэгуным</a:t>
            </a:r>
            <a:r>
              <a:rPr lang="ru-RU" b="1" i="1" dirty="0"/>
              <a:t> </a:t>
            </a:r>
            <a:r>
              <a:rPr lang="ru-RU" b="1" i="1" dirty="0" err="1"/>
              <a:t>псыуэ</a:t>
            </a:r>
            <a:r>
              <a:rPr lang="ru-RU" b="1" i="1" dirty="0"/>
              <a:t> </a:t>
            </a:r>
            <a:r>
              <a:rPr lang="ru-RU" b="1" i="1" dirty="0" err="1"/>
              <a:t>итар</a:t>
            </a:r>
            <a:r>
              <a:rPr lang="ru-RU" b="1" i="1" dirty="0"/>
              <a:t> </a:t>
            </a:r>
            <a:r>
              <a:rPr lang="ru-RU" b="1" i="1" dirty="0" err="1"/>
              <a:t>ижащ</a:t>
            </a:r>
            <a:r>
              <a:rPr lang="ru-RU" i="1" dirty="0"/>
              <a:t> вся вода вытекла из ведра; 2) выскальзывать, выскользнуть </a:t>
            </a:r>
            <a:r>
              <a:rPr lang="ru-RU" dirty="0"/>
              <a:t>откуда-л.; </a:t>
            </a:r>
            <a:r>
              <a:rPr lang="ru-RU" i="1" dirty="0"/>
              <a:t>3) выкатываться, выкатиться </a:t>
            </a:r>
            <a:r>
              <a:rPr lang="ru-RU" dirty="0"/>
              <a:t>откуда-л.; </a:t>
            </a:r>
            <a:r>
              <a:rPr lang="ru-RU" i="1" dirty="0"/>
              <a:t>4) падать </a:t>
            </a:r>
            <a:r>
              <a:rPr lang="ru-RU" dirty="0"/>
              <a:t>(о звёздах), </a:t>
            </a:r>
            <a:r>
              <a:rPr lang="ru-RU" b="1" i="1" u="sng" dirty="0" err="1"/>
              <a:t>икIын</a:t>
            </a:r>
            <a:r>
              <a:rPr lang="ru-RU" i="1" dirty="0"/>
              <a:t> (I </a:t>
            </a:r>
            <a:r>
              <a:rPr lang="ru-RU" dirty="0" err="1"/>
              <a:t>неперех</a:t>
            </a:r>
            <a:r>
              <a:rPr lang="ru-RU" dirty="0"/>
              <a:t>. </a:t>
            </a:r>
            <a:r>
              <a:rPr lang="ru-RU" i="1" dirty="0"/>
              <a:t>переправляться, переправиться </a:t>
            </a:r>
            <a:r>
              <a:rPr lang="ru-RU" dirty="0"/>
              <a:t>через что-л.) и т.д.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690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404664"/>
            <a:ext cx="7024744" cy="829896"/>
          </a:xfrm>
        </p:spPr>
        <p:txBody>
          <a:bodyPr>
            <a:normAutofit fontScale="90000"/>
          </a:bodyPr>
          <a:lstStyle/>
          <a:p>
            <a:r>
              <a:rPr lang="ru-RU" b="1" dirty="0" err="1">
                <a:solidFill>
                  <a:srgbClr val="C00000"/>
                </a:solidFill>
              </a:rPr>
              <a:t>Псалъэухахэр</a:t>
            </a:r>
            <a:r>
              <a:rPr lang="ru-RU" b="1" dirty="0">
                <a:solidFill>
                  <a:srgbClr val="C00000"/>
                </a:solidFill>
              </a:rPr>
              <a:t> </a:t>
            </a:r>
            <a:r>
              <a:rPr lang="ru-RU" b="1" dirty="0" err="1">
                <a:solidFill>
                  <a:srgbClr val="C00000"/>
                </a:solidFill>
              </a:rPr>
              <a:t>нэвгъэсыж</a:t>
            </a:r>
            <a:r>
              <a:rPr lang="ru-RU" b="1" dirty="0">
                <a:solidFill>
                  <a:srgbClr val="C00000"/>
                </a:solidFill>
              </a:rPr>
              <a:t>.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467544" y="1556792"/>
            <a:ext cx="8208912" cy="4896544"/>
          </a:xfrm>
        </p:spPr>
        <p:txBody>
          <a:bodyPr/>
          <a:lstStyle/>
          <a:p>
            <a:r>
              <a:rPr lang="ru-RU" sz="3200" b="1" i="1" dirty="0" err="1">
                <a:solidFill>
                  <a:schemeClr val="tx1"/>
                </a:solidFill>
              </a:rPr>
              <a:t>Сэ</a:t>
            </a:r>
            <a:r>
              <a:rPr lang="ru-RU" sz="3200" b="1" i="1" dirty="0">
                <a:solidFill>
                  <a:schemeClr val="tx1"/>
                </a:solidFill>
              </a:rPr>
              <a:t> </a:t>
            </a:r>
            <a:r>
              <a:rPr lang="ru-RU" sz="3200" b="1" i="1" dirty="0" err="1">
                <a:solidFill>
                  <a:schemeClr val="tx1"/>
                </a:solidFill>
              </a:rPr>
              <a:t>шейм</a:t>
            </a:r>
            <a:r>
              <a:rPr lang="ru-RU" sz="3200" b="1" i="1" dirty="0">
                <a:solidFill>
                  <a:schemeClr val="tx1"/>
                </a:solidFill>
              </a:rPr>
              <a:t> </a:t>
            </a:r>
            <a:r>
              <a:rPr lang="ru-RU" sz="3200" b="1" i="1" dirty="0" err="1">
                <a:solidFill>
                  <a:schemeClr val="tx1"/>
                </a:solidFill>
              </a:rPr>
              <a:t>софэ</a:t>
            </a:r>
            <a:r>
              <a:rPr lang="ru-RU" sz="3200" b="1" i="1" dirty="0">
                <a:solidFill>
                  <a:schemeClr val="tx1"/>
                </a:solidFill>
              </a:rPr>
              <a:t>, </a:t>
            </a:r>
            <a:r>
              <a:rPr lang="ru-RU" sz="3200" b="1" i="1" dirty="0" err="1">
                <a:solidFill>
                  <a:schemeClr val="tx1"/>
                </a:solidFill>
              </a:rPr>
              <a:t>уэ</a:t>
            </a:r>
            <a:r>
              <a:rPr lang="ru-RU" sz="3200" b="1" i="1" dirty="0">
                <a:solidFill>
                  <a:schemeClr val="tx1"/>
                </a:solidFill>
              </a:rPr>
              <a:t> …</a:t>
            </a:r>
            <a:endParaRPr lang="ru-RU" sz="3200" b="1" dirty="0">
              <a:solidFill>
                <a:schemeClr val="tx1"/>
              </a:solidFill>
            </a:endParaRPr>
          </a:p>
          <a:p>
            <a:r>
              <a:rPr lang="ru-RU" sz="3200" b="1" i="1" dirty="0">
                <a:solidFill>
                  <a:schemeClr val="tx1"/>
                </a:solidFill>
              </a:rPr>
              <a:t>Си </a:t>
            </a:r>
            <a:r>
              <a:rPr lang="ru-RU" sz="3200" b="1" i="1" dirty="0" err="1">
                <a:solidFill>
                  <a:schemeClr val="tx1"/>
                </a:solidFill>
              </a:rPr>
              <a:t>шыпхъур</a:t>
            </a:r>
            <a:r>
              <a:rPr lang="ru-RU" sz="3200" b="1" i="1" dirty="0">
                <a:solidFill>
                  <a:schemeClr val="tx1"/>
                </a:solidFill>
              </a:rPr>
              <a:t> </a:t>
            </a:r>
            <a:r>
              <a:rPr lang="ru-RU" sz="3200" b="1" i="1" dirty="0" err="1">
                <a:solidFill>
                  <a:schemeClr val="tx1"/>
                </a:solidFill>
              </a:rPr>
              <a:t>шэ</a:t>
            </a:r>
            <a:r>
              <a:rPr lang="ru-RU" sz="3200" b="1" i="1" dirty="0">
                <a:solidFill>
                  <a:schemeClr val="tx1"/>
                </a:solidFill>
              </a:rPr>
              <a:t> </a:t>
            </a:r>
            <a:r>
              <a:rPr lang="ru-RU" sz="3200" b="1" i="1" dirty="0" err="1">
                <a:solidFill>
                  <a:schemeClr val="tx1"/>
                </a:solidFill>
              </a:rPr>
              <a:t>йофэ</a:t>
            </a:r>
            <a:r>
              <a:rPr lang="ru-RU" sz="3200" b="1" i="1" dirty="0">
                <a:solidFill>
                  <a:schemeClr val="tx1"/>
                </a:solidFill>
              </a:rPr>
              <a:t>, си … </a:t>
            </a:r>
            <a:endParaRPr lang="ru-RU" sz="3200" b="1" dirty="0">
              <a:solidFill>
                <a:schemeClr val="tx1"/>
              </a:solidFill>
            </a:endParaRPr>
          </a:p>
          <a:p>
            <a:r>
              <a:rPr lang="ru-RU" sz="3200" b="1" i="1" dirty="0" err="1">
                <a:solidFill>
                  <a:schemeClr val="tx1"/>
                </a:solidFill>
              </a:rPr>
              <a:t>Уэ</a:t>
            </a:r>
            <a:r>
              <a:rPr lang="ru-RU" sz="3200" b="1" i="1" dirty="0">
                <a:solidFill>
                  <a:schemeClr val="tx1"/>
                </a:solidFill>
              </a:rPr>
              <a:t> егъэджак1уэм уода1уэ, </a:t>
            </a:r>
            <a:r>
              <a:rPr lang="ru-RU" sz="3200" b="1" i="1" dirty="0" err="1">
                <a:solidFill>
                  <a:schemeClr val="tx1"/>
                </a:solidFill>
              </a:rPr>
              <a:t>сэ</a:t>
            </a:r>
            <a:r>
              <a:rPr lang="ru-RU" sz="3200" b="1" i="1" dirty="0">
                <a:solidFill>
                  <a:schemeClr val="tx1"/>
                </a:solidFill>
              </a:rPr>
              <a:t> …</a:t>
            </a:r>
            <a:endParaRPr lang="ru-RU" sz="3200" b="1" dirty="0">
              <a:solidFill>
                <a:schemeClr val="tx1"/>
              </a:solidFill>
            </a:endParaRPr>
          </a:p>
          <a:p>
            <a:r>
              <a:rPr lang="ru-RU" sz="3200" b="1" i="1" dirty="0">
                <a:solidFill>
                  <a:schemeClr val="tx1"/>
                </a:solidFill>
              </a:rPr>
              <a:t>Тимур </a:t>
            </a:r>
            <a:r>
              <a:rPr lang="ru-RU" sz="3200" b="1" i="1" dirty="0" err="1">
                <a:solidFill>
                  <a:schemeClr val="tx1"/>
                </a:solidFill>
              </a:rPr>
              <a:t>радиом</a:t>
            </a:r>
            <a:r>
              <a:rPr lang="ru-RU" sz="3200" b="1" i="1" dirty="0">
                <a:solidFill>
                  <a:schemeClr val="tx1"/>
                </a:solidFill>
              </a:rPr>
              <a:t> йода1уэ, </a:t>
            </a:r>
            <a:r>
              <a:rPr lang="ru-RU" sz="3200" b="1" i="1" dirty="0" err="1">
                <a:solidFill>
                  <a:schemeClr val="tx1"/>
                </a:solidFill>
              </a:rPr>
              <a:t>Алинэ</a:t>
            </a:r>
            <a:r>
              <a:rPr lang="ru-RU" sz="3200" b="1" i="1" dirty="0">
                <a:solidFill>
                  <a:schemeClr val="tx1"/>
                </a:solidFill>
              </a:rPr>
              <a:t> …</a:t>
            </a:r>
            <a:endParaRPr lang="ru-RU" sz="3200" b="1" dirty="0">
              <a:solidFill>
                <a:schemeClr val="tx1"/>
              </a:solidFill>
            </a:endParaRPr>
          </a:p>
          <a:p>
            <a:r>
              <a:rPr lang="ru-RU" sz="3200" b="1" i="1" dirty="0">
                <a:solidFill>
                  <a:schemeClr val="tx1"/>
                </a:solidFill>
              </a:rPr>
              <a:t>Дэ </a:t>
            </a:r>
            <a:r>
              <a:rPr lang="ru-RU" sz="3200" b="1" i="1" dirty="0" err="1">
                <a:solidFill>
                  <a:schemeClr val="tx1"/>
                </a:solidFill>
              </a:rPr>
              <a:t>концертым</a:t>
            </a:r>
            <a:r>
              <a:rPr lang="ru-RU" sz="3200" b="1" i="1" dirty="0">
                <a:solidFill>
                  <a:schemeClr val="tx1"/>
                </a:solidFill>
              </a:rPr>
              <a:t> </a:t>
            </a:r>
            <a:r>
              <a:rPr lang="ru-RU" sz="3200" b="1" i="1" dirty="0" err="1">
                <a:solidFill>
                  <a:schemeClr val="tx1"/>
                </a:solidFill>
              </a:rPr>
              <a:t>доплъ</a:t>
            </a:r>
            <a:r>
              <a:rPr lang="ru-RU" sz="3200" b="1" i="1" dirty="0">
                <a:solidFill>
                  <a:schemeClr val="tx1"/>
                </a:solidFill>
              </a:rPr>
              <a:t>, </a:t>
            </a:r>
            <a:r>
              <a:rPr lang="ru-RU" sz="3200" b="1" i="1" dirty="0" err="1">
                <a:solidFill>
                  <a:schemeClr val="tx1"/>
                </a:solidFill>
              </a:rPr>
              <a:t>фэ</a:t>
            </a:r>
            <a:r>
              <a:rPr lang="ru-RU" sz="3200" b="1" i="1" dirty="0">
                <a:solidFill>
                  <a:schemeClr val="tx1"/>
                </a:solidFill>
              </a:rPr>
              <a:t> …</a:t>
            </a:r>
            <a:endParaRPr lang="ru-RU" sz="3200" b="1" dirty="0">
              <a:solidFill>
                <a:schemeClr val="tx1"/>
              </a:solidFill>
            </a:endParaRPr>
          </a:p>
          <a:p>
            <a:r>
              <a:rPr lang="ru-RU" sz="3200" b="1" i="1" dirty="0" err="1">
                <a:solidFill>
                  <a:schemeClr val="tx1"/>
                </a:solidFill>
              </a:rPr>
              <a:t>Уи</a:t>
            </a:r>
            <a:r>
              <a:rPr lang="ru-RU" sz="3200" b="1" i="1" dirty="0">
                <a:solidFill>
                  <a:schemeClr val="tx1"/>
                </a:solidFill>
              </a:rPr>
              <a:t> </a:t>
            </a:r>
            <a:r>
              <a:rPr lang="ru-RU" sz="3200" b="1" i="1" dirty="0" err="1">
                <a:solidFill>
                  <a:schemeClr val="tx1"/>
                </a:solidFill>
              </a:rPr>
              <a:t>къуэшыр</a:t>
            </a:r>
            <a:r>
              <a:rPr lang="ru-RU" sz="3200" b="1" i="1" dirty="0">
                <a:solidFill>
                  <a:schemeClr val="tx1"/>
                </a:solidFill>
              </a:rPr>
              <a:t> </a:t>
            </a:r>
            <a:r>
              <a:rPr lang="ru-RU" sz="3200" b="1" i="1" dirty="0" err="1">
                <a:solidFill>
                  <a:schemeClr val="tx1"/>
                </a:solidFill>
              </a:rPr>
              <a:t>машинэм</a:t>
            </a:r>
            <a:r>
              <a:rPr lang="ru-RU" sz="3200" b="1" i="1" dirty="0">
                <a:solidFill>
                  <a:schemeClr val="tx1"/>
                </a:solidFill>
              </a:rPr>
              <a:t> </a:t>
            </a:r>
            <a:r>
              <a:rPr lang="ru-RU" sz="3200" b="1" i="1" dirty="0" err="1">
                <a:solidFill>
                  <a:schemeClr val="tx1"/>
                </a:solidFill>
              </a:rPr>
              <a:t>йоплъ</a:t>
            </a:r>
            <a:r>
              <a:rPr lang="ru-RU" sz="3200" b="1" i="1" dirty="0">
                <a:solidFill>
                  <a:schemeClr val="tx1"/>
                </a:solidFill>
              </a:rPr>
              <a:t>, </a:t>
            </a:r>
            <a:r>
              <a:rPr lang="ru-RU" sz="3200" b="1" i="1" dirty="0" err="1">
                <a:solidFill>
                  <a:schemeClr val="tx1"/>
                </a:solidFill>
              </a:rPr>
              <a:t>уэри</a:t>
            </a:r>
            <a:r>
              <a:rPr lang="ru-RU" sz="3200" b="1" i="1" dirty="0">
                <a:solidFill>
                  <a:schemeClr val="tx1"/>
                </a:solidFill>
              </a:rPr>
              <a:t> </a:t>
            </a:r>
            <a:r>
              <a:rPr lang="ru-RU" sz="3200" b="1" i="1" dirty="0"/>
              <a:t>…</a:t>
            </a:r>
            <a:endParaRPr lang="ru-RU" sz="3200" b="1" dirty="0"/>
          </a:p>
          <a:p>
            <a:endParaRPr lang="ru-RU" dirty="0"/>
          </a:p>
        </p:txBody>
      </p:sp>
      <p:sp>
        <p:nvSpPr>
          <p:cNvPr id="6" name="5-конечная звезда 5"/>
          <p:cNvSpPr/>
          <p:nvPr/>
        </p:nvSpPr>
        <p:spPr>
          <a:xfrm>
            <a:off x="7956376" y="5877272"/>
            <a:ext cx="576064" cy="50405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376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стин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Остин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Остин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824</TotalTime>
  <Words>567</Words>
  <Application>Microsoft Office PowerPoint</Application>
  <PresentationFormat>Экран (4:3)</PresentationFormat>
  <Paragraphs>105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Остин</vt:lpstr>
      <vt:lpstr>Изучаем  кабардинский  язык</vt:lpstr>
      <vt:lpstr>Глаголы с префиксом  совместности зэдэ-/зэды-</vt:lpstr>
      <vt:lpstr>Псалъэухахэр  тэмэму нэвгъэсыж. </vt:lpstr>
      <vt:lpstr>Псалъэщ1эхэр зыдогъащ1э. </vt:lpstr>
      <vt:lpstr>Презентация PowerPoint</vt:lpstr>
      <vt:lpstr>Презентация PowerPoint</vt:lpstr>
      <vt:lpstr>III тип спряжения глаголов (непереходные динамические глаголы)</vt:lpstr>
      <vt:lpstr>Так спрягаются: </vt:lpstr>
      <vt:lpstr>Псалъэухахэр нэвгъэсыж.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Изучаем  кабардинский  язык</dc:title>
  <dc:creator>мама</dc:creator>
  <cp:lastModifiedBy>мама</cp:lastModifiedBy>
  <cp:revision>38</cp:revision>
  <dcterms:created xsi:type="dcterms:W3CDTF">2013-11-25T07:17:07Z</dcterms:created>
  <dcterms:modified xsi:type="dcterms:W3CDTF">2014-02-20T19:43:05Z</dcterms:modified>
</cp:coreProperties>
</file>