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7" r:id="rId5"/>
    <p:sldId id="264" r:id="rId6"/>
    <p:sldId id="265" r:id="rId7"/>
    <p:sldId id="258" r:id="rId8"/>
    <p:sldId id="268" r:id="rId9"/>
    <p:sldId id="269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71" autoAdjust="0"/>
  </p:normalViewPr>
  <p:slideViewPr>
    <p:cSldViewPr>
      <p:cViewPr>
        <p:scale>
          <a:sx n="70" d="100"/>
          <a:sy n="70" d="100"/>
        </p:scale>
        <p:origin x="-2814" y="-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A7AFE91-42A2-439C-B685-65EFE0C6BD41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A7AFE91-42A2-439C-B685-65EFE0C6BD41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A7AFE91-42A2-439C-B685-65EFE0C6BD41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A7AFE91-42A2-439C-B685-65EFE0C6BD41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6480720" cy="2952328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</a:t>
            </a:r>
            <a:r>
              <a:rPr kumimoji="0" lang="ru-RU" sz="5400" b="1" i="0" u="none" strike="noStrike" kern="0" cap="none" spc="50" normalizeH="0" baseline="0" noProof="0" dirty="0">
                <a:ln w="11430"/>
                <a:solidFill>
                  <a:schemeClr val="bg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м</a:t>
            </a: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bg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инский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 </a:t>
            </a: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20072" y="5752740"/>
            <a:ext cx="3672408" cy="844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 w="12700">
                  <a:solidFill>
                    <a:srgbClr val="676A55">
                      <a:satMod val="155000"/>
                    </a:srgb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/>
              </a:rPr>
              <a:t>Занятие №</a:t>
            </a:r>
            <a:r>
              <a:rPr lang="ru-RU" sz="4400" b="1" dirty="0" smtClean="0">
                <a:ln w="12700">
                  <a:solidFill>
                    <a:srgbClr val="676A55">
                      <a:satMod val="155000"/>
                    </a:srgb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/>
              </a:rPr>
              <a:t>44</a:t>
            </a:r>
            <a:endParaRPr kumimoji="0" lang="ru-RU" sz="4400" b="1" i="0" u="none" strike="noStrike" kern="1200" cap="none" spc="0" normalizeH="0" baseline="0" noProof="0" dirty="0">
              <a:ln w="12700">
                <a:solidFill>
                  <a:srgbClr val="676A55">
                    <a:satMod val="155000"/>
                  </a:srgbClr>
                </a:solidFill>
                <a:prstDash val="solid"/>
              </a:ln>
              <a:solidFill>
                <a:schemeClr val="bg2">
                  <a:lumMod val="9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9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39679"/>
            <a:ext cx="7239000" cy="358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4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9075604"/>
              </p:ext>
            </p:extLst>
          </p:nvPr>
        </p:nvGraphicFramePr>
        <p:xfrm>
          <a:off x="251520" y="1844824"/>
          <a:ext cx="2304256" cy="3312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4256"/>
              </a:tblGrid>
              <a:tr h="6624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600" dirty="0" err="1">
                          <a:solidFill>
                            <a:schemeClr val="tx1"/>
                          </a:solidFill>
                          <a:effectLst/>
                        </a:rPr>
                        <a:t>лэжьэн</a:t>
                      </a:r>
                      <a:endParaRPr lang="ru-RU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624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600" dirty="0" err="1" smtClean="0">
                          <a:solidFill>
                            <a:schemeClr val="tx1"/>
                          </a:solidFill>
                          <a:effectLst/>
                        </a:rPr>
                        <a:t>шхэн</a:t>
                      </a:r>
                      <a:endParaRPr lang="ru-RU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624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600">
                          <a:solidFill>
                            <a:schemeClr val="tx1"/>
                          </a:solidFill>
                          <a:effectLst/>
                        </a:rPr>
                        <a:t>еджэн </a:t>
                      </a:r>
                      <a:endParaRPr lang="ru-RU" sz="3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624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600" dirty="0" err="1">
                          <a:solidFill>
                            <a:schemeClr val="tx1"/>
                          </a:solidFill>
                          <a:effectLst/>
                        </a:rPr>
                        <a:t>псэун</a:t>
                      </a:r>
                      <a:endParaRPr lang="ru-RU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624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</a:rPr>
                        <a:t>к1уэн</a:t>
                      </a:r>
                      <a:endParaRPr lang="ru-RU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Объект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24973526"/>
              </p:ext>
            </p:extLst>
          </p:nvPr>
        </p:nvGraphicFramePr>
        <p:xfrm>
          <a:off x="2771800" y="1844822"/>
          <a:ext cx="5400600" cy="3314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600"/>
              </a:tblGrid>
              <a:tr h="6286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600" dirty="0" err="1" smtClean="0">
                          <a:solidFill>
                            <a:schemeClr val="tx1"/>
                          </a:solidFill>
                          <a:effectLst/>
                        </a:rPr>
                        <a:t>дэлэжьэн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3600" dirty="0" err="1">
                          <a:solidFill>
                            <a:schemeClr val="tx1"/>
                          </a:solidFill>
                          <a:effectLst/>
                        </a:rPr>
                        <a:t>зэдэлэжьэн</a:t>
                      </a:r>
                      <a:endParaRPr lang="ru-RU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709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600" dirty="0" err="1" smtClean="0">
                          <a:solidFill>
                            <a:schemeClr val="tx1"/>
                          </a:solidFill>
                          <a:effectLst/>
                        </a:rPr>
                        <a:t>дэшхэн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3600" dirty="0" err="1" smtClean="0">
                          <a:solidFill>
                            <a:schemeClr val="tx1"/>
                          </a:solidFill>
                          <a:effectLst/>
                        </a:rPr>
                        <a:t>зэдэшхэн</a:t>
                      </a:r>
                      <a:endParaRPr lang="ru-RU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709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600" dirty="0" err="1" smtClean="0">
                          <a:solidFill>
                            <a:schemeClr val="tx1"/>
                          </a:solidFill>
                          <a:effectLst/>
                        </a:rPr>
                        <a:t>деджэн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3600" dirty="0" err="1">
                          <a:solidFill>
                            <a:schemeClr val="tx1"/>
                          </a:solidFill>
                          <a:effectLst/>
                        </a:rPr>
                        <a:t>зэдеджэн</a:t>
                      </a:r>
                      <a:endParaRPr lang="ru-RU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709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600" dirty="0" err="1" smtClean="0">
                          <a:solidFill>
                            <a:schemeClr val="tx1"/>
                          </a:solidFill>
                          <a:effectLst/>
                        </a:rPr>
                        <a:t>дэпсэун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3600" dirty="0" err="1">
                          <a:solidFill>
                            <a:schemeClr val="tx1"/>
                          </a:solidFill>
                          <a:effectLst/>
                        </a:rPr>
                        <a:t>зэдэпсэун</a:t>
                      </a:r>
                      <a:endParaRPr lang="ru-RU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709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600" dirty="0" smtClean="0">
                          <a:solidFill>
                            <a:schemeClr val="tx1"/>
                          </a:solidFill>
                          <a:effectLst/>
                        </a:rPr>
                        <a:t>дэк1уэн</a:t>
                      </a:r>
                      <a:r>
                        <a:rPr lang="ru-RU" sz="3600" dirty="0">
                          <a:solidFill>
                            <a:schemeClr val="tx1"/>
                          </a:solidFill>
                          <a:effectLst/>
                        </a:rPr>
                        <a:t>, зэдэк1уэн</a:t>
                      </a:r>
                      <a:endParaRPr lang="ru-RU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95536" y="188640"/>
            <a:ext cx="770485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4000" b="1" dirty="0"/>
              <a:t>дэ- </a:t>
            </a:r>
            <a:r>
              <a:rPr lang="ru-RU" sz="4000" dirty="0"/>
              <a:t>(префикс </a:t>
            </a:r>
            <a:r>
              <a:rPr lang="ru-RU" sz="4000" dirty="0" err="1"/>
              <a:t>союзности</a:t>
            </a:r>
            <a:r>
              <a:rPr lang="ru-RU" sz="4000" dirty="0"/>
              <a:t>); </a:t>
            </a:r>
            <a:r>
              <a:rPr lang="ru-RU" sz="4000" b="1" dirty="0" err="1"/>
              <a:t>зэдэ</a:t>
            </a:r>
            <a:r>
              <a:rPr lang="ru-RU" sz="4000" b="1" dirty="0"/>
              <a:t>-</a:t>
            </a:r>
            <a:r>
              <a:rPr lang="ru-RU" sz="4000" dirty="0"/>
              <a:t> (префикс совместности)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520" y="5445955"/>
            <a:ext cx="2736304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err="1">
                <a:solidFill>
                  <a:schemeClr val="tx1"/>
                </a:solidFill>
              </a:rPr>
              <a:t>х</a:t>
            </a:r>
            <a:r>
              <a:rPr lang="ru-RU" sz="3600" b="1" dirty="0" err="1" smtClean="0">
                <a:solidFill>
                  <a:schemeClr val="tx1"/>
                </a:solidFill>
              </a:rPr>
              <a:t>уэ</a:t>
            </a:r>
            <a:r>
              <a:rPr lang="ru-RU" sz="3600" b="1" dirty="0" smtClean="0">
                <a:solidFill>
                  <a:schemeClr val="tx1"/>
                </a:solidFill>
              </a:rPr>
              <a:t>-, ф1э-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30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539552" y="188640"/>
            <a:ext cx="7602088" cy="1143000"/>
          </a:xfrm>
        </p:spPr>
        <p:txBody>
          <a:bodyPr>
            <a:normAutofit/>
          </a:bodyPr>
          <a:lstStyle/>
          <a:p>
            <a:r>
              <a:rPr lang="ru-RU" dirty="0" err="1" smtClean="0">
                <a:solidFill>
                  <a:srgbClr val="002060"/>
                </a:solidFill>
              </a:rPr>
              <a:t>Псалъэухахэр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 err="1" smtClean="0">
                <a:solidFill>
                  <a:srgbClr val="002060"/>
                </a:solidFill>
              </a:rPr>
              <a:t>нэвгъэсыж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700808"/>
            <a:ext cx="7920880" cy="367240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b="1" i="1" dirty="0" err="1"/>
              <a:t>Сэ</a:t>
            </a:r>
            <a:r>
              <a:rPr lang="ru-RU" sz="3200" b="1" i="1" dirty="0"/>
              <a:t> си </a:t>
            </a:r>
            <a:r>
              <a:rPr lang="ru-RU" sz="3200" b="1" i="1" dirty="0" err="1"/>
              <a:t>ныбжьэгъум</a:t>
            </a:r>
            <a:r>
              <a:rPr lang="ru-RU" sz="3200" b="1" i="1" dirty="0"/>
              <a:t> </a:t>
            </a:r>
            <a:r>
              <a:rPr lang="ru-RU" sz="3200" b="1" i="1" dirty="0" err="1"/>
              <a:t>сыдолажьэ</a:t>
            </a:r>
            <a:r>
              <a:rPr lang="ru-RU" sz="3200" b="1" i="1" dirty="0"/>
              <a:t>, </a:t>
            </a:r>
            <a:r>
              <a:rPr lang="ru-RU" sz="3200" b="1" i="1" dirty="0" err="1"/>
              <a:t>уэ</a:t>
            </a:r>
            <a:r>
              <a:rPr lang="ru-RU" sz="3200" b="1" i="1" dirty="0"/>
              <a:t> …</a:t>
            </a:r>
            <a:endParaRPr lang="ru-RU" sz="3200" b="1" dirty="0"/>
          </a:p>
          <a:p>
            <a:r>
              <a:rPr lang="ru-RU" sz="3200" b="1" i="1" dirty="0" err="1"/>
              <a:t>Уэ</a:t>
            </a:r>
            <a:r>
              <a:rPr lang="ru-RU" sz="3200" b="1" i="1" dirty="0"/>
              <a:t> </a:t>
            </a:r>
            <a:r>
              <a:rPr lang="ru-RU" sz="3200" b="1" i="1" dirty="0" err="1"/>
              <a:t>уи</a:t>
            </a:r>
            <a:r>
              <a:rPr lang="ru-RU" sz="3200" b="1" i="1" dirty="0"/>
              <a:t> </a:t>
            </a:r>
            <a:r>
              <a:rPr lang="ru-RU" sz="3200" b="1" i="1" dirty="0" err="1"/>
              <a:t>шыпхъум</a:t>
            </a:r>
            <a:r>
              <a:rPr lang="ru-RU" sz="3200" b="1" i="1" dirty="0"/>
              <a:t> </a:t>
            </a:r>
            <a:r>
              <a:rPr lang="ru-RU" sz="3200" b="1" i="1" dirty="0" err="1"/>
              <a:t>удоджэ</a:t>
            </a:r>
            <a:r>
              <a:rPr lang="ru-RU" sz="3200" b="1" i="1" dirty="0"/>
              <a:t>, ар …</a:t>
            </a:r>
            <a:endParaRPr lang="ru-RU" sz="3200" b="1" dirty="0"/>
          </a:p>
          <a:p>
            <a:r>
              <a:rPr lang="ru-RU" sz="3200" b="1" i="1" dirty="0"/>
              <a:t>Дэ си </a:t>
            </a:r>
            <a:r>
              <a:rPr lang="ru-RU" sz="3200" b="1" i="1" dirty="0" err="1"/>
              <a:t>анэшхуэм</a:t>
            </a:r>
            <a:r>
              <a:rPr lang="ru-RU" sz="3200" b="1" i="1" dirty="0"/>
              <a:t> </a:t>
            </a:r>
            <a:r>
              <a:rPr lang="ru-RU" sz="3200" b="1" i="1" dirty="0" err="1"/>
              <a:t>дыдопсэу</a:t>
            </a:r>
            <a:r>
              <a:rPr lang="ru-RU" sz="3200" b="1" i="1" dirty="0"/>
              <a:t>, </a:t>
            </a:r>
            <a:r>
              <a:rPr lang="ru-RU" sz="3200" b="1" i="1" dirty="0" err="1"/>
              <a:t>фэ</a:t>
            </a:r>
            <a:r>
              <a:rPr lang="ru-RU" sz="3200" b="1" i="1" dirty="0"/>
              <a:t> …</a:t>
            </a:r>
            <a:endParaRPr lang="ru-RU" sz="3200" b="1" dirty="0"/>
          </a:p>
          <a:p>
            <a:r>
              <a:rPr lang="ru-RU" sz="3200" b="1" i="1" dirty="0" err="1"/>
              <a:t>Анжелэ</a:t>
            </a:r>
            <a:r>
              <a:rPr lang="ru-RU" sz="3200" b="1" i="1" dirty="0"/>
              <a:t> </a:t>
            </a:r>
            <a:r>
              <a:rPr lang="ru-RU" sz="3200" b="1" i="1" dirty="0" err="1"/>
              <a:t>уи</a:t>
            </a:r>
            <a:r>
              <a:rPr lang="ru-RU" sz="3200" b="1" i="1" dirty="0"/>
              <a:t> </a:t>
            </a:r>
            <a:r>
              <a:rPr lang="ru-RU" sz="3200" b="1" i="1" dirty="0" err="1"/>
              <a:t>ныбжьэгъум</a:t>
            </a:r>
            <a:r>
              <a:rPr lang="ru-RU" sz="3200" b="1" i="1" dirty="0"/>
              <a:t> дэк1уащ, </a:t>
            </a:r>
            <a:r>
              <a:rPr lang="ru-RU" sz="3200" b="1" i="1" dirty="0" err="1"/>
              <a:t>Ритэ</a:t>
            </a:r>
            <a:r>
              <a:rPr lang="ru-RU" sz="3200" b="1" i="1" dirty="0"/>
              <a:t> …</a:t>
            </a:r>
            <a:endParaRPr lang="ru-RU" sz="3200" b="1" dirty="0"/>
          </a:p>
          <a:p>
            <a:r>
              <a:rPr lang="ru-RU" sz="3200" b="1" i="1" dirty="0" err="1"/>
              <a:t>Астемыр</a:t>
            </a:r>
            <a:r>
              <a:rPr lang="ru-RU" sz="3200" b="1" i="1" dirty="0"/>
              <a:t> и </a:t>
            </a:r>
            <a:r>
              <a:rPr lang="ru-RU" sz="3200" b="1" i="1" dirty="0" err="1"/>
              <a:t>къуэшым</a:t>
            </a:r>
            <a:r>
              <a:rPr lang="ru-RU" sz="3200" b="1" i="1" dirty="0"/>
              <a:t> </a:t>
            </a:r>
            <a:r>
              <a:rPr lang="ru-RU" sz="3200" b="1" i="1" dirty="0" err="1"/>
              <a:t>дэтхащ</a:t>
            </a:r>
            <a:r>
              <a:rPr lang="ru-RU" sz="3200" b="1" i="1" dirty="0"/>
              <a:t>, </a:t>
            </a:r>
            <a:r>
              <a:rPr lang="ru-RU" sz="3200" b="1" i="1" dirty="0" err="1"/>
              <a:t>сэ</a:t>
            </a:r>
            <a:r>
              <a:rPr lang="ru-RU" sz="3200" b="1" i="1" dirty="0"/>
              <a:t> </a:t>
            </a:r>
            <a:r>
              <a:rPr lang="ru-RU" sz="3200" b="1" i="1" dirty="0" smtClean="0"/>
              <a:t>… </a:t>
            </a:r>
          </a:p>
          <a:p>
            <a:endParaRPr lang="ru-RU" sz="3200" b="1" dirty="0"/>
          </a:p>
          <a:p>
            <a:r>
              <a:rPr lang="ru-RU" sz="3200" b="1" dirty="0"/>
              <a:t>дэ- </a:t>
            </a:r>
            <a:r>
              <a:rPr lang="ru-RU" sz="3200" dirty="0"/>
              <a:t>(префикс </a:t>
            </a:r>
            <a:r>
              <a:rPr lang="ru-RU" sz="3200" dirty="0" err="1"/>
              <a:t>союзности</a:t>
            </a:r>
            <a:r>
              <a:rPr lang="ru-RU" sz="3200" dirty="0" smtClean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4646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116632"/>
            <a:ext cx="7239000" cy="842352"/>
          </a:xfrm>
        </p:spPr>
        <p:txBody>
          <a:bodyPr/>
          <a:lstStyle/>
          <a:p>
            <a:r>
              <a:rPr lang="ru-RU" dirty="0" err="1">
                <a:solidFill>
                  <a:srgbClr val="002060"/>
                </a:solidFill>
              </a:rPr>
              <a:t>Псалъэухахэр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нэвгъэсыж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79512" y="1196752"/>
            <a:ext cx="7848872" cy="439248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200" i="1" dirty="0" err="1"/>
              <a:t>Залымрэ</a:t>
            </a:r>
            <a:r>
              <a:rPr lang="ru-RU" sz="3200" i="1" dirty="0"/>
              <a:t> </a:t>
            </a:r>
            <a:r>
              <a:rPr lang="ru-RU" sz="3200" i="1" dirty="0" err="1"/>
              <a:t>Арсенрэ</a:t>
            </a:r>
            <a:r>
              <a:rPr lang="ru-RU" sz="3200" i="1" dirty="0"/>
              <a:t> </a:t>
            </a:r>
            <a:r>
              <a:rPr lang="ru-RU" sz="3200" i="1" dirty="0" err="1"/>
              <a:t>махуэкум</a:t>
            </a:r>
            <a:r>
              <a:rPr lang="ru-RU" sz="3200" i="1" dirty="0"/>
              <a:t> … (</a:t>
            </a:r>
            <a:r>
              <a:rPr lang="ru-RU" sz="3200" i="1" dirty="0" err="1"/>
              <a:t>зэдэлэжьащ</a:t>
            </a:r>
            <a:r>
              <a:rPr lang="ru-RU" sz="3200" i="1" dirty="0"/>
              <a:t>, </a:t>
            </a:r>
            <a:r>
              <a:rPr lang="ru-RU" sz="3200" i="1" dirty="0" err="1"/>
              <a:t>щыпсэуащ</a:t>
            </a:r>
            <a:r>
              <a:rPr lang="ru-RU" sz="3200" i="1" dirty="0"/>
              <a:t>).</a:t>
            </a:r>
            <a:endParaRPr lang="ru-RU" sz="3200" dirty="0"/>
          </a:p>
          <a:p>
            <a:r>
              <a:rPr lang="ru-RU" sz="3200" i="1" dirty="0" err="1"/>
              <a:t>Анетэрэ</a:t>
            </a:r>
            <a:r>
              <a:rPr lang="ru-RU" sz="3200" i="1" dirty="0"/>
              <a:t> </a:t>
            </a:r>
            <a:r>
              <a:rPr lang="ru-RU" sz="3200" i="1" dirty="0" err="1"/>
              <a:t>Ахьмэдрэ</a:t>
            </a:r>
            <a:r>
              <a:rPr lang="ru-RU" sz="3200" i="1" dirty="0"/>
              <a:t> </a:t>
            </a:r>
            <a:r>
              <a:rPr lang="ru-RU" sz="3200" i="1" dirty="0" err="1"/>
              <a:t>куэд</a:t>
            </a:r>
            <a:r>
              <a:rPr lang="ru-RU" sz="3200" i="1" dirty="0"/>
              <a:t> щ1ауэ … (</a:t>
            </a:r>
            <a:r>
              <a:rPr lang="ru-RU" sz="3200" i="1" dirty="0" err="1"/>
              <a:t>деджэнущ</a:t>
            </a:r>
            <a:r>
              <a:rPr lang="ru-RU" sz="3200" i="1" dirty="0"/>
              <a:t>, </a:t>
            </a:r>
            <a:r>
              <a:rPr lang="ru-RU" sz="3200" i="1" dirty="0" err="1"/>
              <a:t>зэдопсэу</a:t>
            </a:r>
            <a:r>
              <a:rPr lang="ru-RU" sz="3200" i="1" dirty="0"/>
              <a:t>).</a:t>
            </a:r>
            <a:endParaRPr lang="ru-RU" sz="3200" dirty="0"/>
          </a:p>
          <a:p>
            <a:r>
              <a:rPr lang="ru-RU" sz="3200" i="1" dirty="0"/>
              <a:t>Си </a:t>
            </a:r>
            <a:r>
              <a:rPr lang="ru-RU" sz="3200" i="1" dirty="0" err="1"/>
              <a:t>анэмрэ</a:t>
            </a:r>
            <a:r>
              <a:rPr lang="ru-RU" sz="3200" i="1" dirty="0"/>
              <a:t> </a:t>
            </a:r>
            <a:r>
              <a:rPr lang="ru-RU" sz="3200" i="1" dirty="0" err="1"/>
              <a:t>уи</a:t>
            </a:r>
            <a:r>
              <a:rPr lang="ru-RU" sz="3200" i="1" dirty="0"/>
              <a:t> </a:t>
            </a:r>
            <a:r>
              <a:rPr lang="ru-RU" sz="3200" i="1" dirty="0" err="1"/>
              <a:t>анэмрэ</a:t>
            </a:r>
            <a:r>
              <a:rPr lang="ru-RU" sz="3200" i="1" dirty="0"/>
              <a:t> </a:t>
            </a:r>
            <a:r>
              <a:rPr lang="ru-RU" sz="3200" i="1" dirty="0" err="1"/>
              <a:t>куэд</a:t>
            </a:r>
            <a:r>
              <a:rPr lang="ru-RU" sz="3200" i="1" dirty="0"/>
              <a:t> щ1ауэ … (</a:t>
            </a:r>
            <a:r>
              <a:rPr lang="ru-RU" sz="3200" i="1" dirty="0" err="1"/>
              <a:t>зэдолажьэ</a:t>
            </a:r>
            <a:r>
              <a:rPr lang="ru-RU" sz="3200" i="1" dirty="0"/>
              <a:t>, депщэф1).</a:t>
            </a:r>
            <a:endParaRPr lang="ru-RU" sz="3200" dirty="0"/>
          </a:p>
          <a:p>
            <a:r>
              <a:rPr lang="ru-RU" sz="3200" i="1" dirty="0" err="1"/>
              <a:t>Борисрэ</a:t>
            </a:r>
            <a:r>
              <a:rPr lang="ru-RU" sz="3200" i="1" dirty="0"/>
              <a:t> </a:t>
            </a:r>
            <a:r>
              <a:rPr lang="ru-RU" sz="3200" i="1" dirty="0" err="1"/>
              <a:t>сэрэ</a:t>
            </a:r>
            <a:r>
              <a:rPr lang="ru-RU" sz="3200" i="1" dirty="0"/>
              <a:t> </a:t>
            </a:r>
            <a:r>
              <a:rPr lang="ru-RU" sz="3200" i="1" dirty="0" err="1"/>
              <a:t>адыгэ</a:t>
            </a:r>
            <a:r>
              <a:rPr lang="ru-RU" sz="3200" i="1" dirty="0"/>
              <a:t> </a:t>
            </a:r>
            <a:r>
              <a:rPr lang="ru-RU" sz="3200" i="1" dirty="0" err="1"/>
              <a:t>театрым</a:t>
            </a:r>
            <a:r>
              <a:rPr lang="ru-RU" sz="3200" i="1" dirty="0"/>
              <a:t> … (</a:t>
            </a:r>
            <a:r>
              <a:rPr lang="ru-RU" sz="3200" i="1" dirty="0" err="1"/>
              <a:t>щылэжьащ</a:t>
            </a:r>
            <a:r>
              <a:rPr lang="ru-RU" sz="3200" i="1" dirty="0"/>
              <a:t>, дызэдэк1уащ).</a:t>
            </a:r>
            <a:endParaRPr lang="ru-RU" sz="3200" dirty="0"/>
          </a:p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5877272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 err="1"/>
              <a:t>зэдэ</a:t>
            </a:r>
            <a:r>
              <a:rPr lang="ru-RU" sz="3200" b="1" dirty="0"/>
              <a:t>-</a:t>
            </a:r>
            <a:r>
              <a:rPr lang="ru-RU" sz="3200" dirty="0"/>
              <a:t> (префикс совместности)</a:t>
            </a:r>
          </a:p>
        </p:txBody>
      </p:sp>
    </p:spTree>
    <p:extLst>
      <p:ext uri="{BB962C8B-B14F-4D97-AF65-F5344CB8AC3E}">
        <p14:creationId xmlns:p14="http://schemas.microsoft.com/office/powerpoint/2010/main" val="108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К какому типу спряжения относятся глаголы?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7544" y="1700808"/>
            <a:ext cx="3520440" cy="38884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200" dirty="0" err="1" smtClean="0"/>
              <a:t>хуэпсэун</a:t>
            </a:r>
            <a:endParaRPr lang="ru-RU" sz="3200" dirty="0"/>
          </a:p>
          <a:p>
            <a:r>
              <a:rPr lang="ru-RU" sz="3200" dirty="0"/>
              <a:t>щ1эсын</a:t>
            </a:r>
          </a:p>
          <a:p>
            <a:r>
              <a:rPr lang="ru-RU" sz="3200" dirty="0" smtClean="0"/>
              <a:t>к1уэн</a:t>
            </a:r>
          </a:p>
          <a:p>
            <a:r>
              <a:rPr lang="ru-RU" sz="3200" dirty="0" smtClean="0"/>
              <a:t>пщэф1эн</a:t>
            </a:r>
          </a:p>
          <a:p>
            <a:r>
              <a:rPr lang="ru-RU" sz="3200" dirty="0" err="1" smtClean="0"/>
              <a:t>еджэн</a:t>
            </a:r>
            <a:endParaRPr lang="ru-RU" sz="3200" dirty="0" smtClean="0"/>
          </a:p>
          <a:p>
            <a:r>
              <a:rPr lang="ru-RU" sz="3200" dirty="0" err="1" smtClean="0"/>
              <a:t>еплъэн</a:t>
            </a:r>
            <a:endParaRPr lang="ru-RU" sz="3200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83968" y="1700808"/>
            <a:ext cx="3744416" cy="38884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/>
              <a:t>I</a:t>
            </a:r>
            <a:r>
              <a:rPr lang="ru-RU" sz="3200" dirty="0"/>
              <a:t> – ар </a:t>
            </a:r>
            <a:r>
              <a:rPr lang="ru-RU" sz="3200" u="sng" dirty="0" err="1"/>
              <a:t>ху</a:t>
            </a:r>
            <a:r>
              <a:rPr lang="ru-RU" sz="3200" dirty="0" err="1"/>
              <a:t>опсэу</a:t>
            </a:r>
            <a:endParaRPr lang="en-US" sz="3200" dirty="0"/>
          </a:p>
          <a:p>
            <a:r>
              <a:rPr lang="en-US" sz="3200" dirty="0"/>
              <a:t>I</a:t>
            </a:r>
            <a:r>
              <a:rPr lang="ru-RU" sz="3200" dirty="0"/>
              <a:t> – ар </a:t>
            </a:r>
            <a:r>
              <a:rPr lang="ru-RU" sz="3200" u="sng" dirty="0"/>
              <a:t>щ1э</a:t>
            </a:r>
            <a:r>
              <a:rPr lang="ru-RU" sz="3200" dirty="0"/>
              <a:t>сщ</a:t>
            </a:r>
            <a:endParaRPr lang="en-US" sz="3200" dirty="0"/>
          </a:p>
          <a:p>
            <a:r>
              <a:rPr lang="en-US" sz="3200" dirty="0" smtClean="0"/>
              <a:t>II</a:t>
            </a:r>
            <a:r>
              <a:rPr lang="ru-RU" sz="3200" dirty="0" smtClean="0"/>
              <a:t> – ар </a:t>
            </a:r>
            <a:r>
              <a:rPr lang="ru-RU" sz="3200" b="1" dirty="0" smtClean="0">
                <a:solidFill>
                  <a:srgbClr val="FF0000"/>
                </a:solidFill>
              </a:rPr>
              <a:t>ма</a:t>
            </a:r>
            <a:r>
              <a:rPr lang="ru-RU" sz="3200" dirty="0" smtClean="0"/>
              <a:t>к1уэ</a:t>
            </a:r>
            <a:endParaRPr lang="en-US" sz="3200" dirty="0" smtClean="0"/>
          </a:p>
          <a:p>
            <a:r>
              <a:rPr lang="en-US" sz="3200" dirty="0" smtClean="0"/>
              <a:t>II</a:t>
            </a:r>
            <a:r>
              <a:rPr lang="ru-RU" sz="3200" dirty="0" smtClean="0"/>
              <a:t> – ар </a:t>
            </a:r>
            <a:r>
              <a:rPr lang="ru-RU" sz="3200" b="1" dirty="0" smtClean="0">
                <a:solidFill>
                  <a:srgbClr val="FF0000"/>
                </a:solidFill>
              </a:rPr>
              <a:t>мэ</a:t>
            </a:r>
            <a:r>
              <a:rPr lang="ru-RU" sz="3200" dirty="0" smtClean="0"/>
              <a:t>пщаф1э </a:t>
            </a:r>
            <a:endParaRPr lang="en-US" sz="3200" dirty="0" smtClean="0"/>
          </a:p>
          <a:p>
            <a:r>
              <a:rPr lang="en-US" sz="3200" dirty="0" smtClean="0"/>
              <a:t>III</a:t>
            </a:r>
            <a:r>
              <a:rPr lang="ru-RU" sz="3200" dirty="0" smtClean="0"/>
              <a:t> – ар </a:t>
            </a:r>
            <a:r>
              <a:rPr lang="ru-RU" sz="3200" b="1" dirty="0" err="1" smtClean="0">
                <a:solidFill>
                  <a:srgbClr val="FF0000"/>
                </a:solidFill>
              </a:rPr>
              <a:t>й</a:t>
            </a:r>
            <a:r>
              <a:rPr lang="ru-RU" sz="3200" dirty="0" err="1" smtClean="0"/>
              <a:t>оджэ</a:t>
            </a:r>
            <a:r>
              <a:rPr lang="ru-RU" sz="3200" dirty="0" smtClean="0"/>
              <a:t> </a:t>
            </a:r>
            <a:endParaRPr lang="en-US" sz="3200" dirty="0" smtClean="0"/>
          </a:p>
          <a:p>
            <a:r>
              <a:rPr lang="en-US" sz="3200" dirty="0" smtClean="0"/>
              <a:t>III</a:t>
            </a:r>
            <a:r>
              <a:rPr lang="ru-RU" sz="3200" dirty="0" smtClean="0"/>
              <a:t> – ар </a:t>
            </a:r>
            <a:r>
              <a:rPr lang="ru-RU" sz="3200" b="1" dirty="0" err="1" smtClean="0">
                <a:solidFill>
                  <a:srgbClr val="FF0000"/>
                </a:solidFill>
              </a:rPr>
              <a:t>й</a:t>
            </a:r>
            <a:r>
              <a:rPr lang="ru-RU" sz="3200" dirty="0" err="1" smtClean="0"/>
              <a:t>оплъ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61277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5770984" cy="914360"/>
          </a:xfrm>
        </p:spPr>
        <p:txBody>
          <a:bodyPr/>
          <a:lstStyle/>
          <a:p>
            <a:r>
              <a:rPr lang="ru-RU" i="1" dirty="0">
                <a:solidFill>
                  <a:schemeClr val="tx1"/>
                </a:solidFill>
              </a:rPr>
              <a:t>сыт </a:t>
            </a:r>
            <a:r>
              <a:rPr lang="ru-RU" i="1" dirty="0" err="1">
                <a:solidFill>
                  <a:schemeClr val="tx1"/>
                </a:solidFill>
              </a:rPr>
              <a:t>джэдум</a:t>
            </a:r>
            <a:r>
              <a:rPr lang="ru-RU" i="1" dirty="0">
                <a:solidFill>
                  <a:schemeClr val="tx1"/>
                </a:solidFill>
              </a:rPr>
              <a:t> ищ1эр?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512" y="1124744"/>
            <a:ext cx="2736304" cy="1632694"/>
          </a:xfrm>
          <a:prstGeom prst="rect">
            <a:avLst/>
          </a:prstGeom>
        </p:spPr>
      </p:pic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59832" y="1124744"/>
            <a:ext cx="2736304" cy="164477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179512" y="2863307"/>
            <a:ext cx="2592288" cy="2005854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2987823" y="2863305"/>
            <a:ext cx="2865243" cy="1992367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6"/>
          <a:stretch>
            <a:fillRect/>
          </a:stretch>
        </p:blipFill>
        <p:spPr>
          <a:xfrm>
            <a:off x="5940152" y="2060848"/>
            <a:ext cx="2232248" cy="2775227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 rotWithShape="1">
          <a:blip r:embed="rId7"/>
          <a:srcRect t="12995"/>
          <a:stretch/>
        </p:blipFill>
        <p:spPr bwMode="auto">
          <a:xfrm>
            <a:off x="179512" y="4971422"/>
            <a:ext cx="2592288" cy="17548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/>
          <p:cNvPicPr/>
          <p:nvPr/>
        </p:nvPicPr>
        <p:blipFill>
          <a:blip r:embed="rId8"/>
          <a:stretch>
            <a:fillRect/>
          </a:stretch>
        </p:blipFill>
        <p:spPr>
          <a:xfrm>
            <a:off x="2987823" y="4924518"/>
            <a:ext cx="2865243" cy="178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6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80920" cy="122413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Вспомните глаголы с направительным префиксом </a:t>
            </a:r>
            <a:r>
              <a:rPr lang="ru-RU" b="1" dirty="0" err="1" smtClean="0">
                <a:solidFill>
                  <a:srgbClr val="002060"/>
                </a:solidFill>
              </a:rPr>
              <a:t>къэ</a:t>
            </a:r>
            <a:r>
              <a:rPr lang="ru-RU" b="1" dirty="0" smtClean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ru-RU" b="1" dirty="0" smtClean="0">
                <a:solidFill>
                  <a:schemeClr val="bg2"/>
                </a:solidFill>
              </a:rPr>
              <a:t>.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323528" y="1484784"/>
            <a:ext cx="7632848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i="1" dirty="0" err="1"/>
              <a:t>к</a:t>
            </a:r>
            <a:r>
              <a:rPr lang="ru-RU" i="1" dirty="0" err="1" smtClean="0"/>
              <a:t>ъэушын</a:t>
            </a:r>
            <a:r>
              <a:rPr lang="ru-RU" i="1" dirty="0" smtClean="0"/>
              <a:t> </a:t>
            </a:r>
            <a:r>
              <a:rPr lang="ru-RU" i="1" dirty="0"/>
              <a:t>– </a:t>
            </a:r>
            <a:r>
              <a:rPr lang="ru-RU" i="1" dirty="0" smtClean="0"/>
              <a:t>проснуться</a:t>
            </a:r>
          </a:p>
          <a:p>
            <a:r>
              <a:rPr lang="ru-RU" i="1" dirty="0" err="1" smtClean="0"/>
              <a:t>къэтэджын</a:t>
            </a:r>
            <a:r>
              <a:rPr lang="ru-RU" i="1" dirty="0" smtClean="0"/>
              <a:t> </a:t>
            </a:r>
            <a:r>
              <a:rPr lang="ru-RU" i="1" dirty="0"/>
              <a:t>– </a:t>
            </a:r>
            <a:r>
              <a:rPr lang="ru-RU" i="1" dirty="0" smtClean="0"/>
              <a:t>встать</a:t>
            </a:r>
          </a:p>
          <a:p>
            <a:r>
              <a:rPr lang="ru-RU" i="1" dirty="0" err="1" smtClean="0"/>
              <a:t>къэувын</a:t>
            </a:r>
            <a:r>
              <a:rPr lang="ru-RU" i="1" dirty="0" smtClean="0"/>
              <a:t> </a:t>
            </a:r>
            <a:r>
              <a:rPr lang="ru-RU" i="1" dirty="0"/>
              <a:t>– встать на </a:t>
            </a:r>
            <a:r>
              <a:rPr lang="ru-RU" i="1" dirty="0" smtClean="0"/>
              <a:t>ноги </a:t>
            </a:r>
          </a:p>
          <a:p>
            <a:r>
              <a:rPr lang="ru-RU" i="1" dirty="0" err="1" smtClean="0"/>
              <a:t>къэфэн</a:t>
            </a:r>
            <a:r>
              <a:rPr lang="ru-RU" i="1" dirty="0" smtClean="0"/>
              <a:t> </a:t>
            </a:r>
            <a:r>
              <a:rPr lang="ru-RU" i="1" dirty="0"/>
              <a:t>– </a:t>
            </a:r>
            <a:r>
              <a:rPr lang="ru-RU" i="1" dirty="0" smtClean="0"/>
              <a:t>танцевать </a:t>
            </a:r>
          </a:p>
          <a:p>
            <a:r>
              <a:rPr lang="ru-RU" i="1" dirty="0" smtClean="0"/>
              <a:t>къэувы1эн </a:t>
            </a:r>
            <a:r>
              <a:rPr lang="ru-RU" i="1" dirty="0"/>
              <a:t>– </a:t>
            </a:r>
            <a:r>
              <a:rPr lang="ru-RU" i="1" dirty="0" smtClean="0"/>
              <a:t>остановиться </a:t>
            </a:r>
          </a:p>
          <a:p>
            <a:r>
              <a:rPr lang="ru-RU" i="1" dirty="0" err="1" smtClean="0"/>
              <a:t>къэгувэн</a:t>
            </a:r>
            <a:r>
              <a:rPr lang="ru-RU" i="1" dirty="0" smtClean="0"/>
              <a:t> </a:t>
            </a:r>
            <a:r>
              <a:rPr lang="ru-RU" i="1" dirty="0"/>
              <a:t>– </a:t>
            </a:r>
            <a:r>
              <a:rPr lang="ru-RU" i="1" dirty="0" smtClean="0"/>
              <a:t>задержаться  </a:t>
            </a:r>
          </a:p>
          <a:p>
            <a:r>
              <a:rPr lang="ru-RU" i="1" dirty="0" err="1" smtClean="0"/>
              <a:t>къэгузэвэн</a:t>
            </a:r>
            <a:r>
              <a:rPr lang="ru-RU" i="1" dirty="0" smtClean="0"/>
              <a:t> </a:t>
            </a:r>
            <a:r>
              <a:rPr lang="ru-RU" i="1" dirty="0"/>
              <a:t>– </a:t>
            </a:r>
            <a:r>
              <a:rPr lang="ru-RU" i="1" dirty="0" smtClean="0"/>
              <a:t>испугаться  </a:t>
            </a:r>
          </a:p>
          <a:p>
            <a:r>
              <a:rPr lang="ru-RU" i="1" dirty="0" err="1" smtClean="0"/>
              <a:t>къэгъын</a:t>
            </a:r>
            <a:r>
              <a:rPr lang="ru-RU" i="1" dirty="0" smtClean="0"/>
              <a:t> </a:t>
            </a:r>
            <a:r>
              <a:rPr lang="ru-RU" i="1" dirty="0"/>
              <a:t>– </a:t>
            </a:r>
            <a:r>
              <a:rPr lang="ru-RU" i="1" dirty="0" smtClean="0"/>
              <a:t>заплакать </a:t>
            </a:r>
          </a:p>
          <a:p>
            <a:r>
              <a:rPr lang="ru-RU" i="1" dirty="0" err="1" smtClean="0"/>
              <a:t>къэдэIуэн</a:t>
            </a:r>
            <a:r>
              <a:rPr lang="ru-RU" i="1" dirty="0" smtClean="0"/>
              <a:t> </a:t>
            </a:r>
            <a:r>
              <a:rPr lang="ru-RU" i="1" dirty="0"/>
              <a:t>– послушать </a:t>
            </a:r>
            <a:r>
              <a:rPr lang="ru-RU" i="1" dirty="0" smtClean="0"/>
              <a:t>откуда-то  </a:t>
            </a:r>
          </a:p>
          <a:p>
            <a:r>
              <a:rPr lang="ru-RU" i="1" dirty="0" err="1" smtClean="0"/>
              <a:t>къэнэн</a:t>
            </a:r>
            <a:r>
              <a:rPr lang="ru-RU" i="1" dirty="0" smtClean="0"/>
              <a:t> </a:t>
            </a:r>
            <a:r>
              <a:rPr lang="ru-RU" i="1" dirty="0"/>
              <a:t>– </a:t>
            </a:r>
            <a:r>
              <a:rPr lang="ru-RU" i="1" dirty="0" smtClean="0"/>
              <a:t>остаться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50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5536" y="332656"/>
            <a:ext cx="7239000" cy="732696"/>
          </a:xfrm>
        </p:spPr>
        <p:txBody>
          <a:bodyPr>
            <a:normAutofit/>
          </a:bodyPr>
          <a:lstStyle/>
          <a:p>
            <a:pPr algn="ctr"/>
            <a:r>
              <a:rPr lang="ru-RU" b="0" dirty="0" err="1">
                <a:solidFill>
                  <a:schemeClr val="bg2">
                    <a:lumMod val="10000"/>
                  </a:schemeClr>
                </a:solidFill>
              </a:rPr>
              <a:t>Пщэдджыжь</a:t>
            </a:r>
            <a:r>
              <a:rPr lang="ru-RU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b="0" dirty="0" err="1" smtClean="0">
                <a:solidFill>
                  <a:schemeClr val="bg2">
                    <a:lumMod val="10000"/>
                  </a:schemeClr>
                </a:solidFill>
              </a:rPr>
              <a:t>псалъэмакъ</a:t>
            </a:r>
            <a:endParaRPr lang="ru-RU" b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25658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 err="1" smtClean="0"/>
              <a:t>Анэм</a:t>
            </a:r>
            <a:r>
              <a:rPr lang="ru-RU" sz="2800" dirty="0"/>
              <a:t>: </a:t>
            </a:r>
            <a:r>
              <a:rPr lang="ru-RU" sz="2800" dirty="0" err="1"/>
              <a:t>Залым</a:t>
            </a:r>
            <a:r>
              <a:rPr lang="ru-RU" sz="2800" dirty="0"/>
              <a:t>, </a:t>
            </a:r>
            <a:r>
              <a:rPr lang="ru-RU" sz="2800" dirty="0" err="1"/>
              <a:t>къэуш</a:t>
            </a:r>
            <a:r>
              <a:rPr lang="ru-RU" sz="2800" dirty="0"/>
              <a:t>!</a:t>
            </a:r>
          </a:p>
          <a:p>
            <a:r>
              <a:rPr lang="ru-RU" sz="2800" dirty="0"/>
              <a:t>З.: </a:t>
            </a:r>
            <a:r>
              <a:rPr lang="ru-RU" sz="2800" dirty="0" err="1"/>
              <a:t>Сыкъэушащ</a:t>
            </a:r>
            <a:r>
              <a:rPr lang="ru-RU" sz="2800" dirty="0"/>
              <a:t>, </a:t>
            </a:r>
            <a:r>
              <a:rPr lang="ru-RU" sz="2800" dirty="0" err="1"/>
              <a:t>мамэ</a:t>
            </a:r>
            <a:r>
              <a:rPr lang="ru-RU" sz="2800" dirty="0"/>
              <a:t>. </a:t>
            </a:r>
            <a:r>
              <a:rPr lang="ru-RU" sz="2800" dirty="0" err="1"/>
              <a:t>Уи</a:t>
            </a:r>
            <a:r>
              <a:rPr lang="ru-RU" sz="2800" dirty="0"/>
              <a:t> </a:t>
            </a:r>
            <a:r>
              <a:rPr lang="ru-RU" sz="2800" dirty="0" err="1"/>
              <a:t>пщэдджыжь</a:t>
            </a:r>
            <a:r>
              <a:rPr lang="ru-RU" sz="2800" dirty="0"/>
              <a:t> ф1ыуэ!</a:t>
            </a:r>
          </a:p>
          <a:p>
            <a:r>
              <a:rPr lang="ru-RU" sz="2800" dirty="0"/>
              <a:t>А.: Нэхъыф1ыжу, си щ1алэ! </a:t>
            </a:r>
            <a:r>
              <a:rPr lang="ru-RU" sz="2800" dirty="0" err="1"/>
              <a:t>Укъэушамэ</a:t>
            </a:r>
            <a:r>
              <a:rPr lang="ru-RU" sz="2800" dirty="0"/>
              <a:t>, </a:t>
            </a:r>
            <a:r>
              <a:rPr lang="ru-RU" sz="2800" dirty="0" err="1"/>
              <a:t>къэтэдж</a:t>
            </a:r>
            <a:r>
              <a:rPr lang="ru-RU" sz="2800" dirty="0"/>
              <a:t>!</a:t>
            </a:r>
          </a:p>
          <a:p>
            <a:r>
              <a:rPr lang="ru-RU" sz="2800" dirty="0"/>
              <a:t>З.: </a:t>
            </a:r>
            <a:r>
              <a:rPr lang="ru-RU" sz="2800" dirty="0" err="1"/>
              <a:t>Сыхьэт</a:t>
            </a:r>
            <a:r>
              <a:rPr lang="ru-RU" sz="2800" dirty="0"/>
              <a:t> </a:t>
            </a:r>
            <a:r>
              <a:rPr lang="ru-RU" sz="2800" dirty="0" err="1"/>
              <a:t>дапщэ</a:t>
            </a:r>
            <a:r>
              <a:rPr lang="ru-RU" sz="2800" dirty="0"/>
              <a:t> </a:t>
            </a:r>
            <a:r>
              <a:rPr lang="ru-RU" sz="2800" dirty="0" err="1"/>
              <a:t>хъуа</a:t>
            </a:r>
            <a:r>
              <a:rPr lang="ru-RU" sz="2800" dirty="0"/>
              <a:t>?</a:t>
            </a:r>
          </a:p>
          <a:p>
            <a:r>
              <a:rPr lang="ru-RU" sz="2800" dirty="0"/>
              <a:t>А.: </a:t>
            </a:r>
            <a:r>
              <a:rPr lang="ru-RU" sz="2800" dirty="0" err="1"/>
              <a:t>Сыхьэтибл</a:t>
            </a:r>
            <a:r>
              <a:rPr lang="ru-RU" sz="2800" dirty="0"/>
              <a:t> </a:t>
            </a:r>
            <a:r>
              <a:rPr lang="ru-RU" sz="2800" dirty="0" err="1"/>
              <a:t>хъуащ</a:t>
            </a:r>
            <a:r>
              <a:rPr lang="ru-RU" sz="2800" dirty="0"/>
              <a:t>.</a:t>
            </a:r>
          </a:p>
          <a:p>
            <a:r>
              <a:rPr lang="ru-RU" sz="2800" dirty="0"/>
              <a:t>З.: Жьы1уэщ, </a:t>
            </a:r>
            <a:r>
              <a:rPr lang="ru-RU" sz="2800" dirty="0" err="1"/>
              <a:t>мамэ</a:t>
            </a:r>
            <a:r>
              <a:rPr lang="ru-RU" sz="2800" dirty="0"/>
              <a:t>, </a:t>
            </a:r>
            <a:r>
              <a:rPr lang="ru-RU" sz="2800" dirty="0" err="1"/>
              <a:t>иджыри</a:t>
            </a:r>
            <a:r>
              <a:rPr lang="ru-RU" sz="2800" dirty="0"/>
              <a:t>.</a:t>
            </a:r>
          </a:p>
          <a:p>
            <a:r>
              <a:rPr lang="ru-RU" sz="2800" dirty="0"/>
              <a:t>А.: </a:t>
            </a:r>
            <a:r>
              <a:rPr lang="ru-RU" sz="2800" dirty="0" err="1"/>
              <a:t>Хьэуэ</a:t>
            </a:r>
            <a:r>
              <a:rPr lang="ru-RU" sz="2800" dirty="0"/>
              <a:t>, си щ1алэ, </a:t>
            </a:r>
            <a:r>
              <a:rPr lang="ru-RU" sz="2800" dirty="0" err="1"/>
              <a:t>жьыкъым</a:t>
            </a:r>
            <a:r>
              <a:rPr lang="ru-RU" sz="2800" dirty="0"/>
              <a:t>, </a:t>
            </a:r>
            <a:r>
              <a:rPr lang="ru-RU" sz="2800" dirty="0" err="1"/>
              <a:t>къэтэдж</a:t>
            </a:r>
            <a:r>
              <a:rPr lang="ru-RU" sz="2800" dirty="0"/>
              <a:t>.</a:t>
            </a:r>
          </a:p>
          <a:p>
            <a:r>
              <a:rPr lang="ru-RU" sz="2800" dirty="0"/>
              <a:t>З.: </a:t>
            </a:r>
            <a:r>
              <a:rPr lang="ru-RU" sz="2800" dirty="0" err="1"/>
              <a:t>Нобэ</a:t>
            </a:r>
            <a:r>
              <a:rPr lang="ru-RU" sz="2800" dirty="0"/>
              <a:t> </a:t>
            </a:r>
            <a:r>
              <a:rPr lang="ru-RU" sz="2800" dirty="0" err="1"/>
              <a:t>тхьэмахуэщ</a:t>
            </a:r>
            <a:r>
              <a:rPr lang="ru-RU" sz="2800" dirty="0"/>
              <a:t>, </a:t>
            </a:r>
            <a:r>
              <a:rPr lang="ru-RU" sz="2800" dirty="0" err="1"/>
              <a:t>деджэркъым</a:t>
            </a:r>
            <a:r>
              <a:rPr lang="ru-RU" sz="2800" dirty="0"/>
              <a:t>.</a:t>
            </a:r>
          </a:p>
          <a:p>
            <a:r>
              <a:rPr lang="ru-RU" sz="2800" dirty="0"/>
              <a:t>А.: </a:t>
            </a:r>
            <a:r>
              <a:rPr lang="ru-RU" sz="2800" dirty="0" err="1"/>
              <a:t>Пэжщ</a:t>
            </a:r>
            <a:r>
              <a:rPr lang="ru-RU" sz="2800" dirty="0"/>
              <a:t>, </a:t>
            </a:r>
            <a:r>
              <a:rPr lang="ru-RU" sz="2800" dirty="0" err="1"/>
              <a:t>ауэ</a:t>
            </a:r>
            <a:r>
              <a:rPr lang="ru-RU" sz="2800" dirty="0"/>
              <a:t> </a:t>
            </a:r>
            <a:r>
              <a:rPr lang="ru-RU" sz="2800" dirty="0" err="1"/>
              <a:t>къуажэм</a:t>
            </a:r>
            <a:r>
              <a:rPr lang="ru-RU" sz="2800" dirty="0"/>
              <a:t> дык1уэжынущ</a:t>
            </a:r>
            <a:r>
              <a:rPr lang="ru-RU" sz="2800" dirty="0" smtClean="0"/>
              <a:t>.</a:t>
            </a:r>
          </a:p>
          <a:p>
            <a:r>
              <a:rPr lang="ru-RU" sz="2800" dirty="0"/>
              <a:t>З.: Ар ф1ы </a:t>
            </a:r>
            <a:r>
              <a:rPr lang="ru-RU" sz="2800" dirty="0" err="1"/>
              <a:t>дыдэщ</a:t>
            </a:r>
            <a:r>
              <a:rPr lang="ru-RU" sz="2800" dirty="0"/>
              <a:t>, </a:t>
            </a:r>
            <a:r>
              <a:rPr lang="ru-RU" sz="2800" dirty="0" err="1"/>
              <a:t>ауэ</a:t>
            </a:r>
            <a:r>
              <a:rPr lang="ru-RU" sz="2800" dirty="0"/>
              <a:t> </a:t>
            </a:r>
            <a:r>
              <a:rPr lang="ru-RU" sz="2800" dirty="0" err="1"/>
              <a:t>дыкъэгувэнукъэ</a:t>
            </a:r>
            <a:r>
              <a:rPr lang="ru-RU" sz="2800" dirty="0"/>
              <a:t>?</a:t>
            </a:r>
          </a:p>
          <a:p>
            <a:endParaRPr lang="ru-RU" sz="2800" dirty="0"/>
          </a:p>
          <a:p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774989" y="260648"/>
            <a:ext cx="914400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д/з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9655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5"/>
          <p:cNvSpPr>
            <a:spLocks noGrp="1"/>
          </p:cNvSpPr>
          <p:nvPr>
            <p:ph idx="1"/>
          </p:nvPr>
        </p:nvSpPr>
        <p:spPr>
          <a:xfrm>
            <a:off x="467544" y="1556792"/>
            <a:ext cx="7239000" cy="48463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ru-RU" sz="2800" dirty="0"/>
          </a:p>
          <a:p>
            <a:endParaRPr lang="ru-RU" dirty="0"/>
          </a:p>
        </p:txBody>
      </p:sp>
      <p:sp>
        <p:nvSpPr>
          <p:cNvPr id="5" name="Объект 5"/>
          <p:cNvSpPr txBox="1">
            <a:spLocks/>
          </p:cNvSpPr>
          <p:nvPr/>
        </p:nvSpPr>
        <p:spPr>
          <a:xfrm>
            <a:off x="179512" y="260648"/>
            <a:ext cx="8712968" cy="63367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800" dirty="0"/>
              <a:t>А.: </a:t>
            </a:r>
            <a:r>
              <a:rPr lang="ru-RU" sz="2800" b="1" dirty="0"/>
              <a:t>Сыт щ1ыжып1эр</a:t>
            </a:r>
            <a:r>
              <a:rPr lang="ru-RU" sz="2800" dirty="0"/>
              <a:t>, </a:t>
            </a:r>
            <a:r>
              <a:rPr lang="ru-RU" sz="2800" dirty="0" err="1"/>
              <a:t>Залым</a:t>
            </a:r>
            <a:r>
              <a:rPr lang="ru-RU" sz="2800" dirty="0"/>
              <a:t>?</a:t>
            </a:r>
          </a:p>
          <a:p>
            <a:r>
              <a:rPr lang="ru-RU" sz="2800" dirty="0"/>
              <a:t>З.: </a:t>
            </a:r>
            <a:r>
              <a:rPr lang="ru-RU" sz="2800" dirty="0" err="1"/>
              <a:t>Пщыхьэщхьэ</a:t>
            </a:r>
            <a:r>
              <a:rPr lang="ru-RU" sz="2800" dirty="0"/>
              <a:t> </a:t>
            </a:r>
            <a:r>
              <a:rPr lang="ru-RU" sz="2800" dirty="0" err="1"/>
              <a:t>сыхьэтыр</a:t>
            </a:r>
            <a:r>
              <a:rPr lang="ru-RU" sz="2800" dirty="0"/>
              <a:t> </a:t>
            </a:r>
            <a:r>
              <a:rPr lang="ru-RU" sz="2800" dirty="0" err="1"/>
              <a:t>хым</a:t>
            </a:r>
            <a:r>
              <a:rPr lang="ru-RU" sz="2800" dirty="0"/>
              <a:t> си </a:t>
            </a:r>
            <a:r>
              <a:rPr lang="ru-RU" sz="2800" dirty="0" err="1"/>
              <a:t>ныбжьэгъумрэ</a:t>
            </a:r>
            <a:r>
              <a:rPr lang="ru-RU" sz="2800" dirty="0"/>
              <a:t> </a:t>
            </a:r>
            <a:r>
              <a:rPr lang="ru-RU" sz="2800" dirty="0" err="1"/>
              <a:t>сэрэ</a:t>
            </a:r>
            <a:r>
              <a:rPr lang="ru-RU" sz="2800" dirty="0"/>
              <a:t> </a:t>
            </a:r>
            <a:r>
              <a:rPr lang="ru-RU" sz="2800" b="1" dirty="0" err="1">
                <a:solidFill>
                  <a:schemeClr val="bg2">
                    <a:lumMod val="10000"/>
                  </a:schemeClr>
                </a:solidFill>
              </a:rPr>
              <a:t>къафэм</a:t>
            </a:r>
            <a:r>
              <a:rPr lang="ru-RU" sz="2800" dirty="0"/>
              <a:t> дык1уэнущ.</a:t>
            </a:r>
          </a:p>
          <a:p>
            <a:r>
              <a:rPr lang="ru-RU" sz="2800" dirty="0"/>
              <a:t>А.: </a:t>
            </a:r>
            <a:r>
              <a:rPr lang="ru-RU" sz="2800" dirty="0" err="1"/>
              <a:t>Сэ</a:t>
            </a:r>
            <a:r>
              <a:rPr lang="ru-RU" sz="2800" dirty="0"/>
              <a:t> </a:t>
            </a:r>
            <a:r>
              <a:rPr lang="ru-RU" sz="2800" dirty="0" err="1"/>
              <a:t>сыкъэнэнущ</a:t>
            </a:r>
            <a:r>
              <a:rPr lang="ru-RU" sz="2800" dirty="0"/>
              <a:t>, </a:t>
            </a:r>
            <a:r>
              <a:rPr lang="ru-RU" sz="2800" dirty="0" err="1"/>
              <a:t>Залым</a:t>
            </a:r>
            <a:r>
              <a:rPr lang="ru-RU" sz="2800" dirty="0"/>
              <a:t>. </a:t>
            </a:r>
            <a:r>
              <a:rPr lang="ru-RU" sz="2800" dirty="0" err="1"/>
              <a:t>Уи</a:t>
            </a:r>
            <a:r>
              <a:rPr lang="ru-RU" sz="2800" dirty="0"/>
              <a:t> </a:t>
            </a:r>
            <a:r>
              <a:rPr lang="ru-RU" sz="2800" dirty="0" err="1"/>
              <a:t>анэшхуэм</a:t>
            </a:r>
            <a:r>
              <a:rPr lang="ru-RU" sz="2800" dirty="0"/>
              <a:t> дэ1эпыкъун </a:t>
            </a:r>
            <a:r>
              <a:rPr lang="ru-RU" sz="2800" dirty="0" err="1"/>
              <a:t>хуейщ</a:t>
            </a:r>
            <a:r>
              <a:rPr lang="ru-RU" sz="2800" dirty="0"/>
              <a:t>: сыхуэжьыщ1энущ, сыхуэтхьэщ1энущ, </a:t>
            </a:r>
            <a:r>
              <a:rPr lang="ru-RU" sz="2800" dirty="0" err="1"/>
              <a:t>сыхуэлъэсэнущ</a:t>
            </a:r>
            <a:r>
              <a:rPr lang="ru-RU" sz="2800" dirty="0"/>
              <a:t>.</a:t>
            </a:r>
          </a:p>
          <a:p>
            <a:r>
              <a:rPr lang="ru-RU" sz="2800" dirty="0"/>
              <a:t>З.: </a:t>
            </a:r>
            <a:r>
              <a:rPr lang="ru-RU" sz="2800" dirty="0" err="1"/>
              <a:t>Сэ-щэ</a:t>
            </a:r>
            <a:r>
              <a:rPr lang="ru-RU" sz="2800" dirty="0"/>
              <a:t>?</a:t>
            </a:r>
          </a:p>
          <a:p>
            <a:r>
              <a:rPr lang="ru-RU" sz="2800" dirty="0"/>
              <a:t>А.: </a:t>
            </a:r>
            <a:r>
              <a:rPr lang="ru-RU" sz="2800" dirty="0" err="1"/>
              <a:t>Уэри</a:t>
            </a:r>
            <a:r>
              <a:rPr lang="ru-RU" sz="2800" dirty="0"/>
              <a:t> </a:t>
            </a:r>
            <a:r>
              <a:rPr lang="ru-RU" sz="2800" dirty="0" err="1" smtClean="0"/>
              <a:t>уи</a:t>
            </a:r>
            <a:r>
              <a:rPr lang="ru-RU" sz="2800" dirty="0" smtClean="0"/>
              <a:t> </a:t>
            </a:r>
            <a:r>
              <a:rPr lang="ru-RU" sz="2800" dirty="0" err="1" smtClean="0"/>
              <a:t>анэшхуэр</a:t>
            </a:r>
            <a:r>
              <a:rPr lang="ru-RU" sz="2800" dirty="0" smtClean="0"/>
              <a:t> </a:t>
            </a:r>
            <a:r>
              <a:rPr lang="ru-RU" sz="2800" dirty="0" err="1" smtClean="0"/>
              <a:t>плъагъунщ</a:t>
            </a:r>
            <a:r>
              <a:rPr lang="ru-RU" sz="2800" smtClean="0"/>
              <a:t>, пщ1ант1эр </a:t>
            </a:r>
            <a:r>
              <a:rPr lang="ru-RU" sz="2800" dirty="0" err="1"/>
              <a:t>бгъэкъэбзэнщ</a:t>
            </a:r>
            <a:r>
              <a:rPr lang="ru-RU" sz="2800" dirty="0"/>
              <a:t>. Иужьк1э укъэк1уэжынщ.</a:t>
            </a:r>
          </a:p>
          <a:p>
            <a:r>
              <a:rPr lang="ru-RU" sz="2800" dirty="0"/>
              <a:t>З.: </a:t>
            </a:r>
            <a:r>
              <a:rPr lang="ru-RU" sz="2800" dirty="0" err="1"/>
              <a:t>Уэ</a:t>
            </a:r>
            <a:r>
              <a:rPr lang="ru-RU" sz="2800" dirty="0"/>
              <a:t> </a:t>
            </a:r>
            <a:r>
              <a:rPr lang="ru-RU" sz="2800" dirty="0" err="1"/>
              <a:t>пщэдей</a:t>
            </a:r>
            <a:r>
              <a:rPr lang="ru-RU" sz="2800" dirty="0"/>
              <a:t> </a:t>
            </a:r>
            <a:r>
              <a:rPr lang="ru-RU" sz="2800" dirty="0" err="1"/>
              <a:t>улажьэркъэ</a:t>
            </a:r>
            <a:r>
              <a:rPr lang="ru-RU" sz="2800" dirty="0"/>
              <a:t>, </a:t>
            </a:r>
            <a:r>
              <a:rPr lang="ru-RU" sz="2800" dirty="0" err="1"/>
              <a:t>мамэ</a:t>
            </a:r>
            <a:r>
              <a:rPr lang="ru-RU" sz="2800" dirty="0"/>
              <a:t>?</a:t>
            </a:r>
          </a:p>
          <a:p>
            <a:r>
              <a:rPr lang="ru-RU" sz="2800" dirty="0"/>
              <a:t>А.: </a:t>
            </a:r>
            <a:r>
              <a:rPr lang="ru-RU" sz="2800" dirty="0" err="1"/>
              <a:t>Хьэуэ</a:t>
            </a:r>
            <a:r>
              <a:rPr lang="ru-RU" sz="2800" dirty="0"/>
              <a:t>, </a:t>
            </a:r>
            <a:r>
              <a:rPr lang="ru-RU" sz="2800" dirty="0" err="1"/>
              <a:t>щэбэтым</a:t>
            </a:r>
            <a:r>
              <a:rPr lang="ru-RU" sz="2800" dirty="0"/>
              <a:t> си </a:t>
            </a:r>
            <a:r>
              <a:rPr lang="ru-RU" sz="2800" dirty="0" err="1"/>
              <a:t>ныбжьэгъу</a:t>
            </a:r>
            <a:r>
              <a:rPr lang="ru-RU" sz="2800" dirty="0"/>
              <a:t> </a:t>
            </a:r>
            <a:r>
              <a:rPr lang="ru-RU" sz="2800" dirty="0" err="1"/>
              <a:t>Тамарэ</a:t>
            </a:r>
            <a:r>
              <a:rPr lang="ru-RU" sz="2800" dirty="0"/>
              <a:t> </a:t>
            </a:r>
            <a:r>
              <a:rPr lang="ru-RU" sz="2800" dirty="0" err="1"/>
              <a:t>сыхуэлэжьащ</a:t>
            </a:r>
            <a:r>
              <a:rPr lang="ru-RU" sz="2800" dirty="0"/>
              <a:t>. </a:t>
            </a:r>
            <a:r>
              <a:rPr lang="ru-RU" sz="2800" dirty="0" err="1"/>
              <a:t>Пщэдей</a:t>
            </a:r>
            <a:r>
              <a:rPr lang="ru-RU" sz="2800" dirty="0"/>
              <a:t> ар </a:t>
            </a:r>
            <a:r>
              <a:rPr lang="ru-RU" sz="2800" dirty="0" err="1"/>
              <a:t>сэ</a:t>
            </a:r>
            <a:r>
              <a:rPr lang="ru-RU" sz="2800" dirty="0"/>
              <a:t> </a:t>
            </a:r>
            <a:r>
              <a:rPr lang="ru-RU" sz="2800" dirty="0" err="1"/>
              <a:t>схуэлэжьэнущ</a:t>
            </a:r>
            <a:r>
              <a:rPr lang="ru-RU" sz="2800" dirty="0"/>
              <a:t>.</a:t>
            </a:r>
          </a:p>
          <a:p>
            <a:r>
              <a:rPr lang="ru-RU" sz="2800" dirty="0"/>
              <a:t>З.: Нт1э, </a:t>
            </a:r>
            <a:r>
              <a:rPr lang="ru-RU" sz="2800" dirty="0" err="1"/>
              <a:t>еуэ</a:t>
            </a:r>
            <a:r>
              <a:rPr lang="ru-RU" sz="2800" dirty="0"/>
              <a:t> псынщ1эу, </a:t>
            </a:r>
            <a:r>
              <a:rPr lang="ru-RU" sz="2800" dirty="0" err="1"/>
              <a:t>мамэ</a:t>
            </a:r>
            <a:r>
              <a:rPr lang="ru-RU" sz="2800" dirty="0"/>
              <a:t>!</a:t>
            </a:r>
          </a:p>
          <a:p>
            <a:r>
              <a:rPr lang="ru-RU" sz="2800" dirty="0"/>
              <a:t>А.: </a:t>
            </a:r>
            <a:r>
              <a:rPr lang="ru-RU" sz="2800" dirty="0" err="1"/>
              <a:t>Сэ</a:t>
            </a:r>
            <a:r>
              <a:rPr lang="ru-RU" sz="2800" dirty="0"/>
              <a:t> </a:t>
            </a:r>
            <a:r>
              <a:rPr lang="ru-RU" sz="2800" b="1" dirty="0" err="1">
                <a:solidFill>
                  <a:schemeClr val="bg2">
                    <a:lumMod val="10000"/>
                  </a:schemeClr>
                </a:solidFill>
              </a:rPr>
              <a:t>сыхьэзырщ</a:t>
            </a:r>
            <a:r>
              <a:rPr lang="ru-RU" sz="2800" dirty="0"/>
              <a:t>.</a:t>
            </a:r>
          </a:p>
        </p:txBody>
      </p:sp>
      <p:sp>
        <p:nvSpPr>
          <p:cNvPr id="6" name="5-конечная звезда 5"/>
          <p:cNvSpPr/>
          <p:nvPr/>
        </p:nvSpPr>
        <p:spPr>
          <a:xfrm>
            <a:off x="8316416" y="5949280"/>
            <a:ext cx="432048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4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226</TotalTime>
  <Words>382</Words>
  <Application>Microsoft Office PowerPoint</Application>
  <PresentationFormat>Экран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Изящная</vt:lpstr>
      <vt:lpstr>Изучаем  кабардинский язык</vt:lpstr>
      <vt:lpstr>Презентация PowerPoint</vt:lpstr>
      <vt:lpstr>Псалъэухахэр нэвгъэсыж</vt:lpstr>
      <vt:lpstr>Псалъэухахэр нэвгъэсыж</vt:lpstr>
      <vt:lpstr>К какому типу спряжения относятся глаголы?</vt:lpstr>
      <vt:lpstr>сыт джэдум ищ1эр?</vt:lpstr>
      <vt:lpstr>Вспомните глаголы с направительным префиксом къэ-.</vt:lpstr>
      <vt:lpstr>Пщэдджыжь псалъэмакъ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мама</cp:lastModifiedBy>
  <cp:revision>23</cp:revision>
  <dcterms:created xsi:type="dcterms:W3CDTF">2013-08-04T12:52:13Z</dcterms:created>
  <dcterms:modified xsi:type="dcterms:W3CDTF">2014-02-20T19:51:31Z</dcterms:modified>
</cp:coreProperties>
</file>