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7" r:id="rId6"/>
    <p:sldId id="266" r:id="rId7"/>
    <p:sldId id="264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00111-C0BB-4ADB-BA87-07471648CAA3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B2A92-40CD-42E5-B621-E0B742E71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705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27.02.2014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800" b="1" dirty="0" smtClean="0"/>
              <a:t>Занятие №45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129614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1"/>
                </a:solidFill>
              </a:rPr>
              <a:t>Составьте предложения по картинкам.</a:t>
            </a:r>
            <a:endParaRPr lang="ru-RU" b="1" dirty="0">
              <a:solidFill>
                <a:srgbClr val="2B3A00"/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560" y="2564904"/>
            <a:ext cx="3312368" cy="223224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052" y="1340768"/>
            <a:ext cx="3240360" cy="227011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6"/>
          <a:stretch>
            <a:fillRect/>
          </a:stretch>
        </p:blipFill>
        <p:spPr>
          <a:xfrm>
            <a:off x="6516216" y="3891456"/>
            <a:ext cx="2144441" cy="2018765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187624" y="5086454"/>
            <a:ext cx="2016224" cy="57479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</a:rPr>
              <a:t>илъщ</a:t>
            </a:r>
            <a:endParaRPr lang="ru-RU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283968" y="3789675"/>
            <a:ext cx="2016224" cy="57479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</a:rPr>
              <a:t>исщ</a:t>
            </a:r>
            <a:endParaRPr lang="ru-RU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644433" y="6070138"/>
            <a:ext cx="2016224" cy="574794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</a:rPr>
              <a:t>итщ</a:t>
            </a:r>
            <a:endParaRPr lang="ru-RU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08912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Спряжение глаголов </a:t>
            </a:r>
            <a:r>
              <a:rPr lang="ru-RU" b="1" dirty="0" smtClean="0">
                <a:solidFill>
                  <a:srgbClr val="2B3A00"/>
                </a:solidFill>
              </a:rPr>
              <a:t/>
            </a:r>
            <a:br>
              <a:rPr lang="ru-RU" b="1" dirty="0" smtClean="0">
                <a:solidFill>
                  <a:srgbClr val="2B3A00"/>
                </a:solidFill>
              </a:rPr>
            </a:br>
            <a:r>
              <a:rPr lang="ru-RU" b="1" dirty="0" err="1" smtClean="0">
                <a:solidFill>
                  <a:srgbClr val="FF0000"/>
                </a:solidFill>
              </a:rPr>
              <a:t>и</a:t>
            </a:r>
            <a:r>
              <a:rPr lang="ru-RU" b="1" u="sng" dirty="0" err="1" smtClean="0">
                <a:solidFill>
                  <a:srgbClr val="FF0000"/>
                </a:solidFill>
              </a:rPr>
              <a:t>с</a:t>
            </a:r>
            <a:r>
              <a:rPr lang="ru-RU" b="1" dirty="0" err="1" smtClean="0">
                <a:solidFill>
                  <a:srgbClr val="FF0000"/>
                </a:solidFill>
              </a:rPr>
              <a:t>ын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 err="1" smtClean="0">
                <a:solidFill>
                  <a:srgbClr val="FF0000"/>
                </a:solidFill>
              </a:rPr>
              <a:t>и</a:t>
            </a:r>
            <a:r>
              <a:rPr lang="ru-RU" b="1" u="sng" dirty="0" err="1" smtClean="0">
                <a:solidFill>
                  <a:srgbClr val="FF0000"/>
                </a:solidFill>
              </a:rPr>
              <a:t>лъ</a:t>
            </a:r>
            <a:r>
              <a:rPr lang="ru-RU" b="1" dirty="0" err="1" smtClean="0">
                <a:solidFill>
                  <a:srgbClr val="FF0000"/>
                </a:solidFill>
              </a:rPr>
              <a:t>ын</a:t>
            </a:r>
            <a:r>
              <a:rPr lang="ru-RU" b="1" dirty="0" smtClean="0">
                <a:solidFill>
                  <a:srgbClr val="FF0000"/>
                </a:solidFill>
              </a:rPr>
              <a:t>, </a:t>
            </a:r>
            <a:r>
              <a:rPr lang="ru-RU" b="1" dirty="0" err="1" smtClean="0">
                <a:solidFill>
                  <a:srgbClr val="FF0000"/>
                </a:solidFill>
              </a:rPr>
              <a:t>и</a:t>
            </a:r>
            <a:r>
              <a:rPr lang="ru-RU" b="1" u="sng" dirty="0" err="1" smtClean="0">
                <a:solidFill>
                  <a:srgbClr val="FF0000"/>
                </a:solidFill>
              </a:rPr>
              <a:t>т</a:t>
            </a:r>
            <a:r>
              <a:rPr lang="ru-RU" b="1" dirty="0" err="1" smtClean="0">
                <a:solidFill>
                  <a:srgbClr val="FF0000"/>
                </a:solidFill>
              </a:rPr>
              <a:t>ын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22580"/>
              </p:ext>
            </p:extLst>
          </p:nvPr>
        </p:nvGraphicFramePr>
        <p:xfrm>
          <a:off x="467544" y="1749714"/>
          <a:ext cx="8208912" cy="4687004"/>
        </p:xfrm>
        <a:graphic>
          <a:graphicData uri="http://schemas.openxmlformats.org/drawingml/2006/table">
            <a:tbl>
              <a:tblPr firstRow="1" firstCol="1" bandRow="1"/>
              <a:tblGrid>
                <a:gridCol w="1440161"/>
                <a:gridCol w="2016223"/>
                <a:gridCol w="2232249"/>
                <a:gridCol w="2520279"/>
              </a:tblGrid>
              <a:tr h="720397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02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27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сэ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802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27908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79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404664"/>
            <a:ext cx="7024744" cy="936104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tx1"/>
                </a:solidFill>
              </a:rPr>
              <a:t>Омонимичные слова </a:t>
            </a:r>
            <a:endParaRPr lang="ru-RU" sz="4400" b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5040560"/>
          </a:xfrm>
        </p:spPr>
        <p:txBody>
          <a:bodyPr>
            <a:normAutofit/>
          </a:bodyPr>
          <a:lstStyle/>
          <a:p>
            <a:r>
              <a:rPr 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исын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ru-RU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неперех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сидеть 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чём-л., внутри чего-л.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ru-RU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исын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 II  </a:t>
            </a:r>
            <a:r>
              <a:rPr lang="ru-RU" sz="3600" i="1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перех</a:t>
            </a:r>
            <a:r>
              <a:rPr lang="ru-RU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сгореть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бгореть, обжечься; замерзнуть, озябнуть.</a:t>
            </a:r>
          </a:p>
          <a:p>
            <a:r>
              <a:rPr lang="ru-RU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Дыгъэм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исын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Пщтырым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исын</a:t>
            </a:r>
            <a:endParaRPr lang="ru-RU" sz="3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Щ1ы1эм </a:t>
            </a:r>
            <a:r>
              <a:rPr lang="ru-RU" sz="3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исын</a:t>
            </a:r>
            <a:r>
              <a:rPr lang="ru-RU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524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Сравнительная таблица</a:t>
            </a:r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4" name="Объект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429181"/>
              </p:ext>
            </p:extLst>
          </p:nvPr>
        </p:nvGraphicFramePr>
        <p:xfrm>
          <a:off x="467544" y="1700808"/>
          <a:ext cx="8208912" cy="4670250"/>
        </p:xfrm>
        <a:graphic>
          <a:graphicData uri="http://schemas.openxmlformats.org/drawingml/2006/table">
            <a:tbl>
              <a:tblPr firstRow="1" firstCol="1" bandRow="1"/>
              <a:tblGrid>
                <a:gridCol w="1061498"/>
                <a:gridCol w="2538902"/>
                <a:gridCol w="2880320"/>
                <a:gridCol w="1728192"/>
              </a:tblGrid>
              <a:tr h="83448"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6027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60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сэ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r>
                        <a:rPr lang="ru-RU" sz="2800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u="none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0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u="none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u="none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0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2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en-US" sz="2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2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031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36059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2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u="none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u="none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2800" b="1" dirty="0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0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22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u="none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u="none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</a:t>
                      </a: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605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</a:t>
                      </a:r>
                      <a:r>
                        <a:rPr lang="ru-RU" sz="2200" b="1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endParaRPr lang="ru-RU" sz="2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r>
                        <a:rPr lang="ru-RU" sz="2800" dirty="0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</a:t>
                      </a:r>
                      <a:r>
                        <a:rPr lang="ru-RU" sz="2800" u="sng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</a:t>
                      </a:r>
                      <a:r>
                        <a:rPr lang="ru-RU" sz="2800" dirty="0" err="1" smtClean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89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7024744" cy="1143000"/>
          </a:xfrm>
        </p:spPr>
        <p:txBody>
          <a:bodyPr>
            <a:normAutofit fontScale="90000"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r>
              <a:rPr lang="ru-RU" b="1" dirty="0" err="1">
                <a:solidFill>
                  <a:schemeClr val="tx1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Фыкъеджэ</a:t>
            </a:r>
            <a:r>
              <a:rPr lang="ru-RU" b="1" dirty="0">
                <a:solidFill>
                  <a:schemeClr val="tx1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, </a:t>
            </a:r>
            <a:r>
              <a:rPr lang="ru-RU" b="1" dirty="0" smtClean="0">
                <a:solidFill>
                  <a:schemeClr val="tx1"/>
                </a:solidFill>
                <a:latin typeface="Arial Black" panose="020B0A04020102020204" pitchFamily="34" charset="0"/>
                <a:ea typeface="Calibri"/>
                <a:cs typeface="Times New Roman"/>
              </a:rPr>
              <a:t/>
            </a:r>
            <a:br>
              <a:rPr lang="ru-RU" b="1" dirty="0" smtClean="0">
                <a:solidFill>
                  <a:schemeClr val="tx1"/>
                </a:solidFill>
                <a:latin typeface="Arial Black" panose="020B0A04020102020204" pitchFamily="34" charset="0"/>
                <a:ea typeface="Calibri"/>
                <a:cs typeface="Times New Roman"/>
              </a:rPr>
            </a:br>
            <a:r>
              <a:rPr lang="ru-RU" b="1" dirty="0" smtClean="0">
                <a:solidFill>
                  <a:schemeClr val="tx1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адыгэбзэк1э </a:t>
            </a:r>
            <a:r>
              <a:rPr lang="ru-RU" b="1" dirty="0">
                <a:solidFill>
                  <a:schemeClr val="tx1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зэвдзэк1</a:t>
            </a:r>
            <a:r>
              <a:rPr lang="ru-RU" b="1" dirty="0" smtClean="0">
                <a:solidFill>
                  <a:schemeClr val="tx1"/>
                </a:solidFill>
                <a:latin typeface="Arial Black" panose="020B0A04020102020204" pitchFamily="34" charset="0"/>
                <a:ea typeface="Calibri"/>
                <a:cs typeface="Times New Roman"/>
              </a:rPr>
              <a:t>.</a:t>
            </a:r>
            <a:endParaRPr lang="ru-RU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67544" y="1700808"/>
            <a:ext cx="8208912" cy="4896544"/>
          </a:xfrm>
        </p:spPr>
        <p:txBody>
          <a:bodyPr>
            <a:normAutofit lnSpcReduction="10000"/>
          </a:bodyPr>
          <a:lstStyle/>
          <a:p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къуэшымрэ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сэрэ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шэнтиуэ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щабэм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дисщ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3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000" b="1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Щауэмрэ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нысащ1эмрэ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машинэм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исщ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3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адэмрэ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си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дэлъхумрэ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жыг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хадэм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итщ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3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Си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ныбжьэгъумрэ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сэрэ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паркым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дитащ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3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джэдур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махуэ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b="1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псом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диваным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илъащ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  <a:endParaRPr lang="ru-RU" sz="30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К1энфетхэр махуищк1э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тепщэчым</a:t>
            </a:r>
            <a:r>
              <a:rPr lang="ru-RU" sz="3000" i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3000" i="1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илъащ</a:t>
            </a:r>
            <a:r>
              <a:rPr lang="ru-RU" sz="3000" i="1" dirty="0"/>
              <a:t>.</a:t>
            </a:r>
            <a:endParaRPr lang="ru-RU" sz="3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75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86409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Адыгэбзэк1э зэвдзэк1.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07504" y="1412776"/>
            <a:ext cx="4392488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Дедушка с отцом находятся в </a:t>
            </a: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саду.</a:t>
            </a:r>
          </a:p>
          <a:p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Сегодня </a:t>
            </a: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воскресенье,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все дома. </a:t>
            </a:r>
            <a:endParaRPr lang="ru-RU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Мы живем в городе, а дядя живет в селе. </a:t>
            </a:r>
            <a:endParaRPr lang="ru-RU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indent="0">
              <a:buNone/>
            </a:pPr>
            <a:endParaRPr lang="ru-RU" sz="2800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Мои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книги лежат в шкафу</a:t>
            </a: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Молоко стоит в холодильнике.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645152" y="1412776"/>
            <a:ext cx="4391344" cy="525658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Дадэрэ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си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адэмрэ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жыг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хадэм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итщ</a:t>
            </a: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Нобэ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тхьэмахуэщ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псори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унэм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дэсщ</a:t>
            </a: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Дэ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къалэм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дыщопсэу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, си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адэ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къуэшыр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къуажэм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дэсщ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Си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тхылъхэр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шкафым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дэлъщ</a:t>
            </a: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Шэр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холодильникым</a:t>
            </a:r>
            <a:r>
              <a:rPr lang="ru-RU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дэтщ</a:t>
            </a:r>
            <a:r>
              <a:rPr lang="ru-RU" sz="28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5-конечная звезда 7"/>
          <p:cNvSpPr/>
          <p:nvPr/>
        </p:nvSpPr>
        <p:spPr>
          <a:xfrm>
            <a:off x="8460432" y="6154362"/>
            <a:ext cx="504056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4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490</TotalTime>
  <Words>253</Words>
  <Application>Microsoft Office PowerPoint</Application>
  <PresentationFormat>Экран (4:3)</PresentationFormat>
  <Paragraphs>95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Остин</vt:lpstr>
      <vt:lpstr>Изучаем  кабардинский  язык</vt:lpstr>
      <vt:lpstr>Составьте предложения по картинкам.</vt:lpstr>
      <vt:lpstr>Спряжение глаголов  исын, илъын, итын.</vt:lpstr>
      <vt:lpstr>Омонимичные слова </vt:lpstr>
      <vt:lpstr>Сравнительная таблица</vt:lpstr>
      <vt:lpstr>Фыкъеджэ,  адыгэбзэк1э зэвдзэк1.</vt:lpstr>
      <vt:lpstr>Адыгэбзэк1э зэвдзэк1.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22</cp:revision>
  <dcterms:created xsi:type="dcterms:W3CDTF">2013-11-25T07:17:07Z</dcterms:created>
  <dcterms:modified xsi:type="dcterms:W3CDTF">2014-02-27T17:03:19Z</dcterms:modified>
</cp:coreProperties>
</file>