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5" r:id="rId4"/>
    <p:sldId id="258" r:id="rId5"/>
    <p:sldId id="259" r:id="rId6"/>
    <p:sldId id="266" r:id="rId7"/>
    <p:sldId id="260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A393-C83C-4450-8E0A-581B13FEE7FA}" type="datetimeFigureOut">
              <a:rPr lang="ru-RU" smtClean="0"/>
              <a:t>27.02.2014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A9FF-6049-4602-8932-9A732F4F14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A393-C83C-4450-8E0A-581B13FEE7FA}" type="datetimeFigureOut">
              <a:rPr lang="ru-RU" smtClean="0"/>
              <a:t>27.02.2014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A9FF-6049-4602-8932-9A732F4F14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A393-C83C-4450-8E0A-581B13FEE7FA}" type="datetimeFigureOut">
              <a:rPr lang="ru-RU" smtClean="0"/>
              <a:t>27.02.2014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A9FF-6049-4602-8932-9A732F4F14FD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A393-C83C-4450-8E0A-581B13FEE7FA}" type="datetimeFigureOut">
              <a:rPr lang="ru-RU" smtClean="0"/>
              <a:t>27.02.2014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A9FF-6049-4602-8932-9A732F4F14F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A393-C83C-4450-8E0A-581B13FEE7FA}" type="datetimeFigureOut">
              <a:rPr lang="ru-RU" smtClean="0"/>
              <a:t>27.02.2014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A9FF-6049-4602-8932-9A732F4F14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A393-C83C-4450-8E0A-581B13FEE7FA}" type="datetimeFigureOut">
              <a:rPr lang="ru-RU" smtClean="0"/>
              <a:t>27.02.2014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A9FF-6049-4602-8932-9A732F4F14F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A393-C83C-4450-8E0A-581B13FEE7FA}" type="datetimeFigureOut">
              <a:rPr lang="ru-RU" smtClean="0"/>
              <a:t>27.02.2014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A9FF-6049-4602-8932-9A732F4F14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A393-C83C-4450-8E0A-581B13FEE7FA}" type="datetimeFigureOut">
              <a:rPr lang="ru-RU" smtClean="0"/>
              <a:t>27.02.2014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A9FF-6049-4602-8932-9A732F4F14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A393-C83C-4450-8E0A-581B13FEE7FA}" type="datetimeFigureOut">
              <a:rPr lang="ru-RU" smtClean="0"/>
              <a:t>27.02.2014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A9FF-6049-4602-8932-9A732F4F14F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A393-C83C-4450-8E0A-581B13FEE7FA}" type="datetimeFigureOut">
              <a:rPr lang="ru-RU" smtClean="0"/>
              <a:t>27.02.2014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A9FF-6049-4602-8932-9A732F4F14FD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8A393-C83C-4450-8E0A-581B13FEE7FA}" type="datetimeFigureOut">
              <a:rPr lang="ru-RU" smtClean="0"/>
              <a:t>27.02.2014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A9FF-6049-4602-8932-9A732F4F14FD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5D8A393-C83C-4450-8E0A-581B13FEE7FA}" type="datetimeFigureOut">
              <a:rPr lang="ru-RU" smtClean="0"/>
              <a:t>27.02.2014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BE3A9FF-6049-4602-8932-9A732F4F14FD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0" cap="none" spc="50" normalizeH="0" baseline="0" noProof="0" dirty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Изучаем </a:t>
            </a:r>
            <a:r>
              <a:rPr kumimoji="0" lang="ru-RU" sz="54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/>
            </a:r>
            <a:br>
              <a:rPr kumimoji="0" lang="ru-RU" sz="54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</a:br>
            <a:r>
              <a:rPr kumimoji="0" lang="ru-RU" sz="54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кабардинский </a:t>
            </a:r>
            <a:r>
              <a:rPr kumimoji="0" lang="ru-RU" sz="5400" b="1" i="0" u="none" strike="noStrike" kern="0" cap="none" spc="50" normalizeH="0" baseline="0" noProof="0" dirty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язык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292080" y="6021288"/>
            <a:ext cx="3672408" cy="537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DA023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 w="12700">
                  <a:solidFill>
                    <a:srgbClr val="676A55">
                      <a:satMod val="1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+mn-cs"/>
              </a:rPr>
              <a:t>Занятие №46</a:t>
            </a:r>
            <a:endParaRPr kumimoji="0" lang="ru-RU" sz="3200" b="1" i="0" u="none" strike="noStrike" kern="1200" cap="none" spc="0" normalizeH="0" baseline="0" noProof="0" dirty="0">
              <a:ln w="12700">
                <a:solidFill>
                  <a:srgbClr val="676A55">
                    <a:satMod val="1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026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5" cy="5544615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ru-RU" sz="28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Борис</a:t>
            </a:r>
            <a:r>
              <a:rPr lang="ru-RU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ru-RU" sz="2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Къеблагъэ</a:t>
            </a:r>
            <a:r>
              <a:rPr lang="ru-RU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2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Маринэ</a:t>
            </a:r>
            <a:r>
              <a:rPr lang="ru-RU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къыщ1ыхьэ!</a:t>
            </a:r>
          </a:p>
          <a:p>
            <a:r>
              <a:rPr lang="ru-RU" sz="2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Маринэ</a:t>
            </a:r>
            <a:r>
              <a:rPr lang="ru-RU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Ф1ык1э </a:t>
            </a:r>
            <a:r>
              <a:rPr lang="ru-RU" sz="2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диблагъэ</a:t>
            </a:r>
            <a:r>
              <a:rPr lang="ru-RU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 Сыт </a:t>
            </a:r>
            <a:r>
              <a:rPr lang="ru-RU" sz="2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ухуэдэ</a:t>
            </a:r>
            <a:r>
              <a:rPr lang="ru-RU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Борис?</a:t>
            </a:r>
          </a:p>
          <a:p>
            <a:r>
              <a:rPr lang="ru-RU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Б.: </a:t>
            </a:r>
            <a:r>
              <a:rPr lang="ru-RU" sz="2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Упсэу</a:t>
            </a:r>
            <a:r>
              <a:rPr lang="ru-RU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2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ди</a:t>
            </a:r>
            <a:r>
              <a:rPr lang="ru-RU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шыпхъу</a:t>
            </a:r>
            <a:r>
              <a:rPr lang="ru-RU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28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тэмэмщ</a:t>
            </a:r>
            <a:r>
              <a:rPr lang="ru-RU" sz="28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ru-RU" sz="2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Фэ</a:t>
            </a:r>
            <a:r>
              <a:rPr lang="ru-RU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дауэ</a:t>
            </a:r>
            <a:r>
              <a:rPr lang="ru-RU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фыщыт</a:t>
            </a:r>
            <a:r>
              <a:rPr lang="ru-RU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 </a:t>
            </a:r>
            <a:r>
              <a:rPr lang="ru-RU" sz="2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Уи</a:t>
            </a:r>
            <a:r>
              <a:rPr lang="ru-RU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анэр</a:t>
            </a:r>
            <a:r>
              <a:rPr lang="ru-RU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узыншэ</a:t>
            </a:r>
            <a:r>
              <a:rPr lang="ru-RU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  <a:p>
            <a:r>
              <a:rPr lang="ru-RU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М.: </a:t>
            </a:r>
            <a:r>
              <a:rPr lang="ru-RU" sz="2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Дэри</a:t>
            </a:r>
            <a:r>
              <a:rPr lang="ru-RU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дыузыншэщ</a:t>
            </a:r>
            <a:r>
              <a:rPr lang="ru-RU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ru-RU" sz="2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Мами</a:t>
            </a:r>
            <a:r>
              <a:rPr lang="ru-RU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тэмэмщ</a:t>
            </a:r>
            <a:r>
              <a:rPr lang="ru-RU" sz="28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ru-RU" sz="28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Упсэу</a:t>
            </a:r>
            <a:r>
              <a:rPr lang="ru-RU" sz="28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</a:t>
            </a:r>
            <a:endParaRPr lang="ru-RU" sz="2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Б.: </a:t>
            </a:r>
            <a:r>
              <a:rPr lang="ru-RU" sz="2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Уи</a:t>
            </a:r>
            <a:r>
              <a:rPr lang="ru-RU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школыр-щэ</a:t>
            </a:r>
            <a:r>
              <a:rPr lang="ru-RU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 </a:t>
            </a:r>
            <a:r>
              <a:rPr lang="ru-RU" sz="2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Уи</a:t>
            </a:r>
            <a:r>
              <a:rPr lang="ru-RU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еджак1уэхэр </a:t>
            </a:r>
            <a:r>
              <a:rPr lang="ru-RU" sz="2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тэмэм</a:t>
            </a:r>
            <a:r>
              <a:rPr lang="ru-RU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  <a:p>
            <a:r>
              <a:rPr lang="ru-RU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М.: </a:t>
            </a:r>
            <a:r>
              <a:rPr lang="ru-RU" sz="28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Тэмэмщ</a:t>
            </a:r>
            <a:r>
              <a:rPr lang="ru-RU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dirty="0" err="1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псори</a:t>
            </a:r>
            <a:r>
              <a:rPr lang="ru-RU" sz="28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ru-RU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Борис, 1уэхук1э </a:t>
            </a:r>
            <a:r>
              <a:rPr lang="ru-RU" sz="2800" u="sng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сыкъыпхуэк1уащ</a:t>
            </a:r>
            <a:r>
              <a:rPr lang="ru-RU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r>
              <a:rPr lang="ru-RU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Б.: </a:t>
            </a:r>
            <a:r>
              <a:rPr lang="ru-RU" sz="2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Хъарзынэщ</a:t>
            </a:r>
            <a:r>
              <a:rPr lang="ru-RU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ru-RU" sz="2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Шэджагъуашхэ</a:t>
            </a:r>
            <a:r>
              <a:rPr lang="ru-RU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тщ1ымэ, къызжеп1энщ. </a:t>
            </a:r>
          </a:p>
          <a:p>
            <a:r>
              <a:rPr lang="ru-RU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М.: </a:t>
            </a:r>
            <a:r>
              <a:rPr lang="ru-RU" sz="2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Хьэуэ</a:t>
            </a:r>
            <a:r>
              <a:rPr lang="ru-RU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2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хьэуэ</a:t>
            </a:r>
            <a:r>
              <a:rPr lang="ru-RU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Борис, </a:t>
            </a:r>
            <a:r>
              <a:rPr lang="ru-RU" sz="2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зэман</a:t>
            </a:r>
            <a:r>
              <a:rPr lang="ru-RU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си1экъым, </a:t>
            </a:r>
            <a:r>
              <a:rPr lang="ru-RU" sz="28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уэри</a:t>
            </a:r>
            <a:r>
              <a:rPr lang="ru-RU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u="sng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узгъэгувэнкъым</a:t>
            </a:r>
            <a:r>
              <a:rPr lang="ru-RU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r>
              <a:rPr lang="ru-RU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Б.: Жы1э-т1э! </a:t>
            </a:r>
            <a:r>
              <a:rPr lang="ru-RU" sz="28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Слъэк1 </a:t>
            </a:r>
            <a:r>
              <a:rPr lang="ru-RU" sz="28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къэзгъэнэнкъым</a:t>
            </a:r>
            <a:r>
              <a:rPr lang="ru-RU" sz="2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Борис и лэжьап1эм.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485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7504" y="476672"/>
            <a:ext cx="8928992" cy="619268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</a:t>
            </a:r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.: Си 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еджак1уэхэр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уи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лекцэ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едэ1уэну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хуейщ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Б.: Сытым </a:t>
            </a:r>
            <a:r>
              <a:rPr lang="ru-RU" sz="2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нэхъ</a:t>
            </a:r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теухуауэ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Сэ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сыжурналист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къудейщ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М.: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Уи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лэжьыгъэм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теухуауэ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Б.: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Дапщэщ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 Сыт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хуэдэ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махуэм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  <a:p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М.: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Тхьэмахуэ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къак1уэ,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бэрэжьей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махуэм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Б.: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Бэрэжьейм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жып1а?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Хьэуэ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бэрэжьей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махуэм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хъунукъым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М.: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Мэрем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махуэм-щэ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  <a:p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Б.: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Мэремми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Хъунущ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Сыхьэт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дапщэм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  <a:p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М.: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Сыхьэтыр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12-м.</a:t>
            </a:r>
          </a:p>
          <a:p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Б.: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Тэмэмщ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М.: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Упсэу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Борис.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Узыншэу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ущыт</a:t>
            </a:r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 </a:t>
            </a:r>
            <a:r>
              <a:rPr lang="ru-RU" sz="2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Дыножьэнущ</a:t>
            </a:r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Б.: </a:t>
            </a:r>
            <a:r>
              <a:rPr lang="ru-RU" sz="2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Хъунщ</a:t>
            </a:r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ru-RU" sz="2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Узыншэу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ru-RU" sz="28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Маринэ</a:t>
            </a:r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377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ru-RU" sz="4900" b="1" dirty="0" smtClean="0">
                <a:solidFill>
                  <a:schemeClr val="tx1"/>
                </a:solidFill>
                <a:latin typeface="Times New Roman"/>
                <a:ea typeface="Calibri"/>
              </a:rPr>
              <a:t>Новые слова из диалога</a:t>
            </a:r>
            <a:r>
              <a:rPr lang="ru-RU" dirty="0" smtClean="0">
                <a:latin typeface="Times New Roman"/>
                <a:ea typeface="Calibri"/>
              </a:rPr>
              <a:t/>
            </a:r>
            <a:br>
              <a:rPr lang="ru-RU" dirty="0" smtClean="0">
                <a:latin typeface="Times New Roman"/>
                <a:ea typeface="Calibri"/>
              </a:rPr>
            </a:b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251520" y="2348880"/>
            <a:ext cx="4254240" cy="295232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слъэк1 </a:t>
            </a:r>
            <a:r>
              <a:rPr lang="ru-RU" sz="2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къэзгъэнэнкъым</a:t>
            </a:r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ru-RU" sz="2800" b="1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Сытым </a:t>
            </a:r>
            <a:r>
              <a:rPr lang="ru-RU" sz="2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нэхъ</a:t>
            </a:r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8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теухуауэ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 </a:t>
            </a:r>
            <a:endParaRPr lang="ru-RU" sz="2800" dirty="0" smtClean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800" b="1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къудей</a:t>
            </a:r>
            <a:r>
              <a:rPr lang="ru-RU" sz="2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</a:t>
            </a:r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14"/>
          </p:nvPr>
        </p:nvSpPr>
        <p:spPr>
          <a:xfrm>
            <a:off x="4716016" y="2348880"/>
            <a:ext cx="4176464" cy="295232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сделаю все, что смогу</a:t>
            </a:r>
          </a:p>
          <a:p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Больше о чем</a:t>
            </a:r>
            <a:r>
              <a:rPr lang="ru-RU" sz="28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</a:p>
          <a:p>
            <a:endParaRPr lang="ru-RU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28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частица;</a:t>
            </a:r>
            <a:r>
              <a:rPr lang="ru-RU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1. лишь, только; 2. даже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49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475656" y="1844824"/>
            <a:ext cx="6336704" cy="4752528"/>
          </a:xfr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1"/>
                </a:solidFill>
              </a:rPr>
              <a:t>сы-къы-п-хуэ-к1у-а-щ</a:t>
            </a:r>
          </a:p>
          <a:p>
            <a:r>
              <a:rPr lang="ru-RU" sz="3600" b="1" dirty="0" smtClean="0">
                <a:solidFill>
                  <a:schemeClr val="tx1"/>
                </a:solidFill>
              </a:rPr>
              <a:t>сы-къы-п-хуэ-к1у-а-щ</a:t>
            </a:r>
            <a:endParaRPr lang="ru-RU" sz="3600" dirty="0" smtClean="0">
              <a:solidFill>
                <a:schemeClr val="tx1"/>
              </a:solidFill>
            </a:endParaRPr>
          </a:p>
          <a:p>
            <a:r>
              <a:rPr lang="ru-RU" sz="3600" b="1" dirty="0" smtClean="0">
                <a:solidFill>
                  <a:srgbClr val="FF0000"/>
                </a:solidFill>
              </a:rPr>
              <a:t>сы</a:t>
            </a:r>
            <a:r>
              <a:rPr lang="ru-RU" sz="3600" b="1" dirty="0" smtClean="0">
                <a:solidFill>
                  <a:schemeClr val="tx1"/>
                </a:solidFill>
              </a:rPr>
              <a:t>-къы-</a:t>
            </a:r>
            <a:r>
              <a:rPr lang="ru-RU" sz="3600" b="1" dirty="0" smtClean="0">
                <a:solidFill>
                  <a:srgbClr val="FF0000"/>
                </a:solidFill>
              </a:rPr>
              <a:t>п</a:t>
            </a:r>
            <a:r>
              <a:rPr lang="ru-RU" sz="3600" b="1" dirty="0" smtClean="0">
                <a:solidFill>
                  <a:schemeClr val="tx1"/>
                </a:solidFill>
              </a:rPr>
              <a:t>-хуэ-к1у-а-щ</a:t>
            </a:r>
          </a:p>
          <a:p>
            <a:r>
              <a:rPr lang="ru-RU" sz="3600" b="1" dirty="0" smtClean="0">
                <a:solidFill>
                  <a:schemeClr val="tx1"/>
                </a:solidFill>
              </a:rPr>
              <a:t>сы-къы-п-хуэ-к1у-</a:t>
            </a:r>
            <a:r>
              <a:rPr lang="ru-RU" sz="3600" b="1" dirty="0" smtClean="0">
                <a:solidFill>
                  <a:schemeClr val="tx2">
                    <a:lumMod val="75000"/>
                  </a:schemeClr>
                </a:solidFill>
              </a:rPr>
              <a:t>а-щ</a:t>
            </a:r>
          </a:p>
          <a:p>
            <a:r>
              <a:rPr lang="ru-RU" sz="3600" b="1" dirty="0" smtClean="0">
                <a:solidFill>
                  <a:prstClr val="black"/>
                </a:solidFill>
              </a:rPr>
              <a:t>сы-</a:t>
            </a:r>
            <a:r>
              <a:rPr lang="ru-RU" sz="3600" b="1" u="sng" dirty="0" smtClean="0">
                <a:solidFill>
                  <a:schemeClr val="accent3">
                    <a:lumMod val="50000"/>
                  </a:schemeClr>
                </a:solidFill>
              </a:rPr>
              <a:t>къы</a:t>
            </a:r>
            <a:r>
              <a:rPr lang="ru-RU" sz="3600" b="1" dirty="0" smtClean="0">
                <a:solidFill>
                  <a:prstClr val="black"/>
                </a:solidFill>
              </a:rPr>
              <a:t>-п-хуэ-к1у-а-щ</a:t>
            </a:r>
          </a:p>
          <a:p>
            <a:r>
              <a:rPr lang="ru-RU" sz="3600" b="1" dirty="0" smtClean="0">
                <a:solidFill>
                  <a:prstClr val="black"/>
                </a:solidFill>
              </a:rPr>
              <a:t>сы-къы-п-</a:t>
            </a:r>
            <a:r>
              <a:rPr lang="ru-RU" sz="3600" b="1" u="sng" dirty="0" smtClean="0">
                <a:solidFill>
                  <a:schemeClr val="accent3">
                    <a:lumMod val="50000"/>
                  </a:schemeClr>
                </a:solidFill>
              </a:rPr>
              <a:t>хуэ</a:t>
            </a:r>
            <a:r>
              <a:rPr lang="ru-RU" sz="3600" b="1" dirty="0" smtClean="0">
                <a:solidFill>
                  <a:prstClr val="black"/>
                </a:solidFill>
              </a:rPr>
              <a:t>-к1у-а-щ</a:t>
            </a:r>
          </a:p>
          <a:p>
            <a:r>
              <a:rPr lang="ru-RU" sz="3600" b="1" dirty="0">
                <a:solidFill>
                  <a:schemeClr val="tx2">
                    <a:lumMod val="75000"/>
                  </a:schemeClr>
                </a:solidFill>
              </a:rPr>
              <a:t>я</a:t>
            </a:r>
            <a:r>
              <a:rPr lang="ru-RU" sz="3600" b="1" dirty="0" smtClean="0">
                <a:solidFill>
                  <a:schemeClr val="tx2">
                    <a:lumMod val="75000"/>
                  </a:schemeClr>
                </a:solidFill>
              </a:rPr>
              <a:t> к тебе (ради тебя) пришла</a:t>
            </a:r>
          </a:p>
          <a:p>
            <a:endParaRPr lang="ru-RU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Работа с непереходным глаголом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" name="Дуга 5"/>
          <p:cNvSpPr/>
          <p:nvPr/>
        </p:nvSpPr>
        <p:spPr>
          <a:xfrm rot="18824037">
            <a:off x="4351515" y="2537027"/>
            <a:ext cx="945026" cy="989327"/>
          </a:xfrm>
          <a:prstGeom prst="arc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b="1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4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772816"/>
            <a:ext cx="4176464" cy="288032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сы</a:t>
            </a:r>
            <a:r>
              <a:rPr lang="ru-RU" sz="3200" b="1" dirty="0" smtClean="0">
                <a:solidFill>
                  <a:schemeClr val="tx1"/>
                </a:solidFill>
              </a:rPr>
              <a:t>-къы-</a:t>
            </a:r>
            <a:r>
              <a:rPr lang="ru-RU" sz="3200" b="1" dirty="0" smtClean="0">
                <a:solidFill>
                  <a:srgbClr val="FF0000"/>
                </a:solidFill>
              </a:rPr>
              <a:t>п</a:t>
            </a:r>
            <a:r>
              <a:rPr lang="ru-RU" sz="3200" b="1" dirty="0" smtClean="0">
                <a:solidFill>
                  <a:schemeClr val="tx1"/>
                </a:solidFill>
              </a:rPr>
              <a:t>-хуэ-к1у-а-щ</a:t>
            </a:r>
          </a:p>
          <a:p>
            <a:endParaRPr lang="ru-RU" sz="3200" b="1" dirty="0">
              <a:solidFill>
                <a:schemeClr val="tx1"/>
              </a:solidFill>
            </a:endParaRPr>
          </a:p>
          <a:p>
            <a:r>
              <a:rPr lang="ru-RU" sz="3200" b="1" u="sng" dirty="0" smtClean="0">
                <a:solidFill>
                  <a:schemeClr val="tx1"/>
                </a:solidFill>
              </a:rPr>
              <a:t>Ты </a:t>
            </a:r>
            <a:r>
              <a:rPr lang="ru-RU" sz="3200" b="1" u="sng" dirty="0">
                <a:solidFill>
                  <a:schemeClr val="tx1"/>
                </a:solidFill>
              </a:rPr>
              <a:t>ко мне </a:t>
            </a:r>
            <a:r>
              <a:rPr lang="ru-RU" sz="3200" b="1" u="sng" dirty="0" smtClean="0">
                <a:solidFill>
                  <a:schemeClr val="tx1"/>
                </a:solidFill>
              </a:rPr>
              <a:t>пришел </a:t>
            </a:r>
            <a:r>
              <a:rPr lang="ru-RU" sz="3200" b="1" dirty="0" smtClean="0">
                <a:solidFill>
                  <a:schemeClr val="tx1"/>
                </a:solidFill>
              </a:rPr>
              <a:t>– как сказать?</a:t>
            </a:r>
          </a:p>
          <a:p>
            <a:r>
              <a:rPr lang="ru-RU" sz="3200" b="1" u="sng" dirty="0" smtClean="0">
                <a:solidFill>
                  <a:srgbClr val="FF0000"/>
                </a:solidFill>
              </a:rPr>
              <a:t>у</a:t>
            </a:r>
            <a:r>
              <a:rPr lang="ru-RU" sz="3200" b="1" dirty="0" smtClean="0"/>
              <a:t>-къы-</a:t>
            </a:r>
            <a:r>
              <a:rPr lang="ru-RU" sz="3200" b="1" u="sng" dirty="0" smtClean="0">
                <a:solidFill>
                  <a:srgbClr val="FF0000"/>
                </a:solidFill>
              </a:rPr>
              <a:t>с</a:t>
            </a:r>
            <a:r>
              <a:rPr lang="ru-RU" sz="3200" b="1" dirty="0" smtClean="0"/>
              <a:t>-хуэ-к1у-а-щ</a:t>
            </a:r>
            <a:r>
              <a:rPr lang="ru-RU" sz="3200" dirty="0" smtClean="0"/>
              <a:t> </a:t>
            </a:r>
            <a:endParaRPr lang="ru-RU" sz="3200" b="1" dirty="0" smtClean="0">
              <a:solidFill>
                <a:schemeClr val="tx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Работа с </a:t>
            </a:r>
            <a:r>
              <a:rPr lang="ru-RU" b="1" dirty="0" smtClean="0">
                <a:solidFill>
                  <a:schemeClr val="tx1"/>
                </a:solidFill>
              </a:rPr>
              <a:t>непереходным глаголом</a:t>
            </a:r>
            <a:endParaRPr lang="ru-RU" dirty="0"/>
          </a:p>
        </p:txBody>
      </p:sp>
      <p:sp>
        <p:nvSpPr>
          <p:cNvPr id="4" name="Объект 1"/>
          <p:cNvSpPr txBox="1">
            <a:spLocks/>
          </p:cNvSpPr>
          <p:nvPr/>
        </p:nvSpPr>
        <p:spPr>
          <a:xfrm>
            <a:off x="4627612" y="1772816"/>
            <a:ext cx="4248472" cy="2880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 smtClean="0">
                <a:solidFill>
                  <a:schemeClr val="tx1"/>
                </a:solidFill>
              </a:rPr>
              <a:t>А как </a:t>
            </a:r>
            <a:r>
              <a:rPr lang="ru-RU" sz="3200" b="1" dirty="0" smtClean="0">
                <a:solidFill>
                  <a:schemeClr val="tx1"/>
                </a:solidFill>
              </a:rPr>
              <a:t>скажем субъект </a:t>
            </a:r>
            <a:r>
              <a:rPr lang="ru-RU" sz="3200" b="1" dirty="0" smtClean="0">
                <a:solidFill>
                  <a:schemeClr val="tx1"/>
                </a:solidFill>
              </a:rPr>
              <a:t>(подлежащее) во мн. числе?</a:t>
            </a:r>
          </a:p>
          <a:p>
            <a:r>
              <a:rPr lang="ru-RU" sz="3200" b="1" dirty="0" smtClean="0">
                <a:solidFill>
                  <a:srgbClr val="FF0000"/>
                </a:solidFill>
              </a:rPr>
              <a:t>ды</a:t>
            </a:r>
            <a:r>
              <a:rPr lang="ru-RU" sz="3200" b="1" dirty="0" smtClean="0">
                <a:solidFill>
                  <a:schemeClr val="tx1"/>
                </a:solidFill>
              </a:rPr>
              <a:t>-къы-</a:t>
            </a:r>
            <a:r>
              <a:rPr lang="ru-RU" sz="3200" b="1" dirty="0" smtClean="0">
                <a:solidFill>
                  <a:srgbClr val="FF0000"/>
                </a:solidFill>
              </a:rPr>
              <a:t>п</a:t>
            </a:r>
            <a:r>
              <a:rPr lang="ru-RU" sz="3200" b="1" dirty="0" smtClean="0">
                <a:solidFill>
                  <a:schemeClr val="tx1"/>
                </a:solidFill>
              </a:rPr>
              <a:t>-хуэ-к1у-а-щ</a:t>
            </a:r>
          </a:p>
          <a:p>
            <a:r>
              <a:rPr lang="ru-RU" sz="3200" b="1" u="sng" dirty="0" smtClean="0">
                <a:solidFill>
                  <a:srgbClr val="FF0000"/>
                </a:solidFill>
              </a:rPr>
              <a:t>фы</a:t>
            </a:r>
            <a:r>
              <a:rPr lang="ru-RU" sz="3200" b="1" dirty="0" smtClean="0"/>
              <a:t>-къы-</a:t>
            </a:r>
            <a:r>
              <a:rPr lang="ru-RU" sz="3200" b="1" u="sng" dirty="0" smtClean="0">
                <a:solidFill>
                  <a:srgbClr val="FF0000"/>
                </a:solidFill>
              </a:rPr>
              <a:t>с</a:t>
            </a:r>
            <a:r>
              <a:rPr lang="ru-RU" sz="3200" b="1" dirty="0" smtClean="0"/>
              <a:t>-хуэ-к1у-а-щ</a:t>
            </a:r>
            <a:r>
              <a:rPr lang="ru-RU" sz="3200" dirty="0" smtClean="0"/>
              <a:t> </a:t>
            </a:r>
            <a:endParaRPr lang="ru-RU" sz="3200" b="1" dirty="0" smtClean="0">
              <a:solidFill>
                <a:schemeClr val="tx1"/>
              </a:solidFill>
            </a:endParaRPr>
          </a:p>
        </p:txBody>
      </p:sp>
      <p:sp>
        <p:nvSpPr>
          <p:cNvPr id="5" name="Объект 1"/>
          <p:cNvSpPr txBox="1">
            <a:spLocks/>
          </p:cNvSpPr>
          <p:nvPr/>
        </p:nvSpPr>
        <p:spPr>
          <a:xfrm>
            <a:off x="179512" y="4869160"/>
            <a:ext cx="8784976" cy="1800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>
                <a:solidFill>
                  <a:schemeClr val="tx1"/>
                </a:solidFill>
              </a:rPr>
              <a:t>А как </a:t>
            </a:r>
            <a:r>
              <a:rPr lang="ru-RU" sz="3200" b="1" dirty="0" smtClean="0">
                <a:solidFill>
                  <a:schemeClr val="tx1"/>
                </a:solidFill>
              </a:rPr>
              <a:t>скажем объект </a:t>
            </a:r>
            <a:r>
              <a:rPr lang="ru-RU" sz="3200" b="1" dirty="0" smtClean="0">
                <a:solidFill>
                  <a:schemeClr val="tx1"/>
                </a:solidFill>
              </a:rPr>
              <a:t>(дополнение</a:t>
            </a:r>
            <a:r>
              <a:rPr lang="ru-RU" sz="3200" b="1" dirty="0">
                <a:solidFill>
                  <a:schemeClr val="tx1"/>
                </a:solidFill>
              </a:rPr>
              <a:t>) во мн. числе</a:t>
            </a:r>
            <a:r>
              <a:rPr lang="ru-RU" sz="3200" b="1" dirty="0" smtClean="0">
                <a:solidFill>
                  <a:schemeClr val="tx1"/>
                </a:solidFill>
              </a:rPr>
              <a:t>?</a:t>
            </a:r>
          </a:p>
          <a:p>
            <a:pPr marL="0" indent="0">
              <a:buNone/>
            </a:pPr>
            <a:r>
              <a:rPr lang="ru-RU" sz="3200" b="1" dirty="0" smtClean="0">
                <a:solidFill>
                  <a:srgbClr val="FF0000"/>
                </a:solidFill>
              </a:rPr>
              <a:t>сы</a:t>
            </a:r>
            <a:r>
              <a:rPr lang="ru-RU" sz="3200" b="1" dirty="0" smtClean="0">
                <a:solidFill>
                  <a:schemeClr val="tx1"/>
                </a:solidFill>
              </a:rPr>
              <a:t>-къы-</a:t>
            </a:r>
            <a:r>
              <a:rPr lang="ru-RU" sz="3200" b="1" dirty="0" smtClean="0">
                <a:solidFill>
                  <a:srgbClr val="FF0000"/>
                </a:solidFill>
              </a:rPr>
              <a:t>ф</a:t>
            </a:r>
            <a:r>
              <a:rPr lang="ru-RU" sz="3200" b="1" dirty="0" smtClean="0">
                <a:solidFill>
                  <a:schemeClr val="tx1"/>
                </a:solidFill>
              </a:rPr>
              <a:t>-хуэ-к1у-а-щ        </a:t>
            </a:r>
            <a:r>
              <a:rPr lang="ru-RU" sz="3200" b="1" dirty="0" smtClean="0">
                <a:solidFill>
                  <a:srgbClr val="FF0000"/>
                </a:solidFill>
              </a:rPr>
              <a:t>ды</a:t>
            </a:r>
            <a:r>
              <a:rPr lang="ru-RU" sz="3200" b="1" dirty="0" smtClean="0">
                <a:solidFill>
                  <a:schemeClr val="tx1"/>
                </a:solidFill>
              </a:rPr>
              <a:t>-къы-</a:t>
            </a:r>
            <a:r>
              <a:rPr lang="ru-RU" sz="3200" b="1" dirty="0" smtClean="0">
                <a:solidFill>
                  <a:srgbClr val="FF0000"/>
                </a:solidFill>
              </a:rPr>
              <a:t>ф</a:t>
            </a:r>
            <a:r>
              <a:rPr lang="ru-RU" sz="3200" b="1" dirty="0" smtClean="0">
                <a:solidFill>
                  <a:schemeClr val="tx1"/>
                </a:solidFill>
              </a:rPr>
              <a:t>-хуэ-к1у-а-щ</a:t>
            </a:r>
            <a:endParaRPr lang="ru-RU" sz="3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3200" b="1" dirty="0" smtClean="0">
                <a:solidFill>
                  <a:srgbClr val="FF0000"/>
                </a:solidFill>
              </a:rPr>
              <a:t>у</a:t>
            </a:r>
            <a:r>
              <a:rPr lang="ru-RU" sz="3200" b="1" dirty="0" smtClean="0"/>
              <a:t>-къы-</a:t>
            </a:r>
            <a:r>
              <a:rPr lang="ru-RU" sz="3200" b="1" dirty="0" smtClean="0">
                <a:solidFill>
                  <a:srgbClr val="FF0000"/>
                </a:solidFill>
              </a:rPr>
              <a:t>т</a:t>
            </a:r>
            <a:r>
              <a:rPr lang="ru-RU" sz="3200" b="1" dirty="0" smtClean="0"/>
              <a:t>-хуэ-к1у-а-щ       </a:t>
            </a:r>
            <a:r>
              <a:rPr lang="ru-RU" sz="3200" b="1" dirty="0" smtClean="0">
                <a:solidFill>
                  <a:srgbClr val="FF0000"/>
                </a:solidFill>
              </a:rPr>
              <a:t>     фы</a:t>
            </a:r>
            <a:r>
              <a:rPr lang="ru-RU" sz="3200" b="1" dirty="0" smtClean="0"/>
              <a:t>-къы-</a:t>
            </a:r>
            <a:r>
              <a:rPr lang="ru-RU" sz="3200" b="1" dirty="0" smtClean="0">
                <a:solidFill>
                  <a:srgbClr val="FF0000"/>
                </a:solidFill>
              </a:rPr>
              <a:t>т</a:t>
            </a:r>
            <a:r>
              <a:rPr lang="ru-RU" sz="3200" b="1" dirty="0" smtClean="0"/>
              <a:t>-хуэ-к1у-а-щ</a:t>
            </a:r>
            <a:endParaRPr lang="ru-RU" sz="3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72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23528" y="1772816"/>
            <a:ext cx="8496944" cy="4713387"/>
          </a:xfr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ru-RU" sz="3600" b="1" dirty="0">
                <a:solidFill>
                  <a:schemeClr val="tx1"/>
                </a:solidFill>
              </a:rPr>
              <a:t>у-з-</a:t>
            </a:r>
            <a:r>
              <a:rPr lang="ru-RU" sz="3600" b="1" dirty="0" err="1">
                <a:solidFill>
                  <a:schemeClr val="tx1"/>
                </a:solidFill>
              </a:rPr>
              <a:t>гъэ</a:t>
            </a:r>
            <a:r>
              <a:rPr lang="ru-RU" sz="3600" b="1" dirty="0">
                <a:solidFill>
                  <a:schemeClr val="tx1"/>
                </a:solidFill>
              </a:rPr>
              <a:t>-</a:t>
            </a:r>
            <a:r>
              <a:rPr lang="ru-RU" sz="3600" b="1" dirty="0" err="1">
                <a:solidFill>
                  <a:schemeClr val="tx1"/>
                </a:solidFill>
              </a:rPr>
              <a:t>гувэ</a:t>
            </a:r>
            <a:r>
              <a:rPr lang="ru-RU" sz="3600" b="1" dirty="0">
                <a:solidFill>
                  <a:schemeClr val="tx1"/>
                </a:solidFill>
              </a:rPr>
              <a:t>-н-</a:t>
            </a:r>
            <a:r>
              <a:rPr lang="ru-RU" sz="3600" b="1" dirty="0" err="1">
                <a:solidFill>
                  <a:schemeClr val="tx1"/>
                </a:solidFill>
              </a:rPr>
              <a:t>къым</a:t>
            </a:r>
            <a:r>
              <a:rPr lang="ru-RU" sz="3600" b="1" dirty="0">
                <a:solidFill>
                  <a:schemeClr val="tx1"/>
                </a:solidFill>
              </a:rPr>
              <a:t> </a:t>
            </a:r>
            <a:r>
              <a:rPr lang="ru-RU" sz="3600" dirty="0">
                <a:solidFill>
                  <a:schemeClr val="tx1"/>
                </a:solidFill>
              </a:rPr>
              <a:t>(тебя я не задержу</a:t>
            </a:r>
            <a:r>
              <a:rPr lang="ru-RU" sz="3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ru-RU" sz="3600" b="1" u="sng" dirty="0" smtClean="0">
                <a:solidFill>
                  <a:srgbClr val="FF0000"/>
                </a:solidFill>
              </a:rPr>
              <a:t>у</a:t>
            </a:r>
            <a:r>
              <a:rPr lang="ru-RU" sz="3600" b="1" dirty="0" smtClean="0">
                <a:solidFill>
                  <a:schemeClr val="tx1"/>
                </a:solidFill>
              </a:rPr>
              <a:t>-</a:t>
            </a:r>
            <a:r>
              <a:rPr lang="ru-RU" sz="3600" b="1" u="sng" dirty="0" smtClean="0">
                <a:solidFill>
                  <a:srgbClr val="FF0000"/>
                </a:solidFill>
              </a:rPr>
              <a:t>з</a:t>
            </a:r>
            <a:r>
              <a:rPr lang="ru-RU" sz="3600" b="1" dirty="0" smtClean="0">
                <a:solidFill>
                  <a:schemeClr val="tx1"/>
                </a:solidFill>
              </a:rPr>
              <a:t>-</a:t>
            </a:r>
            <a:r>
              <a:rPr lang="ru-RU" sz="3600" b="1" dirty="0" err="1" smtClean="0">
                <a:solidFill>
                  <a:schemeClr val="tx1"/>
                </a:solidFill>
              </a:rPr>
              <a:t>гъэ</a:t>
            </a:r>
            <a:r>
              <a:rPr lang="ru-RU" sz="3600" b="1" dirty="0" smtClean="0">
                <a:solidFill>
                  <a:schemeClr val="tx1"/>
                </a:solidFill>
              </a:rPr>
              <a:t>-</a:t>
            </a:r>
            <a:r>
              <a:rPr lang="ru-RU" sz="3600" b="1" dirty="0" err="1" smtClean="0">
                <a:solidFill>
                  <a:schemeClr val="tx1"/>
                </a:solidFill>
              </a:rPr>
              <a:t>гувэ</a:t>
            </a:r>
            <a:r>
              <a:rPr lang="ru-RU" sz="3600" b="1" dirty="0" smtClean="0">
                <a:solidFill>
                  <a:schemeClr val="tx1"/>
                </a:solidFill>
              </a:rPr>
              <a:t>-н-</a:t>
            </a:r>
            <a:r>
              <a:rPr lang="ru-RU" sz="3600" b="1" dirty="0" err="1" smtClean="0">
                <a:solidFill>
                  <a:schemeClr val="tx1"/>
                </a:solidFill>
              </a:rPr>
              <a:t>къым</a:t>
            </a:r>
            <a:endParaRPr lang="ru-RU" sz="3600" b="1" dirty="0" smtClean="0">
              <a:solidFill>
                <a:schemeClr val="tx1"/>
              </a:solidFill>
            </a:endParaRPr>
          </a:p>
          <a:p>
            <a:r>
              <a:rPr lang="ru-RU" sz="3600" b="1" dirty="0" smtClean="0">
                <a:solidFill>
                  <a:schemeClr val="tx1"/>
                </a:solidFill>
              </a:rPr>
              <a:t>у-з-</a:t>
            </a:r>
            <a:r>
              <a:rPr lang="ru-RU" sz="3600" b="1" dirty="0" err="1" smtClean="0">
                <a:solidFill>
                  <a:schemeClr val="tx1"/>
                </a:solidFill>
              </a:rPr>
              <a:t>гъэ</a:t>
            </a:r>
            <a:r>
              <a:rPr lang="ru-RU" sz="3600" b="1" dirty="0" smtClean="0">
                <a:solidFill>
                  <a:schemeClr val="tx1"/>
                </a:solidFill>
              </a:rPr>
              <a:t>-</a:t>
            </a:r>
            <a:r>
              <a:rPr lang="ru-RU" sz="3600" b="1" dirty="0" err="1" smtClean="0">
                <a:solidFill>
                  <a:schemeClr val="tx1"/>
                </a:solidFill>
              </a:rPr>
              <a:t>гувэ</a:t>
            </a:r>
            <a:r>
              <a:rPr lang="ru-RU" sz="3600" b="1" dirty="0" smtClean="0">
                <a:solidFill>
                  <a:schemeClr val="tx1"/>
                </a:solidFill>
              </a:rPr>
              <a:t>-</a:t>
            </a:r>
            <a:r>
              <a:rPr lang="ru-RU" sz="3600" b="1" dirty="0" smtClean="0">
                <a:solidFill>
                  <a:schemeClr val="tx2">
                    <a:lumMod val="75000"/>
                  </a:schemeClr>
                </a:solidFill>
              </a:rPr>
              <a:t>н-</a:t>
            </a:r>
            <a:r>
              <a:rPr lang="ru-RU" sz="3600" b="1" dirty="0" err="1" smtClean="0">
                <a:solidFill>
                  <a:schemeClr val="tx2">
                    <a:lumMod val="75000"/>
                  </a:schemeClr>
                </a:solidFill>
              </a:rPr>
              <a:t>къым</a:t>
            </a:r>
            <a:endParaRPr lang="ru-RU" sz="36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3600" b="1" dirty="0">
                <a:solidFill>
                  <a:schemeClr val="tx1"/>
                </a:solidFill>
              </a:rPr>
              <a:t>у-з-</a:t>
            </a:r>
            <a:r>
              <a:rPr lang="ru-RU" sz="3600" b="1" u="sng" dirty="0" err="1">
                <a:solidFill>
                  <a:schemeClr val="accent3">
                    <a:lumMod val="50000"/>
                  </a:schemeClr>
                </a:solidFill>
              </a:rPr>
              <a:t>гъэ</a:t>
            </a:r>
            <a:r>
              <a:rPr lang="ru-RU" sz="3600" b="1" dirty="0">
                <a:solidFill>
                  <a:schemeClr val="tx1"/>
                </a:solidFill>
              </a:rPr>
              <a:t>-</a:t>
            </a:r>
            <a:r>
              <a:rPr lang="ru-RU" sz="3600" b="1" dirty="0" err="1">
                <a:solidFill>
                  <a:schemeClr val="tx1"/>
                </a:solidFill>
              </a:rPr>
              <a:t>гувэ</a:t>
            </a:r>
            <a:r>
              <a:rPr lang="ru-RU" sz="3600" b="1" dirty="0">
                <a:solidFill>
                  <a:schemeClr val="tx1"/>
                </a:solidFill>
              </a:rPr>
              <a:t>-н-</a:t>
            </a:r>
            <a:r>
              <a:rPr lang="ru-RU" sz="3600" b="1" dirty="0" err="1">
                <a:solidFill>
                  <a:schemeClr val="tx1"/>
                </a:solidFill>
              </a:rPr>
              <a:t>къым</a:t>
            </a:r>
            <a:endParaRPr lang="ru-RU" sz="36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ru-RU" sz="3600" b="1" u="sng" dirty="0" err="1" smtClean="0">
                <a:solidFill>
                  <a:srgbClr val="FF0000"/>
                </a:solidFill>
              </a:rPr>
              <a:t>сы</a:t>
            </a:r>
            <a:r>
              <a:rPr lang="ru-RU" sz="3600" b="1" dirty="0" smtClean="0">
                <a:solidFill>
                  <a:schemeClr val="tx1"/>
                </a:solidFill>
              </a:rPr>
              <a:t>-</a:t>
            </a:r>
            <a:r>
              <a:rPr lang="ru-RU" sz="3600" b="1" u="sng" dirty="0" smtClean="0">
                <a:solidFill>
                  <a:srgbClr val="FF0000"/>
                </a:solidFill>
              </a:rPr>
              <a:t>б</a:t>
            </a:r>
            <a:r>
              <a:rPr lang="ru-RU" sz="3600" b="1" dirty="0" smtClean="0">
                <a:solidFill>
                  <a:schemeClr val="tx1"/>
                </a:solidFill>
              </a:rPr>
              <a:t>-</a:t>
            </a:r>
            <a:r>
              <a:rPr lang="ru-RU" sz="3600" b="1" dirty="0" err="1" smtClean="0">
                <a:solidFill>
                  <a:schemeClr val="tx1"/>
                </a:solidFill>
              </a:rPr>
              <a:t>гъэ</a:t>
            </a:r>
            <a:r>
              <a:rPr lang="ru-RU" sz="3600" b="1" dirty="0" smtClean="0">
                <a:solidFill>
                  <a:schemeClr val="tx1"/>
                </a:solidFill>
              </a:rPr>
              <a:t>-</a:t>
            </a:r>
            <a:r>
              <a:rPr lang="ru-RU" sz="3600" b="1" dirty="0" err="1" smtClean="0">
                <a:solidFill>
                  <a:schemeClr val="tx1"/>
                </a:solidFill>
              </a:rPr>
              <a:t>гувэ</a:t>
            </a:r>
            <a:r>
              <a:rPr lang="ru-RU" sz="3600" b="1" dirty="0" smtClean="0">
                <a:solidFill>
                  <a:schemeClr val="tx1"/>
                </a:solidFill>
              </a:rPr>
              <a:t>-н-</a:t>
            </a:r>
            <a:r>
              <a:rPr lang="ru-RU" sz="3600" b="1" dirty="0" err="1" smtClean="0">
                <a:solidFill>
                  <a:schemeClr val="tx1"/>
                </a:solidFill>
              </a:rPr>
              <a:t>къым</a:t>
            </a:r>
            <a:r>
              <a:rPr lang="ru-RU" sz="3600" b="1" dirty="0" smtClean="0">
                <a:solidFill>
                  <a:schemeClr val="tx1"/>
                </a:solidFill>
              </a:rPr>
              <a:t> </a:t>
            </a:r>
            <a:r>
              <a:rPr lang="ru-RU" sz="3600" dirty="0">
                <a:solidFill>
                  <a:schemeClr val="tx1"/>
                </a:solidFill>
              </a:rPr>
              <a:t>(меня ты не задержишь</a:t>
            </a:r>
            <a:r>
              <a:rPr lang="ru-RU" sz="3600" dirty="0" smtClean="0">
                <a:solidFill>
                  <a:schemeClr val="tx1"/>
                </a:solidFill>
              </a:rPr>
              <a:t>)</a:t>
            </a:r>
          </a:p>
          <a:p>
            <a:r>
              <a:rPr lang="ru-RU" sz="3600" b="1" u="sng" dirty="0" err="1" smtClean="0">
                <a:solidFill>
                  <a:srgbClr val="FF0000"/>
                </a:solidFill>
              </a:rPr>
              <a:t>ды</a:t>
            </a:r>
            <a:r>
              <a:rPr lang="ru-RU" sz="3600" b="1" dirty="0" smtClean="0">
                <a:solidFill>
                  <a:schemeClr val="tx1"/>
                </a:solidFill>
              </a:rPr>
              <a:t>-</a:t>
            </a:r>
            <a:r>
              <a:rPr lang="ru-RU" sz="3600" b="1" u="sng" dirty="0" smtClean="0">
                <a:solidFill>
                  <a:srgbClr val="FF0000"/>
                </a:solidFill>
              </a:rPr>
              <a:t>б</a:t>
            </a:r>
            <a:r>
              <a:rPr lang="ru-RU" sz="3600" b="1" dirty="0" smtClean="0">
                <a:solidFill>
                  <a:schemeClr val="tx1"/>
                </a:solidFill>
              </a:rPr>
              <a:t>-</a:t>
            </a:r>
            <a:r>
              <a:rPr lang="ru-RU" sz="3600" b="1" dirty="0" err="1" smtClean="0">
                <a:solidFill>
                  <a:schemeClr val="tx1"/>
                </a:solidFill>
              </a:rPr>
              <a:t>гъэ</a:t>
            </a:r>
            <a:r>
              <a:rPr lang="ru-RU" sz="3600" b="1" dirty="0" smtClean="0">
                <a:solidFill>
                  <a:schemeClr val="tx1"/>
                </a:solidFill>
              </a:rPr>
              <a:t>-</a:t>
            </a:r>
            <a:r>
              <a:rPr lang="ru-RU" sz="3600" b="1" dirty="0" err="1" smtClean="0">
                <a:solidFill>
                  <a:schemeClr val="tx1"/>
                </a:solidFill>
              </a:rPr>
              <a:t>гувэ</a:t>
            </a:r>
            <a:r>
              <a:rPr lang="ru-RU" sz="3600" b="1" dirty="0" smtClean="0">
                <a:solidFill>
                  <a:schemeClr val="tx1"/>
                </a:solidFill>
              </a:rPr>
              <a:t>-н-</a:t>
            </a:r>
            <a:r>
              <a:rPr lang="ru-RU" sz="3600" b="1" dirty="0" err="1" smtClean="0">
                <a:solidFill>
                  <a:schemeClr val="tx1"/>
                </a:solidFill>
              </a:rPr>
              <a:t>къым</a:t>
            </a:r>
            <a:r>
              <a:rPr lang="ru-RU" sz="3600" b="1" smtClean="0">
                <a:solidFill>
                  <a:schemeClr val="tx1"/>
                </a:solidFill>
              </a:rPr>
              <a:t> </a:t>
            </a:r>
            <a:r>
              <a:rPr lang="ru-RU" sz="3600" smtClean="0">
                <a:solidFill>
                  <a:schemeClr val="tx1"/>
                </a:solidFill>
              </a:rPr>
              <a:t>(нас </a:t>
            </a:r>
            <a:r>
              <a:rPr lang="ru-RU" sz="3600" dirty="0">
                <a:solidFill>
                  <a:schemeClr val="tx1"/>
                </a:solidFill>
              </a:rPr>
              <a:t>ты не задержишь)</a:t>
            </a:r>
          </a:p>
          <a:p>
            <a:endParaRPr lang="ru-RU" sz="36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Работа с </a:t>
            </a:r>
            <a:r>
              <a:rPr lang="ru-RU" b="1" dirty="0" smtClean="0">
                <a:solidFill>
                  <a:schemeClr val="tx1"/>
                </a:solidFill>
              </a:rPr>
              <a:t>переходным </a:t>
            </a:r>
            <a:r>
              <a:rPr lang="ru-RU" b="1" dirty="0">
                <a:solidFill>
                  <a:schemeClr val="tx1"/>
                </a:solidFill>
              </a:rPr>
              <a:t>глаголом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5-конечная звезда 3"/>
          <p:cNvSpPr/>
          <p:nvPr/>
        </p:nvSpPr>
        <p:spPr>
          <a:xfrm>
            <a:off x="8460432" y="6093296"/>
            <a:ext cx="504056" cy="43204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56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3213" y="2674938"/>
            <a:ext cx="6965512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65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180</TotalTime>
  <Words>317</Words>
  <Application>Microsoft Office PowerPoint</Application>
  <PresentationFormat>Экран 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Волна</vt:lpstr>
      <vt:lpstr>Изучаем  кабардинский язык</vt:lpstr>
      <vt:lpstr>Борис и лэжьап1эм. </vt:lpstr>
      <vt:lpstr>Презентация PowerPoint</vt:lpstr>
      <vt:lpstr>Новые слова из диалога </vt:lpstr>
      <vt:lpstr>Работа с непереходным глаголом</vt:lpstr>
      <vt:lpstr>Работа с непереходным глаголом</vt:lpstr>
      <vt:lpstr>Работа с переходным глаголом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MAMA</dc:creator>
  <cp:lastModifiedBy>мама</cp:lastModifiedBy>
  <cp:revision>18</cp:revision>
  <dcterms:created xsi:type="dcterms:W3CDTF">2013-08-04T10:10:03Z</dcterms:created>
  <dcterms:modified xsi:type="dcterms:W3CDTF">2014-02-27T17:18:36Z</dcterms:modified>
</cp:coreProperties>
</file>