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7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B3A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233908-BE4C-4571-BE56-417A17CB94AC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636C50-BFB8-45F9-B939-C02B5147AD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09A62798-0E63-4649-AB76-9A8B415C04CB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2B4FF33-83B8-4F5C-AA19-5CAD07974D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17BAC-4AF1-4CD3-B683-232CC3211602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A6F4B-8010-43C0-A2A2-96ECE3842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12563-AA6F-454E-8158-EF80AB26BF31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691AB-A873-4542-BAB8-C4A0FA4B4B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84B32-E528-41D7-AD20-3171E3157082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5C82E-9502-4B3E-982D-3AE3657CFF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44B0-E10C-4C07-B815-0959C54E2A95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C4396-5723-4307-8176-A4FA54E675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B88B-292A-40D4-9B6C-4258529B8660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B0157-E073-4855-9FD8-46C74DB2D0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BB3DC-7BD8-4105-B210-71EA59CEB547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80231-583B-4280-B871-19378EC131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8F6B4-07B1-424F-B5A8-474AA148309B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5782C-C7B8-4FE5-92F6-983F5882D5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A20C8-64C7-4145-A2BE-65408BC30B0B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BB26-FC2E-4D21-BD4E-919C45717F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B8EB1-C313-43B5-890E-7C0560C2EC89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E0B44-75E7-4DD8-84BA-88BED934C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BD09E-0A7F-4A4F-8B0C-2C71116A14B5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9468D-4CE4-49BA-8108-1B592170B2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E53115-16B2-45E9-B303-51F36682C743}" type="datetimeFigureOut">
              <a:rPr lang="ru-RU"/>
              <a:pPr>
                <a:defRPr/>
              </a:pPr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EFEF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21193A-2D83-4A4A-A1B0-79BF621A0B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3" r:id="rId8"/>
    <p:sldLayoutId id="2147483714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813" y="2492375"/>
            <a:ext cx="6499225" cy="19177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063" y="5589588"/>
            <a:ext cx="3309937" cy="1044575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chemeClr val="tx1"/>
                </a:solidFill>
              </a:rPr>
              <a:t>Занятие №</a:t>
            </a:r>
            <a:r>
              <a:rPr lang="en-US" altLang="ru-RU" sz="2800" b="1" smtClean="0">
                <a:solidFill>
                  <a:schemeClr val="tx1"/>
                </a:solidFill>
              </a:rPr>
              <a:t>47</a:t>
            </a:r>
            <a:endParaRPr lang="ru-RU" altLang="ru-RU" sz="2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7775575" cy="1296988"/>
          </a:xfrm>
        </p:spPr>
        <p:txBody>
          <a:bodyPr/>
          <a:lstStyle/>
          <a:p>
            <a:pPr eaLnBrk="1" hangingPunct="1"/>
            <a:r>
              <a:rPr lang="ru-RU" altLang="ru-RU" sz="3600" smtClean="0"/>
              <a:t/>
            </a:r>
            <a:br>
              <a:rPr lang="ru-RU" altLang="ru-RU" sz="3600" smtClean="0"/>
            </a:br>
            <a:r>
              <a:rPr lang="ru-RU" altLang="ru-RU" sz="3600" b="1" smtClean="0">
                <a:solidFill>
                  <a:schemeClr val="tx1"/>
                </a:solidFill>
                <a:latin typeface="Arial" charset="0"/>
              </a:rPr>
              <a:t>Псалъэщ1эхэр</a:t>
            </a:r>
            <a:r>
              <a:rPr lang="ru-RU" altLang="ru-RU" sz="3600" b="1" smtClean="0">
                <a:latin typeface="Arial" charset="0"/>
              </a:rPr>
              <a:t> </a:t>
            </a:r>
            <a:r>
              <a:rPr lang="ru-RU" altLang="ru-RU" sz="3600" b="1" smtClean="0">
                <a:solidFill>
                  <a:schemeClr val="tx1"/>
                </a:solidFill>
                <a:latin typeface="Arial" charset="0"/>
              </a:rPr>
              <a:t>зыдогъащ1э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xfrm>
            <a:off x="539750" y="2276475"/>
            <a:ext cx="8135938" cy="4032250"/>
          </a:xfrm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chemeClr val="tx1"/>
                </a:solidFill>
                <a:latin typeface="Arial" charset="0"/>
              </a:rPr>
              <a:t>зыгъэпсэхун – </a:t>
            </a:r>
            <a:r>
              <a:rPr lang="ru-RU" altLang="ru-RU" sz="3200" smtClean="0">
                <a:solidFill>
                  <a:schemeClr val="tx1"/>
                </a:solidFill>
                <a:latin typeface="Arial" charset="0"/>
              </a:rPr>
              <a:t>отдыхать </a:t>
            </a:r>
          </a:p>
          <a:p>
            <a:pPr eaLnBrk="1" hangingPunct="1"/>
            <a:r>
              <a:rPr lang="ru-RU" altLang="ru-RU" sz="3200" b="1" smtClean="0">
                <a:solidFill>
                  <a:schemeClr val="tx1"/>
                </a:solidFill>
                <a:latin typeface="Arial" charset="0"/>
              </a:rPr>
              <a:t>зыгъэпсэхугъуэ махуэ – </a:t>
            </a:r>
            <a:r>
              <a:rPr lang="ru-RU" altLang="ru-RU" sz="3200" smtClean="0">
                <a:solidFill>
                  <a:schemeClr val="tx1"/>
                </a:solidFill>
                <a:latin typeface="Arial" charset="0"/>
              </a:rPr>
              <a:t>выходной день</a:t>
            </a:r>
          </a:p>
          <a:p>
            <a:pPr eaLnBrk="1" hangingPunct="1"/>
            <a:r>
              <a:rPr lang="ru-RU" altLang="ru-RU" sz="3200" b="1" smtClean="0">
                <a:solidFill>
                  <a:schemeClr val="tx1"/>
                </a:solidFill>
                <a:latin typeface="Arial" charset="0"/>
              </a:rPr>
              <a:t>зыгъэпсэхугъуэ зэман – </a:t>
            </a:r>
            <a:r>
              <a:rPr lang="ru-RU" altLang="ru-RU" sz="3200" smtClean="0">
                <a:solidFill>
                  <a:schemeClr val="tx1"/>
                </a:solidFill>
                <a:latin typeface="Arial" charset="0"/>
              </a:rPr>
              <a:t>каникулы, отпуск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35937" cy="935038"/>
          </a:xfrm>
        </p:spPr>
        <p:txBody>
          <a:bodyPr/>
          <a:lstStyle/>
          <a:p>
            <a:pPr algn="ctr" eaLnBrk="1" hangingPunct="1"/>
            <a:r>
              <a:rPr lang="ru-RU" altLang="ru-RU" b="1" smtClean="0">
                <a:solidFill>
                  <a:srgbClr val="2B3A00"/>
                </a:solidFill>
                <a:latin typeface="Arial" charset="0"/>
              </a:rPr>
              <a:t>Многоличные глаголы</a:t>
            </a:r>
          </a:p>
        </p:txBody>
      </p:sp>
      <p:graphicFrame>
        <p:nvGraphicFramePr>
          <p:cNvPr id="16515" name="Group 131"/>
          <p:cNvGraphicFramePr>
            <a:graphicFrameLocks noGrp="1"/>
          </p:cNvGraphicFramePr>
          <p:nvPr/>
        </p:nvGraphicFramePr>
        <p:xfrm>
          <a:off x="468313" y="1597025"/>
          <a:ext cx="8208962" cy="4846638"/>
        </p:xfrm>
        <a:graphic>
          <a:graphicData uri="http://schemas.openxmlformats.org/drawingml/2006/table">
            <a:tbl>
              <a:tblPr/>
              <a:tblGrid>
                <a:gridCol w="4104481"/>
                <a:gridCol w="4104481"/>
              </a:tblGrid>
              <a:tr h="118879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Непереходные глаголы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преф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подлежащего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преф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дополнения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 marL="8001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 marL="12573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Переходные глаголы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лич. преф. дополнения 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лич. преф. подлежащего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сы-п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-хуэлэжьащ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сы-б-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гъэтхащ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сы-ф-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хуэпщэф1ащ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сы-в-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гъэджэгуащ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у-с-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хуэтхащ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у-з-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гъэк1уэнущ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у-т-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хуэтхьэщ1ащ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у-д-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гъэк1уэнущ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ды-п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-хуэк1уащ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ды-б-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гъэшхащ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ды</a:t>
                      </a: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-ф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хуеджащ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ды-в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гъэгузэващ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фы-с-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хуэжащ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фы-з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гъэлэжьэнущ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фы-т-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хуэжьыщ1ащ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20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6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pitchFamily="18" charset="2"/>
                        <a:defRPr sz="1400">
                          <a:solidFill>
                            <a:schemeClr val="tx2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фы</a:t>
                      </a: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-д</a:t>
                      </a: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гъэлэжьэнущ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marL="91431" marR="91431"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8064500" cy="114300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altLang="ru-RU" sz="3600" b="1" dirty="0" smtClean="0">
                <a:solidFill>
                  <a:schemeClr val="tx1"/>
                </a:solidFill>
              </a:rPr>
              <a:t>Работа </a:t>
            </a:r>
            <a:br>
              <a:rPr lang="ru-RU" altLang="ru-RU" sz="3600" b="1" dirty="0" smtClean="0">
                <a:solidFill>
                  <a:schemeClr val="tx1"/>
                </a:solidFill>
              </a:rPr>
            </a:br>
            <a:r>
              <a:rPr lang="ru-RU" altLang="ru-RU" sz="3600" b="1" dirty="0" smtClean="0">
                <a:solidFill>
                  <a:schemeClr val="tx1"/>
                </a:solidFill>
              </a:rPr>
              <a:t>с непереходными глаголами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207375" cy="4752975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altLang="ru-RU" sz="2800" b="1" dirty="0" err="1" smtClean="0">
                <a:solidFill>
                  <a:srgbClr val="FF0000"/>
                </a:solidFill>
              </a:rPr>
              <a:t>сы</a:t>
            </a:r>
            <a:r>
              <a:rPr lang="ru-RU" altLang="ru-RU" sz="2800" b="1" dirty="0" smtClean="0">
                <a:solidFill>
                  <a:srgbClr val="FF0000"/>
                </a:solidFill>
              </a:rPr>
              <a:t>-п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-</a:t>
            </a:r>
            <a:r>
              <a:rPr lang="ru-RU" altLang="ru-RU" sz="2800" b="1" dirty="0" err="1" smtClean="0">
                <a:solidFill>
                  <a:schemeClr val="tx1"/>
                </a:solidFill>
              </a:rPr>
              <a:t>хуэлэжьащ</a:t>
            </a:r>
            <a:r>
              <a:rPr lang="ru-RU" altLang="ru-RU" sz="2800" b="1" dirty="0" smtClean="0">
                <a:solidFill>
                  <a:schemeClr val="tx1"/>
                </a:solidFill>
              </a:rPr>
              <a:t> – я для/ради тебя работал/а; </a:t>
            </a:r>
          </a:p>
          <a:p>
            <a:pPr eaLnBrk="1" hangingPunct="1">
              <a:defRPr/>
            </a:pPr>
            <a:r>
              <a:rPr lang="ru-RU" altLang="ru-RU" sz="2600" b="1" dirty="0" smtClean="0">
                <a:solidFill>
                  <a:srgbClr val="FF0000"/>
                </a:solidFill>
              </a:rPr>
              <a:t>сы-ф</a:t>
            </a:r>
            <a:r>
              <a:rPr lang="ru-RU" altLang="ru-RU" sz="2600" b="1" dirty="0" smtClean="0">
                <a:solidFill>
                  <a:schemeClr val="tx1"/>
                </a:solidFill>
              </a:rPr>
              <a:t>-хуэпщэф1ащ – я для вас приготовил/а. </a:t>
            </a:r>
          </a:p>
          <a:p>
            <a:pPr eaLnBrk="1" hangingPunct="1">
              <a:defRPr/>
            </a:pPr>
            <a:r>
              <a:rPr lang="ru-RU" altLang="ru-RU" sz="2800" b="1" dirty="0" smtClean="0">
                <a:solidFill>
                  <a:schemeClr val="tx1"/>
                </a:solidFill>
              </a:rPr>
              <a:t>Здесь личные префиксы подлежащего указывают на первое лицо ед. числа. А личные префиксы дополнения, т.е. объекта, указывают в первом слове на второе лицо ед. числа, а во втором слове на второе лицо мн. числа.</a:t>
            </a:r>
            <a:r>
              <a:rPr lang="ru-RU" alt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7993063" cy="1143000"/>
          </a:xfrm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chemeClr val="tx1"/>
                </a:solidFill>
              </a:rPr>
              <a:t>Работа </a:t>
            </a:r>
            <a:br>
              <a:rPr lang="ru-RU" altLang="ru-RU" sz="3600" b="1" smtClean="0">
                <a:solidFill>
                  <a:schemeClr val="tx1"/>
                </a:solidFill>
              </a:rPr>
            </a:br>
            <a:r>
              <a:rPr lang="ru-RU" altLang="ru-RU" sz="3600" b="1" smtClean="0">
                <a:solidFill>
                  <a:schemeClr val="tx1"/>
                </a:solidFill>
              </a:rPr>
              <a:t>с переходными глаголами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208963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smtClean="0">
                <a:solidFill>
                  <a:srgbClr val="FF0000"/>
                </a:solidFill>
              </a:rPr>
              <a:t>сы-б</a:t>
            </a:r>
            <a:r>
              <a:rPr lang="ru-RU" altLang="ru-RU" sz="2800" b="1" smtClean="0">
                <a:solidFill>
                  <a:schemeClr val="tx1"/>
                </a:solidFill>
              </a:rPr>
              <a:t>-гъэтхащ – ты меня заставил/а (побудил/а) написать;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b="1" smtClean="0">
                <a:solidFill>
                  <a:srgbClr val="FF0000"/>
                </a:solidFill>
              </a:rPr>
              <a:t>сы-в</a:t>
            </a:r>
            <a:r>
              <a:rPr lang="ru-RU" altLang="ru-RU" sz="2800" b="1" smtClean="0">
                <a:solidFill>
                  <a:schemeClr val="tx1"/>
                </a:solidFill>
              </a:rPr>
              <a:t>-гъэджэгуащ – вы меня заставили (побудили) играть.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b="1" smtClean="0">
                <a:solidFill>
                  <a:schemeClr val="tx1"/>
                </a:solidFill>
              </a:rPr>
              <a:t>Здесь личные префиксы дополнения (сы-/сы-) указывают на первое лицо единственного числа. А личные префиксы подлежащего в первом глаголе указывает на второе лицо ед.числа, а во втором слове –  на  второе лицо мн.числа.</a:t>
            </a:r>
            <a:r>
              <a:rPr lang="ru-RU" altLang="ru-RU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64500" cy="1223963"/>
          </a:xfrm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chemeClr val="tx1"/>
                </a:solidFill>
              </a:rPr>
              <a:t>Фыкъеджэ, </a:t>
            </a:r>
            <a:br>
              <a:rPr lang="ru-RU" altLang="ru-RU" sz="3600" b="1" smtClean="0">
                <a:solidFill>
                  <a:schemeClr val="tx1"/>
                </a:solidFill>
              </a:rPr>
            </a:br>
            <a:r>
              <a:rPr lang="ru-RU" altLang="ru-RU" sz="3600" b="1" smtClean="0">
                <a:solidFill>
                  <a:schemeClr val="tx1"/>
                </a:solidFill>
              </a:rPr>
              <a:t>урысыбзэк1э зэвдзэк1.</a:t>
            </a:r>
            <a:r>
              <a:rPr lang="ru-RU" altLang="ru-RU" sz="3600" smtClean="0"/>
              <a:t> </a:t>
            </a:r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>
          <a:xfrm>
            <a:off x="395288" y="1700213"/>
            <a:ext cx="8280400" cy="4824412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«Сыфхуэпщэф1ащ, фыкъак1уи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фышхэ</a:t>
            </a:r>
            <a:r>
              <a:rPr lang="ru-RU" altLang="ru-RU" b="1" i="1" dirty="0" smtClean="0">
                <a:solidFill>
                  <a:schemeClr val="tx1"/>
                </a:solidFill>
              </a:rPr>
              <a:t>», - же1э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ru-RU" altLang="ru-RU" b="1" i="1" dirty="0" err="1">
                <a:solidFill>
                  <a:schemeClr val="tx1"/>
                </a:solidFill>
              </a:rPr>
              <a:t>а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нэм</a:t>
            </a:r>
            <a:r>
              <a:rPr lang="ru-RU" altLang="ru-RU" b="1" i="1" dirty="0" smtClean="0">
                <a:solidFill>
                  <a:schemeClr val="tx1"/>
                </a:solidFill>
              </a:rPr>
              <a:t>.</a:t>
            </a:r>
          </a:p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 Си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ныбжьэгъум</a:t>
            </a:r>
            <a:r>
              <a:rPr lang="ru-RU" altLang="ru-RU" b="1" i="1" dirty="0" smtClean="0">
                <a:solidFill>
                  <a:schemeClr val="tx1"/>
                </a:solidFill>
              </a:rPr>
              <a:t> же1э: «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Дыгъуасэ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сыпхуэлэжьащ</a:t>
            </a:r>
            <a:r>
              <a:rPr lang="ru-RU" altLang="ru-RU" b="1" i="1" dirty="0" smtClean="0">
                <a:solidFill>
                  <a:schemeClr val="tx1"/>
                </a:solidFill>
              </a:rPr>
              <a:t>,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Ленэ</a:t>
            </a:r>
            <a:r>
              <a:rPr lang="ru-RU" altLang="ru-RU" b="1" i="1" dirty="0" smtClean="0">
                <a:solidFill>
                  <a:schemeClr val="tx1"/>
                </a:solidFill>
              </a:rPr>
              <a:t>».</a:t>
            </a:r>
          </a:p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Щ1алэ ц1ык1ум же1э: «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Сэ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дадэ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тыкуэным</a:t>
            </a:r>
            <a:r>
              <a:rPr lang="ru-RU" altLang="ru-RU" b="1" i="1" dirty="0" smtClean="0">
                <a:solidFill>
                  <a:schemeClr val="tx1"/>
                </a:solidFill>
              </a:rPr>
              <a:t> сыхуэк1уащ».</a:t>
            </a:r>
          </a:p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«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Нобэ</a:t>
            </a:r>
            <a:r>
              <a:rPr lang="ru-RU" altLang="ru-RU" b="1" i="1" dirty="0" smtClean="0">
                <a:solidFill>
                  <a:schemeClr val="tx1"/>
                </a:solidFill>
              </a:rPr>
              <a:t> дыпхуэжьыщ1энущ,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нанэ</a:t>
            </a:r>
            <a:r>
              <a:rPr lang="ru-RU" altLang="ru-RU" b="1" i="1" dirty="0" smtClean="0">
                <a:solidFill>
                  <a:schemeClr val="tx1"/>
                </a:solidFill>
              </a:rPr>
              <a:t>», - жа1э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Лидэрэ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Залинэрэ</a:t>
            </a:r>
            <a:r>
              <a:rPr lang="ru-RU" altLang="ru-RU" b="1" i="1" dirty="0" smtClean="0">
                <a:solidFill>
                  <a:schemeClr val="tx1"/>
                </a:solidFill>
              </a:rPr>
              <a:t>.</a:t>
            </a:r>
          </a:p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«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Пщэдей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пхуэттхынщ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рефератыр</a:t>
            </a:r>
            <a:r>
              <a:rPr lang="ru-RU" altLang="ru-RU" b="1" i="1" dirty="0" smtClean="0">
                <a:solidFill>
                  <a:schemeClr val="tx1"/>
                </a:solidFill>
              </a:rPr>
              <a:t>», - жа1э еджак1уэхэм.</a:t>
            </a:r>
          </a:p>
          <a:p>
            <a:pPr eaLnBrk="1" hangingPunct="1">
              <a:defRPr/>
            </a:pPr>
            <a:r>
              <a:rPr lang="ru-RU" altLang="ru-RU" b="1" i="1" dirty="0" smtClean="0">
                <a:solidFill>
                  <a:schemeClr val="tx1"/>
                </a:solidFill>
              </a:rPr>
              <a:t>«Дэ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нобэ</a:t>
            </a:r>
            <a:r>
              <a:rPr lang="ru-RU" altLang="ru-RU" b="1" i="1" dirty="0" smtClean="0">
                <a:solidFill>
                  <a:schemeClr val="tx1"/>
                </a:solidFill>
              </a:rPr>
              <a:t> </a:t>
            </a:r>
            <a:r>
              <a:rPr lang="ru-RU" altLang="ru-RU" b="1" i="1" dirty="0" err="1" smtClean="0">
                <a:solidFill>
                  <a:schemeClr val="tx1"/>
                </a:solidFill>
              </a:rPr>
              <a:t>псори</a:t>
            </a:r>
            <a:r>
              <a:rPr lang="ru-RU" altLang="ru-RU" b="1" i="1" dirty="0" smtClean="0">
                <a:solidFill>
                  <a:schemeClr val="tx1"/>
                </a:solidFill>
              </a:rPr>
              <a:t> дывдэ1эпыкъунущ», - жа1э щ1алэхэм.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135938" cy="1150938"/>
          </a:xfrm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chemeClr val="tx1"/>
                </a:solidFill>
              </a:rPr>
              <a:t>Псалъэухахэр тэмэму нэвгъэсыж.</a:t>
            </a:r>
            <a:r>
              <a:rPr lang="ru-RU" altLang="ru-RU" sz="3600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1844675"/>
            <a:ext cx="8280400" cy="4897438"/>
          </a:xfrm>
        </p:spPr>
        <p:txBody>
          <a:bodyPr/>
          <a:lstStyle/>
          <a:p>
            <a:pPr marL="68263" indent="0" eaLnBrk="1" hangingPunct="1"/>
            <a:r>
              <a:rPr lang="ru-RU" altLang="ru-RU" sz="2800" b="1" i="1" smtClean="0">
                <a:solidFill>
                  <a:schemeClr val="tx1"/>
                </a:solidFill>
              </a:rPr>
              <a:t>Анэм же1э: «Си щ1алэ, … ». (ды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б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гъэгузэващ, ды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в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гъэлэжьащ)</a:t>
            </a:r>
          </a:p>
          <a:p>
            <a:pPr marL="68263" indent="0" eaLnBrk="1" hangingPunct="1"/>
            <a:r>
              <a:rPr lang="ru-RU" altLang="ru-RU" sz="2800" b="1" i="1" smtClean="0">
                <a:solidFill>
                  <a:schemeClr val="tx1"/>
                </a:solidFill>
              </a:rPr>
              <a:t>Сабийхэм жа1э: «Нанэ дыщэ, 1эф1 дыдэу … ». (ды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б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гъэк1уащ, ды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б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гъэшхащ)</a:t>
            </a:r>
          </a:p>
          <a:p>
            <a:pPr marL="68263" indent="0" eaLnBrk="1" hangingPunct="1"/>
            <a:r>
              <a:rPr lang="ru-RU" altLang="ru-RU" sz="2800" b="1" i="1" smtClean="0">
                <a:solidFill>
                  <a:schemeClr val="tx1"/>
                </a:solidFill>
              </a:rPr>
              <a:t>Светланэ Алиевнэ же1э: «Сэ нобэ … ». (фы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д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гъэлэжьэнущ, фе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з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гъэджэнущ)</a:t>
            </a:r>
          </a:p>
          <a:p>
            <a:pPr marL="68263" indent="0" eaLnBrk="1" hangingPunct="1"/>
            <a:r>
              <a:rPr lang="ru-RU" altLang="ru-RU" sz="2800" b="1" i="1" smtClean="0">
                <a:solidFill>
                  <a:schemeClr val="tx1"/>
                </a:solidFill>
              </a:rPr>
              <a:t>Егъэджак1уэм же1э: «Маринэ, олимпиадэм … ». (у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з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гъэк1уэнущ, фе</a:t>
            </a:r>
            <a:r>
              <a:rPr lang="ru-RU" altLang="ru-RU" sz="2800" b="1" i="1" u="sng" smtClean="0">
                <a:solidFill>
                  <a:schemeClr val="tx1"/>
                </a:solidFill>
              </a:rPr>
              <a:t>д</a:t>
            </a:r>
            <a:r>
              <a:rPr lang="ru-RU" altLang="ru-RU" sz="2800" b="1" i="1" smtClean="0">
                <a:solidFill>
                  <a:schemeClr val="tx1"/>
                </a:solidFill>
              </a:rPr>
              <a:t>гъэжьэнущ)</a:t>
            </a:r>
            <a:r>
              <a:rPr lang="ru-RU" altLang="ru-RU" smtClean="0"/>
              <a:t> 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550" y="5876925"/>
            <a:ext cx="503238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ru-RU" altLang="ru-RU" sz="4800" b="1" smtClean="0"/>
              <a:t>Фыпсэу! </a:t>
            </a:r>
          </a:p>
          <a:p>
            <a:pPr algn="ctr" eaLnBrk="1" hangingPunct="1"/>
            <a:r>
              <a:rPr lang="ru-RU" altLang="ru-RU" sz="4800" b="1" smtClean="0"/>
              <a:t>Узыншэу фыщыт!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499</TotalTime>
  <Words>308</Words>
  <Application>Microsoft Office PowerPoint</Application>
  <PresentationFormat>Экран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Wingdings 2</vt:lpstr>
      <vt:lpstr>Calibri</vt:lpstr>
      <vt:lpstr>Times New Roman</vt:lpstr>
      <vt:lpstr>Остин</vt:lpstr>
      <vt:lpstr>Изучаем  кабардинский  язык</vt:lpstr>
      <vt:lpstr> Псалъэщ1эхэр зыдогъащ1э</vt:lpstr>
      <vt:lpstr>Многоличные глаголы</vt:lpstr>
      <vt:lpstr>Работа  с непереходными глаголами</vt:lpstr>
      <vt:lpstr>Работа  с переходными глаголами</vt:lpstr>
      <vt:lpstr>Фыкъеджэ,  урысыбзэк1э зэвдзэк1. </vt:lpstr>
      <vt:lpstr>Псалъэухахэр тэмэму нэвгъэсыж. 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Оксана Елекова</cp:lastModifiedBy>
  <cp:revision>18</cp:revision>
  <dcterms:created xsi:type="dcterms:W3CDTF">2013-11-25T07:17:07Z</dcterms:created>
  <dcterms:modified xsi:type="dcterms:W3CDTF">2015-05-20T18:31:50Z</dcterms:modified>
</cp:coreProperties>
</file>