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chemeClr val="accent3"/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chemeClr val="accent3"/>
                </a:solidFill>
                <a:effectLst/>
              </a:rPr>
            </a:br>
            <a:r>
              <a:rPr lang="ru-RU" sz="6600" kern="0" dirty="0">
                <a:ln/>
                <a:solidFill>
                  <a:schemeClr val="accent3"/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№48</a:t>
            </a:r>
            <a:endParaRPr lang="ru-RU" sz="4000" b="1" dirty="0">
              <a:ln w="50800"/>
              <a:solidFill>
                <a:schemeClr val="bg1">
                  <a:shade val="5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Зыдогъащ1э!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276872"/>
            <a:ext cx="8784976" cy="3960440"/>
          </a:xfrm>
        </p:spPr>
        <p:txBody>
          <a:bodyPr>
            <a:normAutofit/>
          </a:bodyPr>
          <a:lstStyle/>
          <a:p>
            <a:r>
              <a:rPr lang="ru-RU" sz="4400" b="1" dirty="0" err="1"/>
              <a:t>Фыслъагъуну</a:t>
            </a:r>
            <a:r>
              <a:rPr lang="ru-RU" sz="4400" b="1" dirty="0"/>
              <a:t> си </a:t>
            </a:r>
            <a:r>
              <a:rPr lang="ru-RU" sz="4400" b="1" dirty="0" err="1"/>
              <a:t>гуапэщ</a:t>
            </a:r>
            <a:r>
              <a:rPr lang="ru-RU" sz="4400" b="1" dirty="0"/>
              <a:t>. </a:t>
            </a:r>
            <a:endParaRPr lang="ru-RU" sz="4400" b="1" dirty="0" smtClean="0"/>
          </a:p>
          <a:p>
            <a:r>
              <a:rPr lang="ru-RU" sz="4400" b="1" dirty="0" smtClean="0"/>
              <a:t>Фи </a:t>
            </a:r>
            <a:r>
              <a:rPr lang="ru-RU" sz="4400" b="1" dirty="0" err="1"/>
              <a:t>макъ</a:t>
            </a:r>
            <a:r>
              <a:rPr lang="ru-RU" sz="4400" b="1" dirty="0"/>
              <a:t> </a:t>
            </a:r>
            <a:r>
              <a:rPr lang="ru-RU" sz="4400" b="1" dirty="0" err="1"/>
              <a:t>зэхэсхыну</a:t>
            </a:r>
            <a:r>
              <a:rPr lang="ru-RU" sz="4400" b="1" dirty="0"/>
              <a:t> си </a:t>
            </a:r>
            <a:r>
              <a:rPr lang="ru-RU" sz="4400" b="1" dirty="0" err="1"/>
              <a:t>гуапэщ</a:t>
            </a:r>
            <a:r>
              <a:rPr lang="ru-RU" sz="4400" b="1" dirty="0"/>
              <a:t>. </a:t>
            </a:r>
            <a:endParaRPr lang="ru-RU" sz="4400" b="1" dirty="0" smtClean="0"/>
          </a:p>
          <a:p>
            <a:r>
              <a:rPr lang="ru-RU" sz="4400" b="1" dirty="0" err="1" smtClean="0"/>
              <a:t>Дауэрэ</a:t>
            </a:r>
            <a:r>
              <a:rPr lang="ru-RU" sz="4400" b="1" dirty="0" smtClean="0"/>
              <a:t> </a:t>
            </a:r>
            <a:r>
              <a:rPr lang="ru-RU" sz="4400" b="1" dirty="0" err="1"/>
              <a:t>тхьэмахуэр</a:t>
            </a:r>
            <a:r>
              <a:rPr lang="ru-RU" sz="4400" b="1" dirty="0"/>
              <a:t> вгъэк1уа?</a:t>
            </a:r>
            <a:r>
              <a:rPr lang="ru-RU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50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513"/>
            <a:ext cx="8280920" cy="72008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err="1">
                <a:solidFill>
                  <a:schemeClr val="tx1"/>
                </a:solidFill>
              </a:rPr>
              <a:t>Анэшхуэмрэ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 smtClean="0">
                <a:solidFill>
                  <a:schemeClr val="tx1"/>
                </a:solidFill>
              </a:rPr>
              <a:t>Сэтэнейрэ</a:t>
            </a:r>
            <a:r>
              <a:rPr lang="ru-RU" sz="3600" b="1" dirty="0" smtClean="0">
                <a:solidFill>
                  <a:schemeClr val="tx1"/>
                </a:solidFill>
              </a:rPr>
              <a:t> я </a:t>
            </a:r>
            <a:r>
              <a:rPr lang="ru-RU" sz="3600" b="1" dirty="0" err="1">
                <a:solidFill>
                  <a:schemeClr val="tx1"/>
                </a:solidFill>
              </a:rPr>
              <a:t>псалъэмакъ</a:t>
            </a:r>
            <a:r>
              <a:rPr lang="ru-RU" sz="3600" b="1" dirty="0" smtClean="0">
                <a:solidFill>
                  <a:schemeClr val="tx1"/>
                </a:solidFill>
              </a:rPr>
              <a:t>.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lnSpcReduction="10000"/>
          </a:bodyPr>
          <a:lstStyle/>
          <a:p>
            <a:r>
              <a:rPr lang="ru-RU" dirty="0" err="1" smtClean="0">
                <a:latin typeface="+mj-lt"/>
              </a:rPr>
              <a:t>Нанэ</a:t>
            </a:r>
            <a:r>
              <a:rPr lang="ru-RU" dirty="0">
                <a:latin typeface="+mj-lt"/>
              </a:rPr>
              <a:t>: </a:t>
            </a:r>
            <a:r>
              <a:rPr lang="ru-RU" dirty="0" err="1">
                <a:latin typeface="+mj-lt"/>
              </a:rPr>
              <a:t>Сэтэней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уи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унэ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лэжьыгъэхэр</a:t>
            </a:r>
            <a:r>
              <a:rPr lang="ru-RU" dirty="0">
                <a:latin typeface="+mj-lt"/>
              </a:rPr>
              <a:t> пщ1а? </a:t>
            </a:r>
          </a:p>
          <a:p>
            <a:r>
              <a:rPr lang="ru-RU" dirty="0" err="1">
                <a:latin typeface="+mj-lt"/>
              </a:rPr>
              <a:t>Сэтэней</a:t>
            </a:r>
            <a:r>
              <a:rPr lang="ru-RU" dirty="0">
                <a:latin typeface="+mj-lt"/>
              </a:rPr>
              <a:t>: </a:t>
            </a:r>
            <a:r>
              <a:rPr lang="ru-RU" b="1" dirty="0" err="1">
                <a:latin typeface="+mj-lt"/>
              </a:rPr>
              <a:t>Соух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нанэ</a:t>
            </a:r>
            <a:r>
              <a:rPr lang="ru-RU" dirty="0">
                <a:latin typeface="+mj-lt"/>
              </a:rPr>
              <a:t>. Сыт щ1ыжып1эр? </a:t>
            </a:r>
          </a:p>
          <a:p>
            <a:r>
              <a:rPr lang="ru-RU" dirty="0" smtClean="0">
                <a:latin typeface="+mj-lt"/>
              </a:rPr>
              <a:t>Н.: </a:t>
            </a:r>
            <a:r>
              <a:rPr lang="ru-RU" dirty="0" err="1">
                <a:latin typeface="+mj-lt"/>
              </a:rPr>
              <a:t>Шэджагъуашхэ</a:t>
            </a:r>
            <a:r>
              <a:rPr lang="ru-RU" dirty="0">
                <a:latin typeface="+mj-lt"/>
              </a:rPr>
              <a:t> фхуэспщэф1ащ, </a:t>
            </a:r>
            <a:r>
              <a:rPr lang="ru-RU" dirty="0" err="1">
                <a:latin typeface="+mj-lt"/>
              </a:rPr>
              <a:t>фызгъэшхэнущ</a:t>
            </a:r>
            <a:r>
              <a:rPr lang="ru-RU" dirty="0">
                <a:latin typeface="+mj-lt"/>
              </a:rPr>
              <a:t>. </a:t>
            </a:r>
            <a:r>
              <a:rPr lang="ru-RU" dirty="0" err="1">
                <a:latin typeface="+mj-lt"/>
              </a:rPr>
              <a:t>Дэнэ</a:t>
            </a:r>
            <a:r>
              <a:rPr lang="ru-RU" dirty="0">
                <a:latin typeface="+mj-lt"/>
              </a:rPr>
              <a:t> щы1э </a:t>
            </a:r>
            <a:r>
              <a:rPr lang="ru-RU" dirty="0" err="1">
                <a:latin typeface="+mj-lt"/>
              </a:rPr>
              <a:t>уи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дэлъхур</a:t>
            </a:r>
            <a:r>
              <a:rPr lang="ru-RU" dirty="0">
                <a:latin typeface="+mj-lt"/>
              </a:rPr>
              <a:t>?</a:t>
            </a:r>
          </a:p>
          <a:p>
            <a:r>
              <a:rPr lang="ru-RU" dirty="0" smtClean="0">
                <a:latin typeface="+mj-lt"/>
              </a:rPr>
              <a:t>С.: </a:t>
            </a:r>
            <a:r>
              <a:rPr lang="ru-RU" dirty="0" err="1">
                <a:latin typeface="+mj-lt"/>
              </a:rPr>
              <a:t>Хьэсэнрэ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дадэрэ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хадэм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итщ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нанэ</a:t>
            </a:r>
            <a:r>
              <a:rPr lang="ru-RU" dirty="0">
                <a:latin typeface="+mj-lt"/>
              </a:rPr>
              <a:t>. </a:t>
            </a:r>
          </a:p>
          <a:p>
            <a:r>
              <a:rPr lang="ru-RU" dirty="0" smtClean="0">
                <a:latin typeface="+mj-lt"/>
              </a:rPr>
              <a:t>Н.: </a:t>
            </a:r>
            <a:r>
              <a:rPr lang="ru-RU" dirty="0" err="1">
                <a:latin typeface="+mj-lt"/>
              </a:rPr>
              <a:t>Къеджэ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абыхэми</a:t>
            </a:r>
            <a:r>
              <a:rPr lang="ru-RU" dirty="0">
                <a:latin typeface="+mj-lt"/>
              </a:rPr>
              <a:t>. </a:t>
            </a:r>
            <a:r>
              <a:rPr lang="ru-RU" dirty="0" err="1">
                <a:latin typeface="+mj-lt"/>
              </a:rPr>
              <a:t>Шэджагъуашхэ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нэужьым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Хьэсэнрэ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уэрэ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бэзэрым</a:t>
            </a:r>
            <a:r>
              <a:rPr lang="ru-RU" dirty="0">
                <a:latin typeface="+mj-lt"/>
              </a:rPr>
              <a:t> фызгъэк1уэнущ.</a:t>
            </a:r>
          </a:p>
          <a:p>
            <a:r>
              <a:rPr lang="ru-RU" dirty="0" smtClean="0">
                <a:latin typeface="+mj-lt"/>
              </a:rPr>
              <a:t>С.: </a:t>
            </a:r>
            <a:r>
              <a:rPr lang="ru-RU" b="1" dirty="0">
                <a:latin typeface="+mj-lt"/>
              </a:rPr>
              <a:t>Тф1эф1 </a:t>
            </a:r>
            <a:r>
              <a:rPr lang="ru-RU" b="1" dirty="0" err="1">
                <a:latin typeface="+mj-lt"/>
              </a:rPr>
              <a:t>дыдэу</a:t>
            </a:r>
            <a:r>
              <a:rPr lang="ru-RU" dirty="0">
                <a:latin typeface="+mj-lt"/>
              </a:rPr>
              <a:t> дыпхуэк1уэнщ, си </a:t>
            </a:r>
            <a:r>
              <a:rPr lang="ru-RU" dirty="0" err="1">
                <a:latin typeface="+mj-lt"/>
              </a:rPr>
              <a:t>нанэ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дыщэ</a:t>
            </a:r>
            <a:r>
              <a:rPr lang="ru-RU" dirty="0">
                <a:latin typeface="+mj-lt"/>
              </a:rPr>
              <a:t>. Сыт </a:t>
            </a:r>
            <a:r>
              <a:rPr lang="ru-RU" b="1" dirty="0" err="1">
                <a:latin typeface="+mj-lt"/>
              </a:rPr>
              <a:t>къэдбгъэщэхунур</a:t>
            </a:r>
            <a:r>
              <a:rPr lang="ru-RU" dirty="0">
                <a:latin typeface="+mj-lt"/>
              </a:rPr>
              <a:t>?</a:t>
            </a:r>
          </a:p>
          <a:p>
            <a:r>
              <a:rPr lang="ru-RU" dirty="0" smtClean="0">
                <a:latin typeface="+mj-lt"/>
              </a:rPr>
              <a:t>Н.: </a:t>
            </a:r>
            <a:r>
              <a:rPr lang="ru-RU" dirty="0" err="1">
                <a:latin typeface="+mj-lt"/>
              </a:rPr>
              <a:t>Фошыгъу</a:t>
            </a:r>
            <a:r>
              <a:rPr lang="ru-RU" dirty="0">
                <a:latin typeface="+mj-lt"/>
              </a:rPr>
              <a:t> ди1эжкъым, </a:t>
            </a:r>
            <a:r>
              <a:rPr lang="ru-RU" dirty="0" err="1">
                <a:latin typeface="+mj-lt"/>
              </a:rPr>
              <a:t>лы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килограммих-блы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хугу</a:t>
            </a:r>
            <a:r>
              <a:rPr lang="ru-RU" dirty="0">
                <a:latin typeface="+mj-lt"/>
              </a:rPr>
              <a:t> килограммищ-пл1ы </a:t>
            </a:r>
            <a:r>
              <a:rPr lang="ru-RU" dirty="0" err="1">
                <a:latin typeface="+mj-lt"/>
              </a:rPr>
              <a:t>къэщэхун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хуейщ</a:t>
            </a:r>
            <a:r>
              <a:rPr lang="ru-RU" dirty="0">
                <a:latin typeface="+mj-lt"/>
              </a:rPr>
              <a:t>.</a:t>
            </a:r>
          </a:p>
          <a:p>
            <a:r>
              <a:rPr lang="ru-RU" dirty="0" smtClean="0">
                <a:latin typeface="+mj-lt"/>
              </a:rPr>
              <a:t>С.: </a:t>
            </a:r>
            <a:r>
              <a:rPr lang="ru-RU" dirty="0" err="1">
                <a:latin typeface="+mj-lt"/>
              </a:rPr>
              <a:t>Псори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тэмэм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дыдэу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къыпхуэтщэхунщ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нанэ</a:t>
            </a:r>
            <a:r>
              <a:rPr lang="ru-RU" dirty="0">
                <a:latin typeface="+mj-lt"/>
              </a:rPr>
              <a:t>.</a:t>
            </a:r>
          </a:p>
          <a:p>
            <a:r>
              <a:rPr lang="ru-RU" dirty="0" smtClean="0">
                <a:latin typeface="+mj-lt"/>
              </a:rPr>
              <a:t>Н.: </a:t>
            </a:r>
            <a:r>
              <a:rPr lang="ru-RU" b="1" dirty="0" err="1">
                <a:latin typeface="+mj-lt"/>
              </a:rPr>
              <a:t>Губзыгъэ</a:t>
            </a:r>
            <a:r>
              <a:rPr lang="ru-RU" dirty="0">
                <a:latin typeface="+mj-lt"/>
              </a:rPr>
              <a:t> ц1ык1уу </a:t>
            </a:r>
            <a:r>
              <a:rPr lang="ru-RU" b="1" dirty="0" err="1">
                <a:latin typeface="+mj-lt"/>
              </a:rPr>
              <a:t>фыщахуэ</a:t>
            </a:r>
            <a:r>
              <a:rPr lang="ru-RU" dirty="0">
                <a:latin typeface="+mj-lt"/>
              </a:rPr>
              <a:t>!</a:t>
            </a:r>
          </a:p>
          <a:p>
            <a:r>
              <a:rPr lang="ru-RU" dirty="0" smtClean="0">
                <a:latin typeface="+mj-lt"/>
              </a:rPr>
              <a:t>С.: </a:t>
            </a:r>
            <a:r>
              <a:rPr lang="ru-RU" dirty="0" err="1">
                <a:latin typeface="+mj-lt"/>
              </a:rPr>
              <a:t>Умыгузавэ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нанэ</a:t>
            </a:r>
            <a:r>
              <a:rPr lang="ru-RU" dirty="0">
                <a:latin typeface="+mj-lt"/>
              </a:rPr>
              <a:t>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pPr algn="ctr"/>
            <a:r>
              <a:rPr lang="ru-RU" b="1" dirty="0" smtClean="0"/>
              <a:t>Псалъэщ1эхэр зыдогъащ1э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07504" y="1196752"/>
            <a:ext cx="3312368" cy="5544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ru-RU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ухын</a:t>
            </a:r>
            <a:r>
              <a:rPr lang="ru-RU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ru-RU" b="1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ru-RU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лэжьыгъэр</a:t>
            </a:r>
            <a:r>
              <a:rPr lang="ru-RU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ru-RU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ухын</a:t>
            </a:r>
            <a:r>
              <a:rPr lang="ru-RU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тф1эф1 </a:t>
            </a:r>
            <a:r>
              <a:rPr lang="ru-RU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дыдэу</a:t>
            </a:r>
            <a:r>
              <a:rPr lang="ru-RU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ф1эф1ын</a:t>
            </a:r>
            <a:r>
              <a:rPr lang="ru-RU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ru-RU" sz="1900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Сыт </a:t>
            </a:r>
            <a:r>
              <a:rPr lang="ru-RU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къэдбгъэщэхунур</a:t>
            </a:r>
            <a:r>
              <a:rPr lang="ru-RU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?</a:t>
            </a:r>
            <a:r>
              <a:rPr lang="ru-RU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ru-RU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къэщэхун</a:t>
            </a:r>
            <a:r>
              <a:rPr lang="ru-RU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губзыгъэ</a:t>
            </a:r>
            <a:r>
              <a:rPr lang="ru-RU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ru-RU" sz="2200" b="1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ru-RU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губзыгъэ</a:t>
            </a:r>
            <a:r>
              <a:rPr lang="ru-RU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ц1ык1уу </a:t>
            </a:r>
            <a:endParaRPr lang="ru-RU" b="1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ru-RU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щэхуэн</a:t>
            </a:r>
            <a:r>
              <a:rPr lang="ru-RU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3563888" y="1196752"/>
            <a:ext cx="5472608" cy="5544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оканчивать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окончить, заканчивать, закончить что-л.;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окончить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охотно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 радостью (1 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мн.ч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неперех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нравиться, понравиться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кому-л.,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быть, прийтись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кому-л.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вкусу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ты нам прикажешь купить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покупать, купить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кого-что-л.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умный,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смышлённый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сообразительный; 2. умник, умница;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умненько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неперех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заниматься куплей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чего-л.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4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pPr algn="ctr"/>
            <a:r>
              <a:rPr lang="ru-RU" b="1" dirty="0" err="1" smtClean="0"/>
              <a:t>Псалъэухахэр</a:t>
            </a:r>
            <a:r>
              <a:rPr lang="ru-RU" b="1" dirty="0" smtClean="0"/>
              <a:t> </a:t>
            </a:r>
            <a:r>
              <a:rPr lang="ru-RU" b="1" dirty="0" err="1" smtClean="0"/>
              <a:t>нэвгъэсыж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535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Сэ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сф1эф1щ …</a:t>
            </a:r>
          </a:p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шыпхъум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ф1эф1щ …</a:t>
            </a:r>
          </a:p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адэшхуэм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ф1эф1щ …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84544" y="4171003"/>
            <a:ext cx="8229600" cy="18535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 тф1эф1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дыдэу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…</a:t>
            </a:r>
          </a:p>
          <a:p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Фэ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фф1эф1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дыдэу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ныбжьэгъухэм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яф1эф1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дыдэу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435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Адыгэбзэк1э зэвдзэк1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0" y="1124744"/>
            <a:ext cx="4495800" cy="55446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  <a:ea typeface="Calibri"/>
              </a:rPr>
              <a:t>Я закончил свою работу. </a:t>
            </a:r>
            <a:endParaRPr lang="ru-RU" i="1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r>
              <a:rPr lang="ru-RU" i="1" dirty="0" smtClean="0">
                <a:solidFill>
                  <a:srgbClr val="000000"/>
                </a:solidFill>
                <a:latin typeface="Times New Roman"/>
                <a:ea typeface="Calibri"/>
              </a:rPr>
              <a:t>Вы </a:t>
            </a:r>
            <a:r>
              <a:rPr lang="ru-RU" i="1" dirty="0">
                <a:solidFill>
                  <a:srgbClr val="000000"/>
                </a:solidFill>
                <a:latin typeface="Times New Roman"/>
                <a:ea typeface="Calibri"/>
              </a:rPr>
              <a:t>закончили писать? </a:t>
            </a:r>
            <a:endParaRPr lang="ru-RU" i="1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r>
              <a:rPr lang="ru-RU" i="1" dirty="0" smtClean="0">
                <a:solidFill>
                  <a:srgbClr val="000000"/>
                </a:solidFill>
                <a:latin typeface="Times New Roman"/>
                <a:ea typeface="Calibri"/>
              </a:rPr>
              <a:t>Мы </a:t>
            </a:r>
            <a:r>
              <a:rPr lang="ru-RU" i="1" dirty="0">
                <a:solidFill>
                  <a:srgbClr val="000000"/>
                </a:solidFill>
                <a:latin typeface="Times New Roman"/>
                <a:ea typeface="Calibri"/>
              </a:rPr>
              <a:t>с радостью пойдем на концерт. </a:t>
            </a:r>
            <a:endParaRPr lang="ru-RU" i="1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r>
              <a:rPr lang="ru-RU" i="1" dirty="0" smtClean="0">
                <a:solidFill>
                  <a:srgbClr val="000000"/>
                </a:solidFill>
                <a:latin typeface="Times New Roman"/>
                <a:ea typeface="Calibri"/>
              </a:rPr>
              <a:t>Студенты </a:t>
            </a:r>
            <a:r>
              <a:rPr lang="ru-RU" i="1" dirty="0">
                <a:solidFill>
                  <a:srgbClr val="000000"/>
                </a:solidFill>
                <a:latin typeface="Times New Roman"/>
                <a:ea typeface="Calibri"/>
              </a:rPr>
              <a:t>охотно  поехали на олимпиаду. </a:t>
            </a:r>
            <a:endParaRPr lang="ru-RU" i="1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r>
              <a:rPr lang="ru-RU" i="1" dirty="0" smtClean="0">
                <a:solidFill>
                  <a:srgbClr val="000000"/>
                </a:solidFill>
                <a:latin typeface="Times New Roman"/>
                <a:ea typeface="Calibri"/>
              </a:rPr>
              <a:t>Мне </a:t>
            </a:r>
            <a:r>
              <a:rPr lang="ru-RU" i="1" dirty="0">
                <a:solidFill>
                  <a:srgbClr val="000000"/>
                </a:solidFill>
                <a:latin typeface="Times New Roman"/>
                <a:ea typeface="Calibri"/>
              </a:rPr>
              <a:t>нравится ездить в город Кисловодск. </a:t>
            </a:r>
            <a:endParaRPr lang="ru-RU" i="1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r>
              <a:rPr lang="ru-RU" i="1" dirty="0" smtClean="0">
                <a:solidFill>
                  <a:srgbClr val="000000"/>
                </a:solidFill>
                <a:latin typeface="Times New Roman"/>
                <a:ea typeface="Calibri"/>
              </a:rPr>
              <a:t>Нам </a:t>
            </a:r>
            <a:r>
              <a:rPr lang="ru-RU" i="1" dirty="0">
                <a:solidFill>
                  <a:srgbClr val="000000"/>
                </a:solidFill>
                <a:latin typeface="Times New Roman"/>
                <a:ea typeface="Calibri"/>
              </a:rPr>
              <a:t>нравится ходить по парку. </a:t>
            </a:r>
            <a:endParaRPr lang="ru-RU" i="1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r>
              <a:rPr lang="ru-RU" i="1" dirty="0"/>
              <a:t>Что ты нам прикажешь купить, мама?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5446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Сэ</a:t>
            </a:r>
            <a:r>
              <a:rPr lang="ru-RU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си </a:t>
            </a:r>
            <a:r>
              <a:rPr lang="ru-RU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лэжьыгъэр</a:t>
            </a:r>
            <a:r>
              <a:rPr lang="ru-RU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сухащ</a:t>
            </a:r>
            <a:r>
              <a:rPr lang="ru-RU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Фэ</a:t>
            </a:r>
            <a:r>
              <a:rPr lang="ru-RU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тхэн</a:t>
            </a:r>
            <a:r>
              <a:rPr lang="ru-RU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фуха</a:t>
            </a:r>
            <a:r>
              <a:rPr lang="ru-RU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Дэ тф1эф1 </a:t>
            </a:r>
            <a:r>
              <a:rPr lang="ru-RU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дыдэу</a:t>
            </a:r>
            <a:r>
              <a:rPr lang="ru-RU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концертым</a:t>
            </a:r>
            <a:r>
              <a:rPr lang="ru-RU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дык1уэнущ.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Студентхэм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яф1эф1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дыдэу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олимпиадэм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к1уащ.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Сэ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сф1эф1щ Кисловодск сык1уэну.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Дэ тф1эф1щ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паркым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къыщытк1ухьыну.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Сыт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къэдбгъэщэхунур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мамэ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1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Находим </a:t>
            </a:r>
            <a:r>
              <a:rPr lang="ru-RU" b="1" dirty="0" err="1" smtClean="0"/>
              <a:t>многоличные</a:t>
            </a:r>
            <a:r>
              <a:rPr lang="ru-RU" b="1" dirty="0" smtClean="0"/>
              <a:t> глаголы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688632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Сэтэней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лэжьыгъэхэр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пщ1а? 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Сэтэней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Соух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Сыт щ1ыжып1эр?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Шэджагъуашхэ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фхуэспщэф1ащ,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фызгъэшхэнущ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Дэнэ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щы1э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дэлъхур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Хьэсэнрэ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дадэрэ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хадэм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итщ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Къеджэ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абыхэми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Шэджагъуашхэ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нэужьым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Хьэсэнрэ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уэрэ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бэзэрым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фызгъэк1уэнущ.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С.: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Тф1эф1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дыдэу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дыпхуэк1уэнщ, си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дыщэ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Сыт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къэдбгъэщэхунур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Фошыгъу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ди1эжкъым,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килограммих-блы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килограммищ-пл1ы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къэщэхун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хуейщ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тэмэм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дыдэу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къыпхуэтщэхунщ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Н.: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Губзыгъэ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ц1ык1уу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фыщахуэ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Умыгузавэ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9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 smtClean="0"/>
              <a:t>Многоличные</a:t>
            </a:r>
            <a:r>
              <a:rPr lang="ru-RU" b="1" dirty="0" smtClean="0"/>
              <a:t> глаголы из диалога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35480"/>
            <a:ext cx="4248472" cy="47338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b="1" i="1" dirty="0">
                <a:solidFill>
                  <a:srgbClr val="FF0000"/>
                </a:solidFill>
                <a:latin typeface="+mj-lt"/>
                <a:ea typeface="Calibri"/>
                <a:cs typeface="Times New Roman"/>
              </a:rPr>
              <a:t>ф-</a:t>
            </a:r>
            <a:r>
              <a:rPr lang="ru-RU" sz="3200" i="1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хуэ-</a:t>
            </a:r>
            <a:r>
              <a:rPr lang="ru-RU" sz="3200" b="1" i="1" dirty="0">
                <a:solidFill>
                  <a:srgbClr val="FF0000"/>
                </a:solidFill>
                <a:latin typeface="+mj-lt"/>
                <a:ea typeface="Calibri"/>
                <a:cs typeface="Times New Roman"/>
              </a:rPr>
              <a:t>с-</a:t>
            </a:r>
            <a:r>
              <a:rPr lang="ru-RU" sz="3200" i="1" dirty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пщэф1ащ </a:t>
            </a:r>
            <a:endParaRPr lang="ru-RU" sz="3200" i="1" dirty="0" smtClean="0">
              <a:solidFill>
                <a:srgbClr val="000000"/>
              </a:solidFill>
              <a:latin typeface="+mj-lt"/>
              <a:ea typeface="Calibri"/>
              <a:cs typeface="Times New Roman"/>
            </a:endParaRPr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b="1" i="1" dirty="0" err="1" smtClean="0">
                <a:solidFill>
                  <a:srgbClr val="FF0000"/>
                </a:solidFill>
                <a:latin typeface="+mj-lt"/>
                <a:ea typeface="Calibri"/>
                <a:cs typeface="Times New Roman"/>
              </a:rPr>
              <a:t>фы</a:t>
            </a:r>
            <a:r>
              <a:rPr lang="ru-RU" sz="3200" b="1" i="1" dirty="0" smtClean="0">
                <a:solidFill>
                  <a:srgbClr val="FF0000"/>
                </a:solidFill>
                <a:latin typeface="+mj-lt"/>
                <a:ea typeface="Calibri"/>
                <a:cs typeface="Times New Roman"/>
              </a:rPr>
              <a:t>-з-</a:t>
            </a:r>
            <a:r>
              <a:rPr lang="ru-RU" sz="3200" i="1" dirty="0" err="1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гъэшхэнущ</a:t>
            </a:r>
            <a:r>
              <a:rPr lang="ru-RU" sz="3200" i="1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b="1" i="1" dirty="0" smtClean="0">
                <a:solidFill>
                  <a:srgbClr val="FF0000"/>
                </a:solidFill>
                <a:latin typeface="+mj-lt"/>
                <a:ea typeface="Calibri"/>
                <a:cs typeface="Times New Roman"/>
              </a:rPr>
              <a:t>фы-з-</a:t>
            </a:r>
            <a:r>
              <a:rPr lang="ru-RU" sz="3200" i="1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гъэк1уэнущ </a:t>
            </a:r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b="1" i="1" dirty="0">
                <a:solidFill>
                  <a:srgbClr val="FF0000"/>
                </a:solidFill>
                <a:latin typeface="+mj-lt"/>
                <a:ea typeface="Calibri"/>
              </a:rPr>
              <a:t>ды-п-</a:t>
            </a:r>
            <a:r>
              <a:rPr lang="ru-RU" sz="3200" i="1" dirty="0">
                <a:solidFill>
                  <a:srgbClr val="000000"/>
                </a:solidFill>
                <a:latin typeface="+mj-lt"/>
                <a:ea typeface="Calibri"/>
              </a:rPr>
              <a:t>хуэк1уэнщ</a:t>
            </a:r>
            <a:r>
              <a:rPr lang="ru-RU" sz="3200" i="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endParaRPr lang="ru-RU" sz="3200" i="1" dirty="0" smtClean="0">
              <a:solidFill>
                <a:srgbClr val="000000"/>
              </a:solidFill>
              <a:latin typeface="+mj-lt"/>
              <a:ea typeface="Calibri"/>
              <a:cs typeface="Times New Roman"/>
            </a:endParaRPr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i="1" dirty="0" err="1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къэ</a:t>
            </a:r>
            <a:r>
              <a:rPr lang="ru-RU" sz="3200" i="1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-</a:t>
            </a:r>
            <a:r>
              <a:rPr lang="ru-RU" sz="3200" b="1" i="1" dirty="0" smtClean="0">
                <a:solidFill>
                  <a:srgbClr val="FF0000"/>
                </a:solidFill>
                <a:latin typeface="+mj-lt"/>
                <a:ea typeface="Calibri"/>
                <a:cs typeface="Times New Roman"/>
              </a:rPr>
              <a:t>д-б-</a:t>
            </a:r>
            <a:r>
              <a:rPr lang="ru-RU" sz="3200" i="1" dirty="0" err="1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гъэщэхунур</a:t>
            </a:r>
            <a:r>
              <a:rPr lang="ru-RU" sz="3200" i="1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</a:t>
            </a:r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endParaRPr lang="ru-RU" sz="2800" i="1" dirty="0" smtClean="0">
              <a:solidFill>
                <a:srgbClr val="000000"/>
              </a:solidFill>
              <a:latin typeface="+mj-lt"/>
              <a:ea typeface="Calibri"/>
              <a:cs typeface="Times New Roman"/>
            </a:endParaRPr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i="1" dirty="0" err="1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къы</a:t>
            </a:r>
            <a:r>
              <a:rPr lang="ru-RU" sz="3200" i="1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-</a:t>
            </a:r>
            <a:r>
              <a:rPr lang="ru-RU" sz="3200" b="1" i="1" dirty="0" smtClean="0">
                <a:solidFill>
                  <a:srgbClr val="FF0000"/>
                </a:solidFill>
                <a:latin typeface="+mj-lt"/>
                <a:ea typeface="Calibri"/>
                <a:cs typeface="Times New Roman"/>
              </a:rPr>
              <a:t>п-</a:t>
            </a:r>
            <a:r>
              <a:rPr lang="ru-RU" sz="3200" i="1" dirty="0" err="1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хуэ</a:t>
            </a:r>
            <a:r>
              <a:rPr lang="ru-RU" sz="3200" i="1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-</a:t>
            </a:r>
            <a:r>
              <a:rPr lang="ru-RU" sz="3200" b="1" i="1" dirty="0" smtClean="0">
                <a:solidFill>
                  <a:srgbClr val="FF0000"/>
                </a:solidFill>
                <a:latin typeface="+mj-lt"/>
                <a:ea typeface="Calibri"/>
                <a:cs typeface="Times New Roman"/>
              </a:rPr>
              <a:t>т-</a:t>
            </a:r>
            <a:r>
              <a:rPr lang="ru-RU" sz="3200" i="1" dirty="0" err="1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щэхунщ</a:t>
            </a:r>
            <a:endParaRPr lang="ru-RU" sz="3200" dirty="0">
              <a:latin typeface="+mj-lt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0" y="1916832"/>
            <a:ext cx="4392488" cy="4733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15000"/>
              </a:lnSpc>
              <a:buFont typeface="Wingdings 2"/>
              <a:buNone/>
            </a:pPr>
            <a:r>
              <a:rPr lang="ru-RU" sz="3200" i="1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вам я приготовила</a:t>
            </a:r>
            <a:endParaRPr lang="ru-RU" sz="3200" dirty="0">
              <a:latin typeface="+mj-lt"/>
              <a:ea typeface="Calibri"/>
              <a:cs typeface="Times New Roman"/>
            </a:endParaRPr>
          </a:p>
          <a:p>
            <a:pPr indent="0" algn="just">
              <a:lnSpc>
                <a:spcPct val="115000"/>
              </a:lnSpc>
              <a:buFont typeface="Wingdings 2"/>
              <a:buNone/>
            </a:pPr>
            <a:r>
              <a:rPr lang="ru-RU" sz="3200" i="1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вас я покормлю</a:t>
            </a:r>
            <a:endParaRPr lang="ru-RU" sz="3200" dirty="0" smtClean="0">
              <a:latin typeface="+mj-lt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buFont typeface="Wingdings 2"/>
              <a:buNone/>
            </a:pPr>
            <a:r>
              <a:rPr lang="ru-RU" sz="3200" i="1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  вас я отправлю</a:t>
            </a:r>
            <a:endParaRPr lang="ru-RU" sz="3200" dirty="0" smtClean="0">
              <a:latin typeface="+mj-lt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buFont typeface="Wingdings 2"/>
              <a:buNone/>
            </a:pPr>
            <a:r>
              <a:rPr lang="ru-RU" sz="3200" i="1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  мы для тебя пойдем</a:t>
            </a:r>
            <a:endParaRPr lang="ru-RU" sz="3200" dirty="0" smtClean="0">
              <a:latin typeface="+mj-lt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buFont typeface="Wingdings 2"/>
              <a:buNone/>
            </a:pPr>
            <a:r>
              <a:rPr lang="ru-RU" sz="3200" i="1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  что нам ты повелеваешь купить </a:t>
            </a:r>
            <a:endParaRPr lang="ru-RU" sz="3200" dirty="0" smtClean="0">
              <a:latin typeface="+mj-lt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buFont typeface="Wingdings 2"/>
              <a:buNone/>
            </a:pPr>
            <a:r>
              <a:rPr lang="ru-RU" sz="3200" i="1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  тебе мы купим</a:t>
            </a:r>
            <a:endParaRPr lang="ru-RU" sz="3200" dirty="0" smtClean="0">
              <a:latin typeface="+mj-lt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5" name="5-конечная звезда 4"/>
          <p:cNvSpPr/>
          <p:nvPr/>
        </p:nvSpPr>
        <p:spPr>
          <a:xfrm>
            <a:off x="8226660" y="6021287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34" y="24045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</TotalTime>
  <Words>453</Words>
  <Application>Microsoft Office PowerPoint</Application>
  <PresentationFormat>Экран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Поток</vt:lpstr>
      <vt:lpstr>Изучаем  кабардинский язык</vt:lpstr>
      <vt:lpstr>Зыдогъащ1э!</vt:lpstr>
      <vt:lpstr>Анэшхуэмрэ Сэтэнейрэ я псалъэмакъ.</vt:lpstr>
      <vt:lpstr>Псалъэщ1эхэр зыдогъащ1э</vt:lpstr>
      <vt:lpstr>Псалъэухахэр нэвгъэсыж</vt:lpstr>
      <vt:lpstr>Адыгэбзэк1э зэвдзэк1</vt:lpstr>
      <vt:lpstr>Находим многоличные глаголы</vt:lpstr>
      <vt:lpstr>Многоличные глаголы из диалога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6</cp:revision>
  <dcterms:created xsi:type="dcterms:W3CDTF">2014-03-12T17:19:47Z</dcterms:created>
  <dcterms:modified xsi:type="dcterms:W3CDTF">2014-05-08T05:09:47Z</dcterms:modified>
</cp:coreProperties>
</file>