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24.10.2013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20882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№5</a:t>
            </a:r>
            <a:endParaRPr lang="ru-RU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268760"/>
            <a:ext cx="8928992" cy="54726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Губные – губно-губные: </a:t>
            </a:r>
            <a:r>
              <a:rPr lang="ru-RU" sz="3000" b="1" i="1" dirty="0">
                <a:solidFill>
                  <a:schemeClr val="tx1"/>
                </a:solidFill>
              </a:rPr>
              <a:t>у, м, б, п, п1</a:t>
            </a:r>
            <a:r>
              <a:rPr lang="ru-RU" sz="3000" b="1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               </a:t>
            </a:r>
            <a:r>
              <a:rPr lang="ru-RU" dirty="0" smtClean="0">
                <a:solidFill>
                  <a:schemeClr val="tx1"/>
                </a:solidFill>
              </a:rPr>
              <a:t>губно-зубные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sz="2600" b="1" i="1" dirty="0">
                <a:solidFill>
                  <a:schemeClr val="tx1"/>
                </a:solidFill>
              </a:rPr>
              <a:t>в, ф, ф1.</a:t>
            </a:r>
            <a:endParaRPr lang="ru-RU" sz="2600" b="1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Язычные – переднеязычные: </a:t>
            </a:r>
            <a:r>
              <a:rPr lang="ru-RU" sz="2600" b="1" i="1" dirty="0">
                <a:solidFill>
                  <a:schemeClr val="tx1"/>
                </a:solidFill>
              </a:rPr>
              <a:t>д, т, т1, </a:t>
            </a:r>
            <a:r>
              <a:rPr lang="ru-RU" sz="2600" b="1" i="1" dirty="0" err="1">
                <a:solidFill>
                  <a:schemeClr val="tx1"/>
                </a:solidFill>
              </a:rPr>
              <a:t>дж</a:t>
            </a:r>
            <a:r>
              <a:rPr lang="ru-RU" sz="2600" b="1" i="1" dirty="0">
                <a:solidFill>
                  <a:schemeClr val="tx1"/>
                </a:solidFill>
              </a:rPr>
              <a:t>, ч, к1, з, с, </a:t>
            </a:r>
            <a:r>
              <a:rPr lang="ru-RU" sz="2600" b="1" i="1" dirty="0" err="1">
                <a:solidFill>
                  <a:schemeClr val="tx1"/>
                </a:solidFill>
              </a:rPr>
              <a:t>дз</a:t>
            </a:r>
            <a:r>
              <a:rPr lang="ru-RU" sz="2600" b="1" i="1" dirty="0">
                <a:solidFill>
                  <a:schemeClr val="tx1"/>
                </a:solidFill>
              </a:rPr>
              <a:t>, ц, ц1, л, </a:t>
            </a:r>
            <a:r>
              <a:rPr lang="ru-RU" sz="2600" b="1" i="1" dirty="0" err="1">
                <a:solidFill>
                  <a:schemeClr val="tx1"/>
                </a:solidFill>
              </a:rPr>
              <a:t>лъ</a:t>
            </a:r>
            <a:r>
              <a:rPr lang="ru-RU" sz="2600" b="1" i="1" dirty="0">
                <a:solidFill>
                  <a:schemeClr val="tx1"/>
                </a:solidFill>
              </a:rPr>
              <a:t>, л1, ж, ш, </a:t>
            </a:r>
            <a:r>
              <a:rPr lang="ru-RU" sz="2600" b="1" i="1" dirty="0" err="1">
                <a:solidFill>
                  <a:schemeClr val="tx1"/>
                </a:solidFill>
              </a:rPr>
              <a:t>жь</a:t>
            </a:r>
            <a:r>
              <a:rPr lang="ru-RU" sz="2600" b="1" i="1" dirty="0">
                <a:solidFill>
                  <a:schemeClr val="tx1"/>
                </a:solidFill>
              </a:rPr>
              <a:t>, щ, щ1, н, р;</a:t>
            </a:r>
            <a:endParaRPr lang="ru-RU" sz="2600" b="1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среднеязычные: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sz="2600" b="1" i="1" dirty="0">
                <a:solidFill>
                  <a:schemeClr val="tx1"/>
                </a:solidFill>
              </a:rPr>
              <a:t>й;</a:t>
            </a:r>
            <a:endParaRPr lang="ru-RU" sz="2600" b="1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заднеязычные: </a:t>
            </a:r>
            <a:r>
              <a:rPr lang="ru-RU" sz="2600" b="1" i="1" dirty="0">
                <a:solidFill>
                  <a:schemeClr val="tx1"/>
                </a:solidFill>
              </a:rPr>
              <a:t>г, х, (к), </a:t>
            </a:r>
            <a:r>
              <a:rPr lang="ru-RU" sz="2600" b="1" i="1" dirty="0" err="1">
                <a:solidFill>
                  <a:schemeClr val="tx1"/>
                </a:solidFill>
              </a:rPr>
              <a:t>гу</a:t>
            </a:r>
            <a:r>
              <a:rPr lang="ru-RU" sz="2600" b="1" i="1" dirty="0">
                <a:solidFill>
                  <a:schemeClr val="tx1"/>
                </a:solidFill>
              </a:rPr>
              <a:t>, ку, к1у, </a:t>
            </a:r>
            <a:r>
              <a:rPr lang="ru-RU" sz="2600" b="1" i="1" dirty="0" err="1">
                <a:solidFill>
                  <a:schemeClr val="tx1"/>
                </a:solidFill>
              </a:rPr>
              <a:t>ху</a:t>
            </a:r>
            <a:r>
              <a:rPr lang="ru-RU" sz="2600" b="1" i="1" dirty="0">
                <a:solidFill>
                  <a:schemeClr val="tx1"/>
                </a:solidFill>
              </a:rPr>
              <a:t>.</a:t>
            </a:r>
            <a:endParaRPr lang="ru-RU" sz="2600" b="1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Увулярные (</a:t>
            </a:r>
            <a:r>
              <a:rPr lang="ru-RU" i="1" dirty="0">
                <a:solidFill>
                  <a:schemeClr val="tx1"/>
                </a:solidFill>
              </a:rPr>
              <a:t>звук, произносимый при активном участии мягкого нёба и язычка</a:t>
            </a:r>
            <a:r>
              <a:rPr lang="ru-RU" dirty="0">
                <a:solidFill>
                  <a:schemeClr val="tx1"/>
                </a:solidFill>
              </a:rPr>
              <a:t>) – </a:t>
            </a:r>
            <a:r>
              <a:rPr lang="ru-RU" sz="2600" b="1" i="1" dirty="0" err="1">
                <a:solidFill>
                  <a:schemeClr val="tx1"/>
                </a:solidFill>
              </a:rPr>
              <a:t>гъ</a:t>
            </a:r>
            <a:r>
              <a:rPr lang="ru-RU" sz="2600" b="1" i="1" dirty="0">
                <a:solidFill>
                  <a:schemeClr val="tx1"/>
                </a:solidFill>
              </a:rPr>
              <a:t>, </a:t>
            </a:r>
            <a:r>
              <a:rPr lang="ru-RU" sz="2600" b="1" i="1" dirty="0" err="1">
                <a:solidFill>
                  <a:schemeClr val="tx1"/>
                </a:solidFill>
              </a:rPr>
              <a:t>гъу</a:t>
            </a:r>
            <a:r>
              <a:rPr lang="ru-RU" sz="2600" b="1" i="1" dirty="0">
                <a:solidFill>
                  <a:schemeClr val="tx1"/>
                </a:solidFill>
              </a:rPr>
              <a:t>, </a:t>
            </a:r>
            <a:r>
              <a:rPr lang="ru-RU" sz="2600" b="1" i="1" dirty="0" err="1">
                <a:solidFill>
                  <a:schemeClr val="tx1"/>
                </a:solidFill>
              </a:rPr>
              <a:t>хъ</a:t>
            </a:r>
            <a:r>
              <a:rPr lang="ru-RU" sz="2600" b="1" i="1" dirty="0">
                <a:solidFill>
                  <a:schemeClr val="tx1"/>
                </a:solidFill>
              </a:rPr>
              <a:t>, </a:t>
            </a:r>
            <a:r>
              <a:rPr lang="ru-RU" sz="2600" b="1" i="1" dirty="0" err="1">
                <a:solidFill>
                  <a:schemeClr val="tx1"/>
                </a:solidFill>
              </a:rPr>
              <a:t>хъу</a:t>
            </a:r>
            <a:r>
              <a:rPr lang="ru-RU" sz="2600" b="1" i="1" dirty="0">
                <a:solidFill>
                  <a:schemeClr val="tx1"/>
                </a:solidFill>
              </a:rPr>
              <a:t>.</a:t>
            </a:r>
            <a:endParaRPr lang="ru-RU" sz="2600" b="1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Фарингальные </a:t>
            </a:r>
            <a:r>
              <a:rPr lang="ru-RU" i="1" dirty="0">
                <a:solidFill>
                  <a:schemeClr val="tx1"/>
                </a:solidFill>
              </a:rPr>
              <a:t>(согласный звук, образующийся в результате сближения корня языка с задней стенкой зева)</a:t>
            </a:r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ru-RU" sz="2600" b="1" i="1" dirty="0" err="1">
                <a:solidFill>
                  <a:schemeClr val="tx1"/>
                </a:solidFill>
              </a:rPr>
              <a:t>къ</a:t>
            </a:r>
            <a:r>
              <a:rPr lang="ru-RU" sz="2600" b="1" i="1" dirty="0">
                <a:solidFill>
                  <a:schemeClr val="tx1"/>
                </a:solidFill>
              </a:rPr>
              <a:t>, </a:t>
            </a:r>
            <a:r>
              <a:rPr lang="ru-RU" sz="2600" b="1" i="1" dirty="0" err="1">
                <a:solidFill>
                  <a:schemeClr val="tx1"/>
                </a:solidFill>
              </a:rPr>
              <a:t>къу</a:t>
            </a:r>
            <a:r>
              <a:rPr lang="ru-RU" sz="2600" b="1" i="1" dirty="0">
                <a:solidFill>
                  <a:schemeClr val="tx1"/>
                </a:solidFill>
              </a:rPr>
              <a:t>, </a:t>
            </a:r>
            <a:r>
              <a:rPr lang="ru-RU" sz="2600" b="1" i="1" dirty="0" err="1" smtClean="0">
                <a:solidFill>
                  <a:schemeClr val="tx1"/>
                </a:solidFill>
              </a:rPr>
              <a:t>кхъ</a:t>
            </a:r>
            <a:r>
              <a:rPr lang="ru-RU" sz="2600" b="1" i="1" dirty="0" smtClean="0">
                <a:solidFill>
                  <a:schemeClr val="tx1"/>
                </a:solidFill>
              </a:rPr>
              <a:t>, </a:t>
            </a:r>
            <a:r>
              <a:rPr lang="ru-RU" sz="2600" b="1" i="1" dirty="0" err="1">
                <a:solidFill>
                  <a:schemeClr val="tx1"/>
                </a:solidFill>
              </a:rPr>
              <a:t>кхъу</a:t>
            </a:r>
            <a:r>
              <a:rPr lang="ru-RU" sz="2600" b="1" i="1" dirty="0">
                <a:solidFill>
                  <a:schemeClr val="tx1"/>
                </a:solidFill>
              </a:rPr>
              <a:t>.</a:t>
            </a:r>
            <a:endParaRPr lang="ru-RU" sz="2600" b="1" dirty="0">
              <a:solidFill>
                <a:schemeClr val="tx1"/>
              </a:solidFill>
            </a:endParaRPr>
          </a:p>
          <a:p>
            <a:r>
              <a:rPr lang="ru-RU" dirty="0" err="1">
                <a:solidFill>
                  <a:schemeClr val="tx1"/>
                </a:solidFill>
              </a:rPr>
              <a:t>Ларингальные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en-US" sz="2600" b="1" i="1" dirty="0">
                <a:solidFill>
                  <a:schemeClr val="tx1"/>
                </a:solidFill>
              </a:rPr>
              <a:t>I</a:t>
            </a:r>
            <a:r>
              <a:rPr lang="ru-RU" sz="2600" b="1" i="1" dirty="0">
                <a:solidFill>
                  <a:schemeClr val="tx1"/>
                </a:solidFill>
              </a:rPr>
              <a:t>, </a:t>
            </a:r>
            <a:r>
              <a:rPr lang="en-US" sz="2600" b="1" i="1" dirty="0">
                <a:solidFill>
                  <a:schemeClr val="tx1"/>
                </a:solidFill>
              </a:rPr>
              <a:t>I</a:t>
            </a:r>
            <a:r>
              <a:rPr lang="ru-RU" sz="2600" b="1" i="1" dirty="0">
                <a:solidFill>
                  <a:schemeClr val="tx1"/>
                </a:solidFill>
              </a:rPr>
              <a:t>у, </a:t>
            </a:r>
            <a:r>
              <a:rPr lang="ru-RU" sz="2600" b="1" i="1" dirty="0" err="1">
                <a:solidFill>
                  <a:schemeClr val="tx1"/>
                </a:solidFill>
              </a:rPr>
              <a:t>хь</a:t>
            </a:r>
            <a:r>
              <a:rPr lang="ru-RU" sz="2600" b="1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35280" cy="129047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bg2">
                    <a:lumMod val="25000"/>
                  </a:schemeClr>
                </a:solidFill>
              </a:rPr>
              <a:t>Классификация кабардино-черкесских согласных по месту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8017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480720"/>
          </a:xfrm>
        </p:spPr>
        <p:txBody>
          <a:bodyPr>
            <a:normAutofit fontScale="62500" lnSpcReduction="20000"/>
          </a:bodyPr>
          <a:lstStyle/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800" b="1" dirty="0" smtClean="0">
                <a:ea typeface="Calibri"/>
                <a:cs typeface="Times New Roman"/>
              </a:rPr>
              <a:t>По </a:t>
            </a:r>
            <a:r>
              <a:rPr lang="ru-RU" sz="3800" b="1" dirty="0">
                <a:ea typeface="Calibri"/>
                <a:cs typeface="Times New Roman"/>
              </a:rPr>
              <a:t>способу образования, по характеру </a:t>
            </a:r>
            <a:endParaRPr lang="ru-RU" sz="3800" b="1" dirty="0" smtClean="0">
              <a:ea typeface="Calibri"/>
              <a:cs typeface="Times New Roman"/>
            </a:endParaRPr>
          </a:p>
          <a:p>
            <a:pPr indent="0"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800" b="1" dirty="0" smtClean="0">
                <a:ea typeface="Calibri"/>
                <a:cs typeface="Times New Roman"/>
              </a:rPr>
              <a:t>артикуляции </a:t>
            </a:r>
            <a:r>
              <a:rPr lang="ru-RU" sz="3800" b="1" dirty="0">
                <a:ea typeface="Calibri"/>
                <a:cs typeface="Times New Roman"/>
              </a:rPr>
              <a:t>согласные делятся </a:t>
            </a:r>
            <a:r>
              <a:rPr lang="ru-RU" sz="3800" b="1" dirty="0" smtClean="0">
                <a:ea typeface="Calibri"/>
                <a:cs typeface="Times New Roman"/>
              </a:rPr>
              <a:t>на: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мычные (б, </a:t>
            </a:r>
            <a:r>
              <a:rPr lang="ru-RU" sz="3800" b="1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гу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смычно-щелевые (</a:t>
            </a:r>
            <a:r>
              <a:rPr lang="ru-RU" sz="3800" b="1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дж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800" b="1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дз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),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щелевые 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и 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дрожащие (у, </a:t>
            </a:r>
            <a:r>
              <a:rPr lang="ru-RU" sz="3800" b="1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гъ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800" b="1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гъу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Спирант</a:t>
            </a:r>
            <a:r>
              <a:rPr lang="ru-RU" sz="3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согласный  звук, образующийся трением воздуха о сближенные органы </a:t>
            </a:r>
            <a:r>
              <a:rPr lang="ru-RU" sz="3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речи. Например, 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ж, </a:t>
            </a: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жь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з, х, </a:t>
            </a:r>
            <a:r>
              <a:rPr lang="ru-RU" sz="3800" b="1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ху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800" b="1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хь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ru-RU" sz="38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Абруптив</a:t>
            </a:r>
            <a:r>
              <a:rPr lang="ru-RU" sz="3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– (от </a:t>
            </a:r>
            <a:r>
              <a:rPr lang="ru-RU" sz="3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латинского </a:t>
            </a:r>
            <a:r>
              <a:rPr lang="ru-RU" sz="38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abruptus</a:t>
            </a:r>
            <a:r>
              <a:rPr lang="ru-RU" sz="3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ru-RU" sz="3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– резкий</a:t>
            </a:r>
            <a:r>
              <a:rPr lang="ru-RU" sz="3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отрывистый), смычный согласный звук, при произнесении которого в гортани между связками образуется смычка. При произнесении  может образовываться либо щель между органами артикуляции, либо дополнительная смычка. Например, </a:t>
            </a: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кI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к1у, </a:t>
            </a: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къу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 л1, </a:t>
            </a: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пI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тI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ф1, </a:t>
            </a:r>
            <a:r>
              <a:rPr lang="ru-RU" sz="3800" b="1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цI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щ1</a:t>
            </a: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1, 1у.</a:t>
            </a:r>
            <a:endParaRPr lang="ru-RU" sz="38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800" b="1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Сонорный</a:t>
            </a:r>
            <a:r>
              <a:rPr lang="ru-RU" sz="3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– </a:t>
            </a:r>
            <a:r>
              <a:rPr lang="ru-RU" sz="3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согласный </a:t>
            </a:r>
            <a:r>
              <a:rPr lang="ru-RU" sz="38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звук, образующийся с преобладанием голоса над шумом</a:t>
            </a:r>
            <a:r>
              <a:rPr lang="ru-RU" sz="38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Например, </a:t>
            </a:r>
            <a:r>
              <a:rPr lang="ru-RU" sz="3800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м, н, р, й. </a:t>
            </a:r>
            <a:endParaRPr lang="ru-RU" sz="3800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2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892592" cy="676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1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019435"/>
              </p:ext>
            </p:extLst>
          </p:nvPr>
        </p:nvGraphicFramePr>
        <p:xfrm>
          <a:off x="180975" y="171450"/>
          <a:ext cx="8772525" cy="694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6082787" imgH="4808696" progId="Word.Document.12">
                  <p:embed/>
                </p:oleObj>
              </mc:Choice>
              <mc:Fallback>
                <p:oleObj name="Document" r:id="rId3" imgW="6082787" imgH="4808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75" y="171450"/>
                        <a:ext cx="8772525" cy="694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6129065" y="3061434"/>
            <a:ext cx="2808312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ea typeface="Calibri"/>
              </a:rPr>
              <a:t>Фонемы, где рядом написано фиолетовым цветом, относятся к </a:t>
            </a:r>
            <a:r>
              <a:rPr lang="ru-RU" sz="2000" b="1" dirty="0">
                <a:solidFill>
                  <a:schemeClr val="bg1"/>
                </a:solidFill>
                <a:ea typeface="Calibri"/>
              </a:rPr>
              <a:t>шумным</a:t>
            </a:r>
            <a:r>
              <a:rPr lang="ru-RU" sz="2000" dirty="0">
                <a:solidFill>
                  <a:schemeClr val="bg1"/>
                </a:solidFill>
                <a:ea typeface="Calibri"/>
              </a:rPr>
              <a:t>, а где написано зеленым – к </a:t>
            </a:r>
            <a:r>
              <a:rPr lang="ru-RU" sz="2000" b="1" dirty="0">
                <a:solidFill>
                  <a:schemeClr val="bg1"/>
                </a:solidFill>
                <a:ea typeface="Calibri"/>
              </a:rPr>
              <a:t>сонорным</a:t>
            </a:r>
            <a:r>
              <a:rPr lang="ru-RU" sz="2000" dirty="0">
                <a:solidFill>
                  <a:schemeClr val="bg1"/>
                </a:solidFill>
                <a:ea typeface="Calibri"/>
              </a:rPr>
              <a:t>. 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При произнесении звука [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л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] передняя спинка языка упирается в верхние зубы, края языка опущены и приближены к щекам, что создает боковые щели, через которые проходит воздух с шумом. Боковые проходы более узкие, чем при русском [л].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При образовании звука [</a:t>
            </a:r>
            <a:r>
              <a:rPr lang="ru-RU" sz="2600" b="1" dirty="0" err="1">
                <a:latin typeface="Times New Roman" pitchFamily="18" charset="0"/>
                <a:cs typeface="Times New Roman" pitchFamily="18" charset="0"/>
              </a:rPr>
              <a:t>лъ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] голосовые связки широко раскрыты и не напряжены. Они не колеблются и не издают голоса.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При произнесении звука [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л1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] отсутствует придыхание и присутствует специфический оттенок. Оба эти признака обусловлены дополнительной артикуляцией голосовых связок, образующих смычку. В конце звука голосовые связки с шумом размыкаются. </a:t>
            </a:r>
          </a:p>
          <a:p>
            <a:pPr algn="just"/>
            <a:endParaRPr lang="ru-RU" sz="2900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Особенности произношения некоторых звуков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612068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Артикуляция звука [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] отличается дополнительной смычкой голосовых связок в начале звука и размыканием его с шумом в конце. Произносится более энергично и без придыхания.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 произнесении звука [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] губы вытянуты вперед и округлены, что удлиняет резонатор. Это способствует усилению низких частот и придает звуку лабиализованный характер.</a:t>
            </a:r>
          </a:p>
          <a:p>
            <a:r>
              <a:rPr lang="ru-RU" dirty="0" smtClean="0"/>
              <a:t> 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Звук [</a:t>
            </a:r>
            <a:r>
              <a:rPr lang="ru-RU" sz="2800" b="1" dirty="0" err="1">
                <a:latin typeface="Times New Roman" pitchFamily="18" charset="0"/>
                <a:ea typeface="Calibri"/>
                <a:cs typeface="Times New Roman" pitchFamily="18" charset="0"/>
              </a:rPr>
              <a:t>кхъ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] произносится с придыханием в конце. При его образовании корень языка оттягивается назад и смыкается со сжавшейся стенкой глотки. Шум взрыва этой смычки составляет основу данного звука.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0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597352"/>
          </a:xfrm>
        </p:spPr>
        <p:txBody>
          <a:bodyPr>
            <a:norm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Артикуляция 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звука [</a:t>
            </a:r>
            <a:r>
              <a:rPr lang="ru-RU" sz="2800" b="1" dirty="0" err="1">
                <a:latin typeface="Times New Roman" pitchFamily="18" charset="0"/>
                <a:ea typeface="Calibri"/>
                <a:cs typeface="Times New Roman" pitchFamily="18" charset="0"/>
              </a:rPr>
              <a:t>кхъу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] отличается активным участием губ, что усиливает низкочастотные составляющие его, что придает ему лабиализованный оттенок.</a:t>
            </a: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При образовании звука [</a:t>
            </a:r>
            <a:r>
              <a:rPr lang="en-US" sz="2800" b="1" dirty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] голосовые связки смыкаются. Шум размыкания голосовых связок образует основу данного звука. На нее накладываются резонансные колебания, возникающие в надставной трубе.</a:t>
            </a: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Звук [</a:t>
            </a:r>
            <a:r>
              <a:rPr lang="en-US" sz="2800" b="1" dirty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2800" b="1" dirty="0">
                <a:latin typeface="Times New Roman" pitchFamily="18" charset="0"/>
                <a:ea typeface="Calibri"/>
                <a:cs typeface="Times New Roman" pitchFamily="18" charset="0"/>
              </a:rPr>
              <a:t>у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] отличается дополнительной артикуляцией губ, которые вытягиваются вперед и округляются, удлиняя </a:t>
            </a:r>
            <a:r>
              <a:rPr lang="ru-RU" sz="2800" dirty="0" smtClean="0">
                <a:latin typeface="Times New Roman" pitchFamily="18" charset="0"/>
                <a:ea typeface="Calibri"/>
                <a:cs typeface="Times New Roman" pitchFamily="18" charset="0"/>
              </a:rPr>
              <a:t>  резонатор</a:t>
            </a:r>
            <a:r>
              <a:rPr lang="ru-RU" sz="28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dirty="0" smtClean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55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</p:spPr>
        <p:txBody>
          <a:bodyPr>
            <a:normAutofit fontScale="70000" lnSpcReduction="20000"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Трудность вызывают еще два звука [</a:t>
            </a:r>
            <a:r>
              <a:rPr lang="ru-RU" sz="4000" b="1" dirty="0">
                <a:latin typeface="Times New Roman" pitchFamily="18" charset="0"/>
                <a:ea typeface="Calibri"/>
                <a:cs typeface="Times New Roman" pitchFamily="18" charset="0"/>
              </a:rPr>
              <a:t>ку</a:t>
            </a: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], [</a:t>
            </a:r>
            <a:r>
              <a:rPr lang="ru-RU" sz="4000" b="1" dirty="0">
                <a:latin typeface="Times New Roman" pitchFamily="18" charset="0"/>
                <a:ea typeface="Calibri"/>
                <a:cs typeface="Times New Roman" pitchFamily="18" charset="0"/>
              </a:rPr>
              <a:t>к</a:t>
            </a:r>
            <a:r>
              <a:rPr lang="en-US" sz="4000" b="1" dirty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4000" b="1" dirty="0">
                <a:latin typeface="Times New Roman" pitchFamily="18" charset="0"/>
                <a:ea typeface="Calibri"/>
                <a:cs typeface="Times New Roman" pitchFamily="18" charset="0"/>
              </a:rPr>
              <a:t>у</a:t>
            </a: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]. Артикуляция заднеязычного глухого придыхательного смычного лабиализованного звука [</a:t>
            </a:r>
            <a:r>
              <a:rPr lang="ru-RU" sz="4000" b="1" dirty="0">
                <a:latin typeface="Times New Roman" pitchFamily="18" charset="0"/>
                <a:ea typeface="Calibri"/>
                <a:cs typeface="Times New Roman" pitchFamily="18" charset="0"/>
              </a:rPr>
              <a:t>ку</a:t>
            </a: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] отличается положением голосовых связок, широко раскрытых и находящихся в покое. Слабый взрыв и замедленное возвращение преграды образующих органов в нейтральное положение вызывают придыхание в конце звука.</a:t>
            </a:r>
          </a:p>
          <a:p>
            <a:pPr indent="450215" algn="just">
              <a:lnSpc>
                <a:spcPct val="115000"/>
              </a:lnSpc>
            </a:pP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Артикуляция заднеязычного смычного </a:t>
            </a:r>
            <a:r>
              <a:rPr lang="ru-RU" sz="4000" dirty="0" err="1">
                <a:latin typeface="Times New Roman" pitchFamily="18" charset="0"/>
                <a:ea typeface="Calibri"/>
                <a:cs typeface="Times New Roman" pitchFamily="18" charset="0"/>
              </a:rPr>
              <a:t>абруптивного</a:t>
            </a: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 лабиализованного звука [</a:t>
            </a:r>
            <a:r>
              <a:rPr lang="ru-RU" sz="4000" b="1" dirty="0">
                <a:latin typeface="Times New Roman" pitchFamily="18" charset="0"/>
                <a:ea typeface="Calibri"/>
                <a:cs typeface="Times New Roman" pitchFamily="18" charset="0"/>
              </a:rPr>
              <a:t>к</a:t>
            </a:r>
            <a:r>
              <a:rPr lang="en-US" sz="4000" b="1" dirty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4000" b="1" dirty="0">
                <a:latin typeface="Times New Roman" pitchFamily="18" charset="0"/>
                <a:ea typeface="Calibri"/>
                <a:cs typeface="Times New Roman" pitchFamily="18" charset="0"/>
              </a:rPr>
              <a:t>у</a:t>
            </a: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] отличается от согласного звука [</a:t>
            </a:r>
            <a:r>
              <a:rPr lang="ru-RU" sz="4000" b="1" dirty="0">
                <a:latin typeface="Times New Roman" pitchFamily="18" charset="0"/>
                <a:ea typeface="Calibri"/>
                <a:cs typeface="Times New Roman" pitchFamily="18" charset="0"/>
              </a:rPr>
              <a:t>ку</a:t>
            </a:r>
            <a:r>
              <a:rPr lang="ru-RU" sz="4000" dirty="0">
                <a:latin typeface="Times New Roman" pitchFamily="18" charset="0"/>
                <a:ea typeface="Calibri"/>
                <a:cs typeface="Times New Roman" pitchFamily="18" charset="0"/>
              </a:rPr>
              <a:t>] дополнительной смычкой голосовых связок в начале звука и шумным взрывом в конце его. Этот звук является напряженным и не имеет придыхания.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97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311</TotalTime>
  <Words>680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Открытая</vt:lpstr>
      <vt:lpstr>Microsoft Word Document</vt:lpstr>
      <vt:lpstr>Изучаем  кабардинский язык</vt:lpstr>
      <vt:lpstr>Классификация кабардино-черкесских согласных по месту образования</vt:lpstr>
      <vt:lpstr>Презентация PowerPoint</vt:lpstr>
      <vt:lpstr>Презентация PowerPoint</vt:lpstr>
      <vt:lpstr>Презентация PowerPoint</vt:lpstr>
      <vt:lpstr>Особенности произношения некоторых звуков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16</cp:revision>
  <dcterms:created xsi:type="dcterms:W3CDTF">2013-07-29T07:20:24Z</dcterms:created>
  <dcterms:modified xsi:type="dcterms:W3CDTF">2013-10-24T19:50:28Z</dcterms:modified>
</cp:coreProperties>
</file>