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68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sz="6600" kern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№</a:t>
            </a:r>
            <a:r>
              <a:rPr lang="ru-RU" sz="4000" b="1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51</a:t>
            </a:r>
            <a:endParaRPr lang="ru-RU" sz="4000" b="1" dirty="0">
              <a:ln w="50800"/>
              <a:solidFill>
                <a:schemeClr val="bg1">
                  <a:shade val="5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34" y="24045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ctr"/>
            <a:r>
              <a:rPr lang="ru-RU" b="1" dirty="0" err="1" smtClean="0"/>
              <a:t>Къытегъэзэжыныгъэ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844824"/>
            <a:ext cx="3240360" cy="41764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200" b="1" dirty="0" err="1" smtClean="0">
                <a:solidFill>
                  <a:srgbClr val="7030A0"/>
                </a:solidFill>
              </a:rPr>
              <a:t>щылэжьэн</a:t>
            </a:r>
            <a:endParaRPr lang="ru-RU" sz="3200" b="1" dirty="0" smtClean="0">
              <a:solidFill>
                <a:srgbClr val="7030A0"/>
              </a:solidFill>
            </a:endParaRPr>
          </a:p>
          <a:p>
            <a:r>
              <a:rPr lang="ru-RU" sz="3200" dirty="0" err="1" smtClean="0"/>
              <a:t>Сэ</a:t>
            </a:r>
            <a:r>
              <a:rPr lang="ru-RU" sz="3200" dirty="0" smtClean="0"/>
              <a:t> </a:t>
            </a:r>
            <a:r>
              <a:rPr lang="ru-RU" sz="3200" dirty="0" err="1" smtClean="0"/>
              <a:t>сыщолажьэ</a:t>
            </a:r>
            <a:endParaRPr lang="ru-RU" sz="3200" dirty="0" smtClean="0"/>
          </a:p>
          <a:p>
            <a:r>
              <a:rPr lang="ru-RU" sz="3200" dirty="0" err="1" smtClean="0"/>
              <a:t>Уэ</a:t>
            </a:r>
            <a:r>
              <a:rPr lang="ru-RU" sz="3200" dirty="0" smtClean="0"/>
              <a:t> …</a:t>
            </a:r>
          </a:p>
          <a:p>
            <a:r>
              <a:rPr lang="ru-RU" sz="3200" dirty="0" smtClean="0"/>
              <a:t>Ар …</a:t>
            </a:r>
          </a:p>
          <a:p>
            <a:r>
              <a:rPr lang="ru-RU" sz="3200" dirty="0" smtClean="0"/>
              <a:t>Дэ …</a:t>
            </a:r>
          </a:p>
          <a:p>
            <a:r>
              <a:rPr lang="ru-RU" sz="3200" dirty="0" err="1" smtClean="0"/>
              <a:t>Фэ</a:t>
            </a:r>
            <a:r>
              <a:rPr lang="ru-RU" sz="3200" dirty="0" smtClean="0"/>
              <a:t> …</a:t>
            </a:r>
          </a:p>
          <a:p>
            <a:r>
              <a:rPr lang="ru-RU" sz="3200" dirty="0" err="1" smtClean="0"/>
              <a:t>Ахэр</a:t>
            </a:r>
            <a:r>
              <a:rPr lang="ru-RU" sz="3200" dirty="0" smtClean="0"/>
              <a:t> …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36096" y="1844824"/>
            <a:ext cx="3240360" cy="4176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err="1" smtClean="0">
                <a:solidFill>
                  <a:srgbClr val="7030A0"/>
                </a:solidFill>
              </a:rPr>
              <a:t>щысын</a:t>
            </a:r>
            <a:endParaRPr lang="ru-RU" sz="3200" b="1" dirty="0" smtClean="0">
              <a:solidFill>
                <a:srgbClr val="7030A0"/>
              </a:solidFill>
            </a:endParaRPr>
          </a:p>
          <a:p>
            <a:r>
              <a:rPr lang="ru-RU" sz="3200" dirty="0" err="1" smtClean="0"/>
              <a:t>Сэ</a:t>
            </a:r>
            <a:r>
              <a:rPr lang="ru-RU" sz="3200" dirty="0" smtClean="0"/>
              <a:t> </a:t>
            </a:r>
            <a:r>
              <a:rPr lang="ru-RU" sz="3200" dirty="0" err="1" smtClean="0"/>
              <a:t>сыщысщ</a:t>
            </a:r>
            <a:endParaRPr lang="ru-RU" sz="3200" dirty="0" smtClean="0"/>
          </a:p>
          <a:p>
            <a:r>
              <a:rPr lang="ru-RU" sz="3200" dirty="0" err="1" smtClean="0"/>
              <a:t>Уэ</a:t>
            </a:r>
            <a:r>
              <a:rPr lang="ru-RU" sz="3200" dirty="0" smtClean="0"/>
              <a:t> …</a:t>
            </a:r>
          </a:p>
          <a:p>
            <a:r>
              <a:rPr lang="ru-RU" sz="3200" dirty="0" smtClean="0"/>
              <a:t>Ар …</a:t>
            </a:r>
          </a:p>
          <a:p>
            <a:r>
              <a:rPr lang="ru-RU" sz="3200" dirty="0" smtClean="0"/>
              <a:t>Дэ …</a:t>
            </a:r>
          </a:p>
          <a:p>
            <a:r>
              <a:rPr lang="ru-RU" sz="3200" dirty="0" err="1" smtClean="0"/>
              <a:t>Фэ</a:t>
            </a:r>
            <a:r>
              <a:rPr lang="ru-RU" sz="3200" dirty="0" smtClean="0"/>
              <a:t> …</a:t>
            </a:r>
          </a:p>
          <a:p>
            <a:r>
              <a:rPr lang="ru-RU" sz="3200" dirty="0" err="1" smtClean="0"/>
              <a:t>Ахэр</a:t>
            </a:r>
            <a:r>
              <a:rPr lang="ru-RU" sz="3200" dirty="0" smtClean="0"/>
              <a:t> …</a:t>
            </a:r>
          </a:p>
          <a:p>
            <a:endParaRPr lang="ru-RU" dirty="0"/>
          </a:p>
        </p:txBody>
      </p:sp>
      <p:sp>
        <p:nvSpPr>
          <p:cNvPr id="5" name="Ромб 4"/>
          <p:cNvSpPr/>
          <p:nvPr/>
        </p:nvSpPr>
        <p:spPr>
          <a:xfrm>
            <a:off x="4159334" y="3212976"/>
            <a:ext cx="936104" cy="15554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I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32253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39552" y="1967940"/>
            <a:ext cx="3240360" cy="4125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u="sng" dirty="0" err="1" smtClean="0">
                <a:solidFill>
                  <a:srgbClr val="7030A0"/>
                </a:solidFill>
              </a:rPr>
              <a:t>дж</a:t>
            </a:r>
            <a:r>
              <a:rPr lang="ru-RU" sz="3200" b="1" dirty="0" err="1" smtClean="0">
                <a:solidFill>
                  <a:srgbClr val="7030A0"/>
                </a:solidFill>
              </a:rPr>
              <a:t>эгун</a:t>
            </a:r>
            <a:endParaRPr lang="ru-RU" sz="3200" b="1" dirty="0" smtClean="0">
              <a:solidFill>
                <a:srgbClr val="7030A0"/>
              </a:solidFill>
            </a:endParaRPr>
          </a:p>
          <a:p>
            <a:r>
              <a:rPr lang="ru-RU" sz="3200" dirty="0" err="1" smtClean="0"/>
              <a:t>Сэ</a:t>
            </a:r>
            <a:r>
              <a:rPr lang="ru-RU" sz="3200" dirty="0" smtClean="0"/>
              <a:t> </a:t>
            </a:r>
            <a:r>
              <a:rPr lang="ru-RU" sz="3200" dirty="0" err="1" smtClean="0"/>
              <a:t>соджэгу</a:t>
            </a:r>
            <a:endParaRPr lang="ru-RU" sz="3200" dirty="0" smtClean="0"/>
          </a:p>
          <a:p>
            <a:r>
              <a:rPr lang="ru-RU" sz="3200" dirty="0" err="1" smtClean="0"/>
              <a:t>Уэ</a:t>
            </a:r>
            <a:r>
              <a:rPr lang="ru-RU" sz="3200" dirty="0" smtClean="0"/>
              <a:t> …</a:t>
            </a:r>
          </a:p>
          <a:p>
            <a:r>
              <a:rPr lang="ru-RU" sz="3200" dirty="0" smtClean="0"/>
              <a:t>Ар …</a:t>
            </a:r>
          </a:p>
          <a:p>
            <a:r>
              <a:rPr lang="ru-RU" sz="3200" dirty="0" smtClean="0"/>
              <a:t>Дэ …</a:t>
            </a:r>
          </a:p>
          <a:p>
            <a:r>
              <a:rPr lang="ru-RU" sz="3200" dirty="0" err="1" smtClean="0"/>
              <a:t>Фэ</a:t>
            </a:r>
            <a:r>
              <a:rPr lang="ru-RU" sz="3200" dirty="0" smtClean="0"/>
              <a:t> …</a:t>
            </a:r>
          </a:p>
          <a:p>
            <a:r>
              <a:rPr lang="ru-RU" sz="3200" dirty="0" err="1" smtClean="0"/>
              <a:t>Ахэр</a:t>
            </a:r>
            <a:r>
              <a:rPr lang="ru-RU" sz="3200" dirty="0" smtClean="0"/>
              <a:t> …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436096" y="1967940"/>
            <a:ext cx="3240360" cy="4125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u="sng" dirty="0" err="1" smtClean="0">
                <a:solidFill>
                  <a:srgbClr val="7030A0"/>
                </a:solidFill>
              </a:rPr>
              <a:t>т</a:t>
            </a:r>
            <a:r>
              <a:rPr lang="ru-RU" sz="3200" b="1" dirty="0" err="1" smtClean="0">
                <a:solidFill>
                  <a:srgbClr val="7030A0"/>
                </a:solidFill>
              </a:rPr>
              <a:t>хэн</a:t>
            </a:r>
            <a:endParaRPr lang="ru-RU" sz="3200" b="1" dirty="0" smtClean="0">
              <a:solidFill>
                <a:srgbClr val="7030A0"/>
              </a:solidFill>
            </a:endParaRPr>
          </a:p>
          <a:p>
            <a:r>
              <a:rPr lang="ru-RU" sz="3200" dirty="0" err="1" smtClean="0"/>
              <a:t>Сэ</a:t>
            </a:r>
            <a:r>
              <a:rPr lang="ru-RU" sz="3200" dirty="0" smtClean="0"/>
              <a:t> </a:t>
            </a:r>
            <a:r>
              <a:rPr lang="ru-RU" sz="3200" dirty="0" err="1" smtClean="0"/>
              <a:t>сотхэ</a:t>
            </a:r>
            <a:endParaRPr lang="ru-RU" sz="3200" dirty="0" smtClean="0"/>
          </a:p>
          <a:p>
            <a:r>
              <a:rPr lang="ru-RU" sz="3200" dirty="0" err="1" smtClean="0"/>
              <a:t>Уэ</a:t>
            </a:r>
            <a:r>
              <a:rPr lang="ru-RU" sz="3200" dirty="0" smtClean="0"/>
              <a:t> …</a:t>
            </a:r>
          </a:p>
          <a:p>
            <a:r>
              <a:rPr lang="ru-RU" sz="3200" dirty="0" smtClean="0"/>
              <a:t>Ар …</a:t>
            </a:r>
          </a:p>
          <a:p>
            <a:r>
              <a:rPr lang="ru-RU" sz="3200" dirty="0" smtClean="0"/>
              <a:t>Дэ …</a:t>
            </a:r>
          </a:p>
          <a:p>
            <a:r>
              <a:rPr lang="ru-RU" sz="3200" dirty="0" err="1" smtClean="0"/>
              <a:t>Фэ</a:t>
            </a:r>
            <a:r>
              <a:rPr lang="ru-RU" sz="3200" dirty="0" smtClean="0"/>
              <a:t> …</a:t>
            </a:r>
          </a:p>
          <a:p>
            <a:r>
              <a:rPr lang="ru-RU" sz="3200" dirty="0" err="1" smtClean="0"/>
              <a:t>Ахэр</a:t>
            </a:r>
            <a:r>
              <a:rPr lang="ru-RU" sz="3200" dirty="0" smtClean="0"/>
              <a:t> …</a:t>
            </a:r>
          </a:p>
          <a:p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5030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II</a:t>
            </a:r>
            <a:r>
              <a:rPr lang="ru-RU" sz="3600" dirty="0" smtClean="0"/>
              <a:t> (</a:t>
            </a:r>
            <a:r>
              <a:rPr lang="ru-RU" sz="3600" dirty="0" err="1" smtClean="0">
                <a:solidFill>
                  <a:srgbClr val="FFFF00"/>
                </a:solidFill>
              </a:rPr>
              <a:t>ма</a:t>
            </a:r>
            <a:r>
              <a:rPr lang="ru-RU" sz="3600" dirty="0" smtClean="0">
                <a:solidFill>
                  <a:srgbClr val="FFFF00"/>
                </a:solidFill>
              </a:rPr>
              <a:t>-, </a:t>
            </a:r>
            <a:r>
              <a:rPr lang="ru-RU" sz="3600" dirty="0" err="1" smtClean="0">
                <a:solidFill>
                  <a:srgbClr val="FFFF00"/>
                </a:solidFill>
              </a:rPr>
              <a:t>мэ</a:t>
            </a:r>
            <a:r>
              <a:rPr lang="ru-RU" sz="3600" dirty="0" smtClean="0">
                <a:solidFill>
                  <a:srgbClr val="FFFF00"/>
                </a:solidFill>
              </a:rPr>
              <a:t>- </a:t>
            </a:r>
            <a:r>
              <a:rPr lang="ru-RU" sz="3600" dirty="0" smtClean="0"/>
              <a:t>в 3 л. </a:t>
            </a:r>
            <a:r>
              <a:rPr lang="ru-RU" sz="3600" dirty="0" err="1" smtClean="0"/>
              <a:t>н.в</a:t>
            </a:r>
            <a:r>
              <a:rPr lang="ru-RU" sz="3600" dirty="0" smtClean="0"/>
              <a:t>.)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0483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10255" y="1967940"/>
            <a:ext cx="3240360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u="sng" dirty="0" err="1" smtClean="0">
                <a:solidFill>
                  <a:srgbClr val="7030A0"/>
                </a:solidFill>
              </a:rPr>
              <a:t>е</a:t>
            </a:r>
            <a:r>
              <a:rPr lang="ru-RU" sz="2800" b="1" dirty="0" err="1" smtClean="0">
                <a:solidFill>
                  <a:srgbClr val="7030A0"/>
                </a:solidFill>
              </a:rPr>
              <a:t>джэн</a:t>
            </a:r>
            <a:endParaRPr lang="ru-RU" sz="2800" b="1" dirty="0" smtClean="0">
              <a:solidFill>
                <a:srgbClr val="7030A0"/>
              </a:solidFill>
            </a:endParaRPr>
          </a:p>
          <a:p>
            <a:r>
              <a:rPr lang="ru-RU" dirty="0" err="1" smtClean="0"/>
              <a:t>Сэ</a:t>
            </a:r>
            <a:r>
              <a:rPr lang="ru-RU" dirty="0" smtClean="0"/>
              <a:t> </a:t>
            </a:r>
            <a:r>
              <a:rPr lang="ru-RU" dirty="0" err="1" smtClean="0"/>
              <a:t>соджэ</a:t>
            </a:r>
            <a:endParaRPr lang="ru-RU" dirty="0" smtClean="0"/>
          </a:p>
          <a:p>
            <a:r>
              <a:rPr lang="ru-RU" dirty="0" err="1" smtClean="0"/>
              <a:t>Уэ</a:t>
            </a:r>
            <a:r>
              <a:rPr lang="ru-RU" dirty="0" smtClean="0"/>
              <a:t> …</a:t>
            </a:r>
          </a:p>
          <a:p>
            <a:r>
              <a:rPr lang="ru-RU" dirty="0" smtClean="0"/>
              <a:t>Ар …</a:t>
            </a:r>
          </a:p>
          <a:p>
            <a:r>
              <a:rPr lang="ru-RU" dirty="0" smtClean="0"/>
              <a:t>Дэ …</a:t>
            </a:r>
          </a:p>
          <a:p>
            <a:r>
              <a:rPr lang="ru-RU" dirty="0" err="1" smtClean="0"/>
              <a:t>Фэ</a:t>
            </a:r>
            <a:r>
              <a:rPr lang="ru-RU" dirty="0" smtClean="0"/>
              <a:t> …</a:t>
            </a:r>
          </a:p>
          <a:p>
            <a:r>
              <a:rPr lang="ru-RU" dirty="0" err="1" smtClean="0"/>
              <a:t>Ахэр</a:t>
            </a:r>
            <a:r>
              <a:rPr lang="ru-RU" dirty="0" smtClean="0"/>
              <a:t> …</a:t>
            </a:r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436096" y="1967940"/>
            <a:ext cx="3240360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u="sng" dirty="0" err="1" smtClean="0">
                <a:solidFill>
                  <a:srgbClr val="7030A0"/>
                </a:solidFill>
              </a:rPr>
              <a:t>и</a:t>
            </a:r>
            <a:r>
              <a:rPr lang="ru-RU" sz="2800" b="1" dirty="0" err="1" smtClean="0">
                <a:solidFill>
                  <a:srgbClr val="7030A0"/>
                </a:solidFill>
              </a:rPr>
              <a:t>лъын</a:t>
            </a:r>
            <a:endParaRPr lang="ru-RU" sz="2800" b="1" dirty="0" smtClean="0">
              <a:solidFill>
                <a:srgbClr val="7030A0"/>
              </a:solidFill>
            </a:endParaRPr>
          </a:p>
          <a:p>
            <a:r>
              <a:rPr lang="ru-RU" dirty="0" err="1" smtClean="0"/>
              <a:t>Сэ</a:t>
            </a:r>
            <a:r>
              <a:rPr lang="ru-RU" dirty="0" smtClean="0"/>
              <a:t> </a:t>
            </a:r>
            <a:r>
              <a:rPr lang="ru-RU" dirty="0" err="1" smtClean="0"/>
              <a:t>солъ</a:t>
            </a:r>
            <a:endParaRPr lang="ru-RU" dirty="0" smtClean="0"/>
          </a:p>
          <a:p>
            <a:r>
              <a:rPr lang="ru-RU" dirty="0" err="1" smtClean="0"/>
              <a:t>Уэ</a:t>
            </a:r>
            <a:r>
              <a:rPr lang="ru-RU" dirty="0" smtClean="0"/>
              <a:t> …</a:t>
            </a:r>
          </a:p>
          <a:p>
            <a:r>
              <a:rPr lang="ru-RU" dirty="0" smtClean="0"/>
              <a:t>Ар …</a:t>
            </a:r>
          </a:p>
          <a:p>
            <a:r>
              <a:rPr lang="ru-RU" dirty="0" smtClean="0"/>
              <a:t>Дэ …</a:t>
            </a:r>
          </a:p>
          <a:p>
            <a:r>
              <a:rPr lang="ru-RU" dirty="0" err="1" smtClean="0"/>
              <a:t>Фэ</a:t>
            </a:r>
            <a:r>
              <a:rPr lang="ru-RU" dirty="0" smtClean="0"/>
              <a:t> …</a:t>
            </a:r>
          </a:p>
          <a:p>
            <a:r>
              <a:rPr lang="ru-RU" dirty="0" err="1" smtClean="0"/>
              <a:t>Ахэр</a:t>
            </a:r>
            <a:r>
              <a:rPr lang="ru-RU" dirty="0" smtClean="0"/>
              <a:t> …</a:t>
            </a:r>
          </a:p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5144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III</a:t>
            </a:r>
            <a:r>
              <a:rPr lang="ru-RU" sz="3600" dirty="0" smtClean="0"/>
              <a:t> (</a:t>
            </a:r>
            <a:r>
              <a:rPr lang="ru-RU" sz="3600" dirty="0" smtClean="0">
                <a:solidFill>
                  <a:srgbClr val="FFFF00"/>
                </a:solidFill>
              </a:rPr>
              <a:t>й-</a:t>
            </a:r>
            <a:r>
              <a:rPr lang="ru-RU" sz="3600" dirty="0" smtClean="0"/>
              <a:t> в 3 л. </a:t>
            </a:r>
            <a:r>
              <a:rPr lang="ru-RU" sz="3600" dirty="0" err="1" smtClean="0"/>
              <a:t>н.в</a:t>
            </a:r>
            <a:r>
              <a:rPr lang="ru-RU" sz="3600" dirty="0" smtClean="0"/>
              <a:t>.)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1349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521616"/>
              </p:ext>
            </p:extLst>
          </p:nvPr>
        </p:nvGraphicFramePr>
        <p:xfrm>
          <a:off x="107504" y="1412779"/>
          <a:ext cx="8567860" cy="5112566"/>
        </p:xfrm>
        <a:graphic>
          <a:graphicData uri="http://schemas.openxmlformats.org/drawingml/2006/table">
            <a:tbl>
              <a:tblPr firstRow="1" firstCol="1" bandRow="1"/>
              <a:tblGrid>
                <a:gridCol w="1584176"/>
                <a:gridCol w="2160240"/>
                <a:gridCol w="2304256"/>
                <a:gridCol w="2519188"/>
              </a:tblGrid>
              <a:tr h="43408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501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463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сэ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 </a:t>
                      </a: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4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46305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r>
                        <a:rPr lang="ru-RU" sz="18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абыхэм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тхьэщ1ынущ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331640" y="620687"/>
            <a:ext cx="6452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IV</a:t>
            </a:r>
            <a:r>
              <a:rPr lang="ru-RU" sz="3600" b="1" dirty="0"/>
              <a:t> тип спряжения </a:t>
            </a:r>
            <a:r>
              <a:rPr lang="ru-RU" sz="3600" b="1" dirty="0" smtClean="0"/>
              <a:t>глаголов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51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r>
              <a:rPr lang="ru-RU" sz="4000" u="sng" dirty="0"/>
              <a:t>Так спрягаются</a:t>
            </a:r>
            <a:r>
              <a:rPr lang="ru-RU" sz="4000" u="sng" dirty="0" smtClean="0"/>
              <a:t>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291264" cy="4695800"/>
          </a:xfrm>
        </p:spPr>
        <p:txBody>
          <a:bodyPr>
            <a:normAutofit/>
          </a:bodyPr>
          <a:lstStyle/>
          <a:p>
            <a:pPr lvl="0" algn="just"/>
            <a:r>
              <a:rPr lang="ru-RU" sz="3200" dirty="0" smtClean="0"/>
              <a:t>переходные </a:t>
            </a:r>
            <a:r>
              <a:rPr lang="ru-RU" sz="3200" dirty="0"/>
              <a:t>динамические глаголы: </a:t>
            </a:r>
            <a:r>
              <a:rPr lang="ru-RU" sz="3200" b="1" dirty="0" err="1"/>
              <a:t>тхын</a:t>
            </a:r>
            <a:r>
              <a:rPr lang="ru-RU" sz="3200" b="1" dirty="0"/>
              <a:t>, </a:t>
            </a:r>
            <a:r>
              <a:rPr lang="ru-RU" sz="3200" b="1" dirty="0" err="1"/>
              <a:t>шхын</a:t>
            </a:r>
            <a:r>
              <a:rPr lang="ru-RU" sz="3200" b="1" dirty="0"/>
              <a:t>, пщэф1ын, </a:t>
            </a:r>
            <a:r>
              <a:rPr lang="ru-RU" sz="3200" b="1" dirty="0" err="1"/>
              <a:t>лъэсын</a:t>
            </a:r>
            <a:r>
              <a:rPr lang="ru-RU" sz="3200" b="1" dirty="0"/>
              <a:t>, тхьэщ1ын, щ1ын </a:t>
            </a:r>
            <a:r>
              <a:rPr lang="ru-RU" sz="3200" dirty="0"/>
              <a:t>и т.д., которые начинаются с глухих согласных звуков;</a:t>
            </a:r>
          </a:p>
          <a:p>
            <a:pPr algn="just"/>
            <a:r>
              <a:rPr lang="ru-RU" sz="3200" dirty="0"/>
              <a:t>переходные фактитивные глаголы с префиксом </a:t>
            </a:r>
            <a:r>
              <a:rPr lang="ru-RU" sz="3200" b="1" dirty="0"/>
              <a:t>у- </a:t>
            </a:r>
            <a:r>
              <a:rPr lang="ru-RU" sz="3200" b="1" u="sng" dirty="0" err="1"/>
              <a:t>у</a:t>
            </a:r>
            <a:r>
              <a:rPr lang="ru-RU" sz="3200" b="1" dirty="0" err="1"/>
              <a:t>къэбзын</a:t>
            </a:r>
            <a:r>
              <a:rPr lang="ru-RU" sz="3200" dirty="0"/>
              <a:t> – чистить, очистить, </a:t>
            </a:r>
            <a:r>
              <a:rPr lang="ru-RU" sz="3200" b="1" u="sng" dirty="0" err="1"/>
              <a:t>у</a:t>
            </a:r>
            <a:r>
              <a:rPr lang="ru-RU" sz="3200" b="1" dirty="0" err="1"/>
              <a:t>нэщIын</a:t>
            </a:r>
            <a:r>
              <a:rPr lang="ru-RU" sz="3200" dirty="0"/>
              <a:t> опорожнять, опорожнить </a:t>
            </a:r>
            <a:r>
              <a:rPr lang="ru-RU" sz="3200" i="1" dirty="0"/>
              <a:t>что-л.; </a:t>
            </a:r>
            <a:r>
              <a:rPr lang="ru-RU" sz="3200" dirty="0"/>
              <a:t>разгружать, разгрузить </a:t>
            </a:r>
            <a:r>
              <a:rPr lang="ru-RU" sz="3200" i="1" dirty="0"/>
              <a:t>что-л. и т.д.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461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064757"/>
              </p:ext>
            </p:extLst>
          </p:nvPr>
        </p:nvGraphicFramePr>
        <p:xfrm>
          <a:off x="179512" y="1484782"/>
          <a:ext cx="8784976" cy="4920549"/>
        </p:xfrm>
        <a:graphic>
          <a:graphicData uri="http://schemas.openxmlformats.org/drawingml/2006/table">
            <a:tbl>
              <a:tblPr firstRow="1" firstCol="1" bandRow="1"/>
              <a:tblGrid>
                <a:gridCol w="1656184"/>
                <a:gridCol w="2088232"/>
                <a:gridCol w="2376264"/>
                <a:gridCol w="2664296"/>
              </a:tblGrid>
              <a:tr h="584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04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84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 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 </a:t>
                      </a: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04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84065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0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</a:t>
                      </a:r>
                      <a:r>
                        <a:rPr lang="ru-RU" sz="18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абыхэм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жьыщ1ынущ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ru-RU" u="sng" dirty="0"/>
              <a:t>Так спрягаются</a:t>
            </a:r>
            <a:r>
              <a:rPr lang="ru-RU" u="sng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9776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ru-RU" sz="3200" dirty="0" smtClean="0"/>
              <a:t>переходные </a:t>
            </a:r>
            <a:r>
              <a:rPr lang="ru-RU" sz="3200" dirty="0"/>
              <a:t>динамические глаголы: жьыщ1ын, </a:t>
            </a:r>
            <a:r>
              <a:rPr lang="ru-RU" sz="3200" b="1" dirty="0" err="1"/>
              <a:t>бзын</a:t>
            </a:r>
            <a:r>
              <a:rPr lang="ru-RU" sz="3200" b="1" dirty="0"/>
              <a:t> </a:t>
            </a:r>
            <a:r>
              <a:rPr lang="ru-RU" sz="3200" dirty="0"/>
              <a:t>(кроить),</a:t>
            </a:r>
            <a:r>
              <a:rPr lang="ru-RU" sz="3200" b="1" dirty="0"/>
              <a:t> </a:t>
            </a:r>
            <a:r>
              <a:rPr lang="ru-RU" sz="3200" b="1" dirty="0" err="1"/>
              <a:t>джын</a:t>
            </a:r>
            <a:r>
              <a:rPr lang="ru-RU" sz="3200" b="1" dirty="0"/>
              <a:t> </a:t>
            </a:r>
            <a:r>
              <a:rPr lang="ru-RU" sz="3200" dirty="0"/>
              <a:t>(изучать),</a:t>
            </a:r>
            <a:r>
              <a:rPr lang="ru-RU" sz="3200" b="1" dirty="0"/>
              <a:t> </a:t>
            </a:r>
            <a:r>
              <a:rPr lang="ru-RU" sz="3200" b="1" dirty="0" err="1"/>
              <a:t>дзын</a:t>
            </a:r>
            <a:r>
              <a:rPr lang="ru-RU" sz="3200" b="1" dirty="0"/>
              <a:t> </a:t>
            </a:r>
            <a:r>
              <a:rPr lang="ru-RU" sz="3200" dirty="0"/>
              <a:t>(бросать)  и т.д., которые начинаются со звонких согласных звуков;</a:t>
            </a:r>
          </a:p>
          <a:p>
            <a:pPr lvl="0" algn="just"/>
            <a:r>
              <a:rPr lang="ru-RU" sz="3200" dirty="0"/>
              <a:t>переходные динамические глаголы с префиксом </a:t>
            </a:r>
            <a:r>
              <a:rPr lang="ru-RU" sz="3200" dirty="0" err="1"/>
              <a:t>каузатива</a:t>
            </a:r>
            <a:r>
              <a:rPr lang="ru-RU" sz="3200" dirty="0"/>
              <a:t> </a:t>
            </a:r>
            <a:r>
              <a:rPr lang="ru-RU" sz="3200" b="1" dirty="0" err="1"/>
              <a:t>гъэ</a:t>
            </a:r>
            <a:r>
              <a:rPr lang="ru-RU" sz="3200" b="1" dirty="0"/>
              <a:t>-//</a:t>
            </a:r>
            <a:r>
              <a:rPr lang="ru-RU" sz="3200" b="1" dirty="0" err="1"/>
              <a:t>гъа</a:t>
            </a:r>
            <a:r>
              <a:rPr lang="ru-RU" sz="3200" b="1" dirty="0"/>
              <a:t>-:</a:t>
            </a:r>
            <a:r>
              <a:rPr lang="ru-RU" sz="3200" dirty="0"/>
              <a:t> </a:t>
            </a:r>
            <a:r>
              <a:rPr lang="ru-RU" sz="3200" b="1" dirty="0"/>
              <a:t>гъэ</a:t>
            </a:r>
            <a:r>
              <a:rPr lang="ru-RU" sz="3200" dirty="0"/>
              <a:t>к1уэн, </a:t>
            </a:r>
            <a:r>
              <a:rPr lang="ru-RU" sz="3200" b="1" dirty="0" err="1"/>
              <a:t>гъэ</a:t>
            </a:r>
            <a:r>
              <a:rPr lang="ru-RU" sz="3200" dirty="0" err="1"/>
              <a:t>жэн</a:t>
            </a:r>
            <a:r>
              <a:rPr lang="ru-RU" sz="3200" dirty="0"/>
              <a:t>, </a:t>
            </a:r>
            <a:r>
              <a:rPr lang="ru-RU" sz="3200" b="1" dirty="0" err="1"/>
              <a:t>гъэ</a:t>
            </a:r>
            <a:r>
              <a:rPr lang="ru-RU" sz="3200" dirty="0" err="1"/>
              <a:t>лэжьэн</a:t>
            </a:r>
            <a:r>
              <a:rPr lang="ru-RU" sz="3200" dirty="0"/>
              <a:t>, </a:t>
            </a:r>
            <a:r>
              <a:rPr lang="ru-RU" sz="3200" b="1" dirty="0" err="1"/>
              <a:t>гъэ</a:t>
            </a:r>
            <a:r>
              <a:rPr lang="ru-RU" sz="3200" dirty="0" err="1"/>
              <a:t>хъужын</a:t>
            </a:r>
            <a:r>
              <a:rPr lang="ru-RU" sz="3200" dirty="0"/>
              <a:t> и т.д.;</a:t>
            </a:r>
          </a:p>
          <a:p>
            <a:pPr lvl="0" algn="just"/>
            <a:r>
              <a:rPr lang="ru-RU" sz="3200" dirty="0"/>
              <a:t>переходные фактитивные глаголы с префиксом </a:t>
            </a:r>
            <a:r>
              <a:rPr lang="ru-RU" sz="3200" b="1" dirty="0" err="1"/>
              <a:t>гъэ</a:t>
            </a:r>
            <a:r>
              <a:rPr lang="ru-RU" sz="3200" b="1" dirty="0"/>
              <a:t>-:</a:t>
            </a:r>
            <a:r>
              <a:rPr lang="ru-RU" sz="3200" dirty="0"/>
              <a:t> </a:t>
            </a:r>
            <a:r>
              <a:rPr lang="ru-RU" sz="3200" b="1" dirty="0" err="1"/>
              <a:t>гъэ</a:t>
            </a:r>
            <a:r>
              <a:rPr lang="ru-RU" sz="3200" dirty="0" err="1"/>
              <a:t>щэбэн</a:t>
            </a:r>
            <a:r>
              <a:rPr lang="ru-RU" sz="3200" dirty="0"/>
              <a:t>, </a:t>
            </a:r>
            <a:r>
              <a:rPr lang="ru-RU" sz="3200" b="1" dirty="0" err="1"/>
              <a:t>гъэ</a:t>
            </a:r>
            <a:r>
              <a:rPr lang="ru-RU" sz="3200" dirty="0" err="1"/>
              <a:t>хуэбэн</a:t>
            </a:r>
            <a:r>
              <a:rPr lang="ru-RU" sz="3200" dirty="0"/>
              <a:t>, </a:t>
            </a:r>
            <a:r>
              <a:rPr lang="ru-RU" sz="3200" b="1" dirty="0" err="1"/>
              <a:t>гъэ</a:t>
            </a:r>
            <a:r>
              <a:rPr lang="ru-RU" sz="3200" dirty="0" err="1"/>
              <a:t>дэхэн</a:t>
            </a:r>
            <a:r>
              <a:rPr lang="ru-RU" sz="3200" dirty="0"/>
              <a:t>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4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52128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Исключение: глагол </a:t>
            </a:r>
            <a:r>
              <a:rPr lang="ru-RU" sz="4400" b="1" dirty="0" smtClean="0">
                <a:solidFill>
                  <a:schemeClr val="tx1"/>
                </a:solidFill>
              </a:rPr>
              <a:t>и1эн </a:t>
            </a:r>
            <a:r>
              <a:rPr lang="ru-RU" sz="4400" i="1" dirty="0" smtClean="0">
                <a:solidFill>
                  <a:schemeClr val="tx1"/>
                </a:solidFill>
              </a:rPr>
              <a:t>(</a:t>
            </a:r>
            <a:r>
              <a:rPr lang="ru-RU" sz="4400" i="1" dirty="0" err="1" smtClean="0">
                <a:solidFill>
                  <a:schemeClr val="tx1"/>
                </a:solidFill>
              </a:rPr>
              <a:t>неперех</a:t>
            </a:r>
            <a:r>
              <a:rPr lang="ru-RU" sz="4400" i="1" dirty="0" smtClean="0">
                <a:solidFill>
                  <a:schemeClr val="tx1"/>
                </a:solidFill>
              </a:rPr>
              <a:t>.)</a:t>
            </a:r>
            <a:endParaRPr lang="ru-RU" sz="4400" i="1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87830"/>
              </p:ext>
            </p:extLst>
          </p:nvPr>
        </p:nvGraphicFramePr>
        <p:xfrm>
          <a:off x="179513" y="1484782"/>
          <a:ext cx="8658707" cy="4748918"/>
        </p:xfrm>
        <a:graphic>
          <a:graphicData uri="http://schemas.openxmlformats.org/drawingml/2006/table">
            <a:tbl>
              <a:tblPr firstRow="1" firstCol="1" bandRow="1"/>
              <a:tblGrid>
                <a:gridCol w="2176126"/>
                <a:gridCol w="2207265"/>
                <a:gridCol w="2207265"/>
                <a:gridCol w="2068051"/>
              </a:tblGrid>
              <a:tr h="5748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46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748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сэ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и1эщ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и1ащ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и1энущ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8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и1эщ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и1ащ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и1энущ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8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 </a:t>
                      </a: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1эщ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1ащ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1энущ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52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74860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ди1эщ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и1ащ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и1энущ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8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и1эщ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и1ащ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и1энущ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8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r>
                        <a:rPr lang="ru-RU" sz="18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абыхэм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1эщ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1ащ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1энущ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5-конечная звезда 3"/>
          <p:cNvSpPr/>
          <p:nvPr/>
        </p:nvSpPr>
        <p:spPr>
          <a:xfrm>
            <a:off x="8226660" y="6021287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</TotalTime>
  <Words>372</Words>
  <Application>Microsoft Office PowerPoint</Application>
  <PresentationFormat>Экран (4:3)</PresentationFormat>
  <Paragraphs>147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Изучаем  кабардинский язык</vt:lpstr>
      <vt:lpstr>Къытегъэзэжыныгъэ</vt:lpstr>
      <vt:lpstr>II (ма-, мэ- в 3 л. н.в.)</vt:lpstr>
      <vt:lpstr>III (й- в 3 л. н.в.)</vt:lpstr>
      <vt:lpstr>Презентация PowerPoint</vt:lpstr>
      <vt:lpstr>Так спрягаются:</vt:lpstr>
      <vt:lpstr>Презентация PowerPoint</vt:lpstr>
      <vt:lpstr>Так спрягаются:</vt:lpstr>
      <vt:lpstr>Исключение: глагол и1эн (неперех.)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мама</cp:lastModifiedBy>
  <cp:revision>18</cp:revision>
  <dcterms:created xsi:type="dcterms:W3CDTF">2014-03-12T17:19:47Z</dcterms:created>
  <dcterms:modified xsi:type="dcterms:W3CDTF">2014-03-20T17:10:08Z</dcterms:modified>
</cp:coreProperties>
</file>