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5" r:id="rId5"/>
    <p:sldId id="267" r:id="rId6"/>
    <p:sldId id="268" r:id="rId7"/>
    <p:sldId id="269" r:id="rId8"/>
    <p:sldId id="270" r:id="rId9"/>
    <p:sldId id="263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5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4800" kern="0" dirty="0">
                <a:ln/>
                <a:solidFill>
                  <a:schemeClr val="accent3"/>
                </a:solidFill>
                <a:effectLst/>
              </a:rPr>
              <a:t>Изучаем </a:t>
            </a:r>
            <a:br>
              <a:rPr lang="ru-RU" sz="4800" kern="0" dirty="0">
                <a:ln/>
                <a:solidFill>
                  <a:schemeClr val="accent3"/>
                </a:solidFill>
                <a:effectLst/>
              </a:rPr>
            </a:br>
            <a:r>
              <a:rPr lang="ru-RU" sz="4800" kern="0" dirty="0">
                <a:ln/>
                <a:solidFill>
                  <a:schemeClr val="accent3"/>
                </a:solidFill>
                <a:effectLst/>
              </a:rPr>
              <a:t>кабардинский язык</a:t>
            </a:r>
            <a:endParaRPr lang="ru-RU" sz="480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dirty="0" smtClean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№52</a:t>
            </a:r>
            <a:endParaRPr lang="ru-RU" sz="4000" b="1" dirty="0">
              <a:ln w="50800"/>
              <a:solidFill>
                <a:srgbClr val="FF0000"/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034" y="2214064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64096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4 тип спряжения глаголов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28800"/>
            <a:ext cx="8928992" cy="5040560"/>
          </a:xfrm>
        </p:spPr>
        <p:txBody>
          <a:bodyPr>
            <a:normAutofit fontScale="55000" lnSpcReduction="20000"/>
          </a:bodyPr>
          <a:lstStyle/>
          <a:p>
            <a:r>
              <a:rPr lang="ru-RU" sz="4400" i="1" dirty="0" smtClean="0"/>
              <a:t>1. По </a:t>
            </a:r>
            <a:r>
              <a:rPr lang="ru-RU" sz="4400" i="1" dirty="0"/>
              <a:t>4 типу спрягаются только переходные глаголы. Исключение составляет непереходный глагол </a:t>
            </a:r>
            <a:r>
              <a:rPr lang="ru-RU" sz="4400" i="1" dirty="0">
                <a:solidFill>
                  <a:srgbClr val="FF0000"/>
                </a:solidFill>
              </a:rPr>
              <a:t>и1эн</a:t>
            </a:r>
            <a:r>
              <a:rPr lang="ru-RU" sz="4400" i="1" dirty="0"/>
              <a:t>. </a:t>
            </a:r>
            <a:endParaRPr lang="ru-RU" sz="4400" i="1" dirty="0" smtClean="0"/>
          </a:p>
          <a:p>
            <a:r>
              <a:rPr lang="ru-RU" sz="4400" i="1" dirty="0" smtClean="0"/>
              <a:t>2. В </a:t>
            </a:r>
            <a:r>
              <a:rPr lang="ru-RU" sz="4400" i="1" dirty="0"/>
              <a:t>3-м лице </a:t>
            </a:r>
            <a:r>
              <a:rPr lang="ru-RU" sz="4400" i="1" dirty="0">
                <a:solidFill>
                  <a:srgbClr val="FF0000"/>
                </a:solidFill>
              </a:rPr>
              <a:t>ед. числа </a:t>
            </a:r>
            <a:r>
              <a:rPr lang="ru-RU" sz="4400" i="1" dirty="0"/>
              <a:t>настоящего времени глаголы имеют личный префикс </a:t>
            </a:r>
            <a:r>
              <a:rPr lang="ru-RU" sz="4400" i="1" dirty="0">
                <a:solidFill>
                  <a:srgbClr val="FF0000"/>
                </a:solidFill>
              </a:rPr>
              <a:t>е</a:t>
            </a:r>
            <a:r>
              <a:rPr lang="ru-RU" sz="4400" i="1" dirty="0"/>
              <a:t>-, а в других временах префикс </a:t>
            </a:r>
            <a:r>
              <a:rPr lang="ru-RU" sz="4400" i="1" dirty="0">
                <a:solidFill>
                  <a:srgbClr val="FF0000"/>
                </a:solidFill>
              </a:rPr>
              <a:t>и</a:t>
            </a:r>
            <a:r>
              <a:rPr lang="ru-RU" sz="4400" i="1" dirty="0"/>
              <a:t>-. </a:t>
            </a:r>
            <a:endParaRPr lang="ru-RU" sz="4400" i="1" dirty="0" smtClean="0"/>
          </a:p>
          <a:p>
            <a:r>
              <a:rPr lang="ru-RU" sz="4400" i="1" dirty="0" smtClean="0"/>
              <a:t>3. В </a:t>
            </a:r>
            <a:r>
              <a:rPr lang="ru-RU" sz="4400" i="1" dirty="0"/>
              <a:t>3-м лице </a:t>
            </a:r>
            <a:r>
              <a:rPr lang="ru-RU" sz="4400" i="1" dirty="0">
                <a:solidFill>
                  <a:srgbClr val="FF0000"/>
                </a:solidFill>
              </a:rPr>
              <a:t>мн. числа </a:t>
            </a:r>
            <a:r>
              <a:rPr lang="ru-RU" sz="4400" i="1" dirty="0"/>
              <a:t>во всех временах глаголы имеют одинаковый личный префикс – </a:t>
            </a:r>
            <a:r>
              <a:rPr lang="ru-RU" sz="4400" i="1" dirty="0" smtClean="0">
                <a:solidFill>
                  <a:srgbClr val="FF0000"/>
                </a:solidFill>
              </a:rPr>
              <a:t>я-</a:t>
            </a:r>
            <a:r>
              <a:rPr lang="ru-RU" sz="4400" i="1" dirty="0" smtClean="0"/>
              <a:t>. </a:t>
            </a:r>
            <a:endParaRPr lang="ru-RU" sz="4400" i="1" dirty="0" smtClean="0"/>
          </a:p>
          <a:p>
            <a:r>
              <a:rPr lang="ru-RU" sz="4400" i="1" dirty="0" smtClean="0"/>
              <a:t>4. При </a:t>
            </a:r>
            <a:r>
              <a:rPr lang="ru-RU" sz="4400" i="1" dirty="0"/>
              <a:t>спряжении глаголов, которые начинаются с глухих согласных, личные префиксы 1, 2 лица прошедшего и будущего времен обоих чисел – глухие. </a:t>
            </a:r>
            <a:endParaRPr lang="ru-RU" sz="4400" i="1" dirty="0" smtClean="0"/>
          </a:p>
          <a:p>
            <a:r>
              <a:rPr lang="ru-RU" sz="4400" i="1" dirty="0" smtClean="0"/>
              <a:t>5. При </a:t>
            </a:r>
            <a:r>
              <a:rPr lang="ru-RU" sz="4400" i="1" dirty="0"/>
              <a:t>спряжении глаголов, которые начинаются со звонких согласных, личные префиксы 1, 2 лица прошедшего и будущего времен обоих чисел – звонкие</a:t>
            </a:r>
            <a:r>
              <a:rPr lang="ru-RU" sz="4400" i="1" dirty="0" smtClean="0"/>
              <a:t>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82506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0920" cy="823199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err="1" smtClean="0"/>
              <a:t>Хэт</a:t>
            </a:r>
            <a:r>
              <a:rPr lang="ru-RU" sz="4000" b="1" dirty="0" smtClean="0"/>
              <a:t> сыт ищ1эр?</a:t>
            </a:r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772816"/>
            <a:ext cx="2232248" cy="1872208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 rotWithShape="1">
          <a:blip r:embed="rId3"/>
          <a:srcRect l="5165" t="19385" r="6103"/>
          <a:stretch/>
        </p:blipFill>
        <p:spPr bwMode="auto">
          <a:xfrm>
            <a:off x="3372516" y="1757144"/>
            <a:ext cx="2299932" cy="18847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6222894" y="1757143"/>
            <a:ext cx="2381553" cy="1884706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 rotWithShape="1">
          <a:blip r:embed="rId5"/>
          <a:srcRect b="4997"/>
          <a:stretch/>
        </p:blipFill>
        <p:spPr bwMode="auto">
          <a:xfrm>
            <a:off x="467544" y="4216982"/>
            <a:ext cx="2232248" cy="18625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Рисунок 14"/>
          <p:cNvPicPr/>
          <p:nvPr/>
        </p:nvPicPr>
        <p:blipFill rotWithShape="1">
          <a:blip r:embed="rId6"/>
          <a:srcRect l="10096" t="3606"/>
          <a:stretch/>
        </p:blipFill>
        <p:spPr bwMode="auto">
          <a:xfrm>
            <a:off x="3341723" y="4216982"/>
            <a:ext cx="2330725" cy="18932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Рисунок 16"/>
          <p:cNvPicPr/>
          <p:nvPr/>
        </p:nvPicPr>
        <p:blipFill>
          <a:blip r:embed="rId7"/>
          <a:stretch>
            <a:fillRect/>
          </a:stretch>
        </p:blipFill>
        <p:spPr>
          <a:xfrm>
            <a:off x="6232620" y="4221088"/>
            <a:ext cx="2371827" cy="191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4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29614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Восстановите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отсутствующие </a:t>
            </a:r>
            <a:r>
              <a:rPr lang="ru-RU" dirty="0"/>
              <a:t>глаголы</a:t>
            </a:r>
            <a:endParaRPr lang="ru-RU" sz="36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934264"/>
              </p:ext>
            </p:extLst>
          </p:nvPr>
        </p:nvGraphicFramePr>
        <p:xfrm>
          <a:off x="323525" y="2060846"/>
          <a:ext cx="8496946" cy="4344485"/>
        </p:xfrm>
        <a:graphic>
          <a:graphicData uri="http://schemas.openxmlformats.org/drawingml/2006/table">
            <a:tbl>
              <a:tblPr firstRow="1" firstCol="1" bandRow="1"/>
              <a:tblGrid>
                <a:gridCol w="2831975"/>
                <a:gridCol w="2831975"/>
                <a:gridCol w="2832996"/>
              </a:tblGrid>
              <a:tr h="360042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Единственное число</a:t>
                      </a:r>
                      <a:endParaRPr lang="ru-RU" sz="180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120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 лицо</a:t>
                      </a:r>
                      <a:endParaRPr lang="ru-RU" sz="180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 лицо</a:t>
                      </a:r>
                      <a:endParaRPr lang="ru-RU" sz="180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 лицо</a:t>
                      </a:r>
                      <a:endParaRPr lang="ru-RU" sz="18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5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шхын сопщэф1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шхын …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шхын епщэф1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5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чашкэхэр …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чашкэхэр уотхьэщ1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чашкэхэр етхьэщ1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5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щ1алэр согъак1уэ 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щ1алэр уогъак1уэ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щ1алэр …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44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Множественное число</a:t>
                      </a:r>
                      <a:endParaRPr lang="ru-RU" sz="18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1205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доклад дотх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доклад 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фотх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доклад …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5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лэкъум …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лэкъум фошх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лэкъум яшх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5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паркыр догъэкъабзэ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паркыр …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паркыр</a:t>
                      </a: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ягъэкъабзэ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05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/>
          <a:lstStyle/>
          <a:p>
            <a:pPr algn="ctr"/>
            <a:r>
              <a:rPr lang="ru-RU" dirty="0" smtClean="0"/>
              <a:t>Образуйте глаголы </a:t>
            </a:r>
            <a:r>
              <a:rPr lang="ru-RU" dirty="0"/>
              <a:t>в других временах</a:t>
            </a: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290622"/>
              </p:ext>
            </p:extLst>
          </p:nvPr>
        </p:nvGraphicFramePr>
        <p:xfrm>
          <a:off x="323528" y="2060848"/>
          <a:ext cx="2376264" cy="4041740"/>
        </p:xfrm>
        <a:graphic>
          <a:graphicData uri="http://schemas.openxmlformats.org/drawingml/2006/table">
            <a:tbl>
              <a:tblPr firstRow="1" firstCol="1" bandRow="1"/>
              <a:tblGrid>
                <a:gridCol w="2376264"/>
              </a:tblGrid>
              <a:tr h="69499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i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Сожьыщ1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9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Уопщэф1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9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Ешх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9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i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Додж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9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Фотхьэщ1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99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i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Ягъэкъабзэ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30260"/>
              </p:ext>
            </p:extLst>
          </p:nvPr>
        </p:nvGraphicFramePr>
        <p:xfrm>
          <a:off x="3419872" y="2060850"/>
          <a:ext cx="5328592" cy="4032447"/>
        </p:xfrm>
        <a:graphic>
          <a:graphicData uri="http://schemas.openxmlformats.org/drawingml/2006/table">
            <a:tbl>
              <a:tblPr firstRow="1" firstCol="1" bandRow="1"/>
              <a:tblGrid>
                <a:gridCol w="5328592"/>
              </a:tblGrid>
              <a:tr h="62208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i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Зжьыщ1ащ, зжьыщ1ынущ.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54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Упщэф1ащ, упщэф1ынущ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54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Ищхащ, ишхынущ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54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Дджащ, дджынущ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54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Фтхьэщ1ащ, фтхьэщ1ынущ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2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i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Ягъэкъэбзащ</a:t>
                      </a:r>
                      <a:r>
                        <a:rPr lang="ru-RU" sz="2800" i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2800" i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ягъэкъэбзэнущ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43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11604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 smtClean="0"/>
              <a:t>Псалъэухахэр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2060"/>
                </a:solidFill>
              </a:rPr>
              <a:t>и1эн</a:t>
            </a:r>
            <a:r>
              <a:rPr lang="ru-RU" dirty="0" smtClean="0"/>
              <a:t> глаголымк1э </a:t>
            </a:r>
            <a:r>
              <a:rPr lang="ru-RU" dirty="0" err="1" smtClean="0"/>
              <a:t>нэвгъэсыж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200" dirty="0" err="1"/>
              <a:t>Сэ</a:t>
            </a:r>
            <a:r>
              <a:rPr lang="ru-RU" sz="3200" dirty="0"/>
              <a:t> </a:t>
            </a:r>
            <a:r>
              <a:rPr lang="ru-RU" sz="3200" dirty="0" err="1"/>
              <a:t>тхылъ</a:t>
            </a:r>
            <a:r>
              <a:rPr lang="ru-RU" sz="3200" dirty="0"/>
              <a:t> </a:t>
            </a:r>
            <a:r>
              <a:rPr lang="ru-RU" sz="3200" dirty="0" err="1"/>
              <a:t>куэд</a:t>
            </a:r>
            <a:r>
              <a:rPr lang="ru-RU" sz="3200" dirty="0"/>
              <a:t> … </a:t>
            </a:r>
          </a:p>
          <a:p>
            <a:r>
              <a:rPr lang="ru-RU" sz="3200" dirty="0" err="1"/>
              <a:t>Уэ</a:t>
            </a:r>
            <a:r>
              <a:rPr lang="ru-RU" sz="3200" dirty="0"/>
              <a:t> </a:t>
            </a:r>
            <a:r>
              <a:rPr lang="ru-RU" sz="3200" dirty="0" err="1"/>
              <a:t>ныбжьэгъу</a:t>
            </a:r>
            <a:r>
              <a:rPr lang="ru-RU" sz="3200" dirty="0"/>
              <a:t> </a:t>
            </a:r>
            <a:r>
              <a:rPr lang="ru-RU" sz="3200" dirty="0" err="1"/>
              <a:t>куэд</a:t>
            </a:r>
            <a:r>
              <a:rPr lang="ru-RU" sz="3200" dirty="0"/>
              <a:t> …</a:t>
            </a:r>
          </a:p>
          <a:p>
            <a:r>
              <a:rPr lang="ru-RU" sz="3200" dirty="0"/>
              <a:t>Абы шыпхъуит1 …</a:t>
            </a:r>
          </a:p>
          <a:p>
            <a:r>
              <a:rPr lang="ru-RU" sz="3200" dirty="0"/>
              <a:t>Дэ школыщ1э …</a:t>
            </a:r>
          </a:p>
          <a:p>
            <a:r>
              <a:rPr lang="ru-RU" sz="3200" dirty="0" err="1"/>
              <a:t>Фэ</a:t>
            </a:r>
            <a:r>
              <a:rPr lang="ru-RU" sz="3200" dirty="0"/>
              <a:t> </a:t>
            </a:r>
            <a:r>
              <a:rPr lang="ru-RU" sz="3200" dirty="0" err="1"/>
              <a:t>жыг</a:t>
            </a:r>
            <a:r>
              <a:rPr lang="ru-RU" sz="3200" dirty="0"/>
              <a:t> </a:t>
            </a:r>
            <a:r>
              <a:rPr lang="ru-RU" sz="3200" dirty="0" err="1"/>
              <a:t>хадэ</a:t>
            </a:r>
            <a:r>
              <a:rPr lang="ru-RU" sz="3200" dirty="0"/>
              <a:t> …</a:t>
            </a:r>
          </a:p>
          <a:p>
            <a:r>
              <a:rPr lang="ru-RU" sz="3200" dirty="0" err="1"/>
              <a:t>Абыхэм</a:t>
            </a:r>
            <a:r>
              <a:rPr lang="ru-RU" sz="3200" dirty="0"/>
              <a:t> унэщ1э …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369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52718"/>
            <a:ext cx="8568952" cy="1044034"/>
          </a:xfrm>
        </p:spPr>
        <p:txBody>
          <a:bodyPr/>
          <a:lstStyle/>
          <a:p>
            <a:r>
              <a:rPr lang="ru-RU" dirty="0" smtClean="0"/>
              <a:t>Псалъэщ1эхэр зыдогъащ1э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28800"/>
            <a:ext cx="2304256" cy="494559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dirty="0" err="1" smtClean="0"/>
              <a:t>гъэдэхэн</a:t>
            </a:r>
            <a:r>
              <a:rPr lang="ru-RU" dirty="0" smtClean="0"/>
              <a:t> </a:t>
            </a:r>
            <a:endParaRPr lang="ru-RU" dirty="0" smtClean="0"/>
          </a:p>
          <a:p>
            <a:endParaRPr lang="ru-RU" sz="1000" dirty="0"/>
          </a:p>
          <a:p>
            <a:r>
              <a:rPr lang="ru-RU" dirty="0" err="1"/>
              <a:t>гъэкъэбзэн</a:t>
            </a:r>
            <a:r>
              <a:rPr lang="ru-RU" dirty="0"/>
              <a:t> </a:t>
            </a:r>
            <a:endParaRPr lang="ru-RU" dirty="0" smtClean="0"/>
          </a:p>
          <a:p>
            <a:endParaRPr lang="ru-RU" sz="1000" dirty="0" smtClean="0"/>
          </a:p>
          <a:p>
            <a:r>
              <a:rPr lang="ru-RU" dirty="0" err="1" smtClean="0"/>
              <a:t>гъэхуэбэн</a:t>
            </a:r>
            <a:r>
              <a:rPr lang="ru-RU" dirty="0"/>
              <a:t> </a:t>
            </a:r>
            <a:endParaRPr lang="ru-RU" dirty="0" smtClean="0"/>
          </a:p>
          <a:p>
            <a:endParaRPr lang="ru-RU" sz="1000" i="1" dirty="0"/>
          </a:p>
          <a:p>
            <a:endParaRPr lang="ru-RU" sz="1000" i="1" dirty="0" smtClean="0"/>
          </a:p>
          <a:p>
            <a:endParaRPr lang="ru-RU" sz="1000" i="1" dirty="0"/>
          </a:p>
          <a:p>
            <a:r>
              <a:rPr lang="ru-RU" dirty="0" err="1" smtClean="0"/>
              <a:t>гъэщэбэн</a:t>
            </a:r>
            <a:r>
              <a:rPr lang="ru-RU" dirty="0" smtClean="0"/>
              <a:t> </a:t>
            </a: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99792" y="1628800"/>
            <a:ext cx="6264695" cy="49887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i="1" dirty="0" err="1" smtClean="0"/>
              <a:t>перех</a:t>
            </a:r>
            <a:r>
              <a:rPr lang="ru-RU" b="0" i="1" dirty="0" smtClean="0"/>
              <a:t>. </a:t>
            </a:r>
            <a:r>
              <a:rPr lang="ru-RU" dirty="0" smtClean="0"/>
              <a:t>1) украшать, украсить </a:t>
            </a:r>
            <a:r>
              <a:rPr lang="ru-RU" i="1" dirty="0" smtClean="0"/>
              <a:t>кого-что-л.; </a:t>
            </a:r>
            <a:r>
              <a:rPr lang="ru-RU" dirty="0" smtClean="0"/>
              <a:t>2) считать красивым </a:t>
            </a:r>
            <a:r>
              <a:rPr lang="ru-RU" i="1" dirty="0" smtClean="0"/>
              <a:t>кого-что-л.</a:t>
            </a:r>
            <a:r>
              <a:rPr lang="ru-RU" dirty="0" smtClean="0"/>
              <a:t> </a:t>
            </a:r>
          </a:p>
          <a:p>
            <a:r>
              <a:rPr lang="ru-RU" b="0" i="1" dirty="0" err="1" smtClean="0"/>
              <a:t>перех</a:t>
            </a:r>
            <a:r>
              <a:rPr lang="ru-RU" b="0" i="1" dirty="0" smtClean="0"/>
              <a:t>. </a:t>
            </a:r>
            <a:r>
              <a:rPr lang="ru-RU" dirty="0" smtClean="0"/>
              <a:t>чистить, очищать, очистить </a:t>
            </a:r>
            <a:r>
              <a:rPr lang="ru-RU" i="1" dirty="0" smtClean="0"/>
              <a:t>кого-что-л. </a:t>
            </a:r>
            <a:r>
              <a:rPr lang="ru-RU" dirty="0" smtClean="0"/>
              <a:t>от </a:t>
            </a:r>
            <a:r>
              <a:rPr lang="ru-RU" i="1" dirty="0" smtClean="0"/>
              <a:t>чего-л.</a:t>
            </a:r>
            <a:r>
              <a:rPr lang="ru-RU" dirty="0" smtClean="0"/>
              <a:t> </a:t>
            </a:r>
          </a:p>
          <a:p>
            <a:r>
              <a:rPr lang="ru-RU" b="0" i="1" dirty="0" err="1" smtClean="0"/>
              <a:t>перех</a:t>
            </a:r>
            <a:r>
              <a:rPr lang="ru-RU" b="0" i="1" dirty="0" smtClean="0"/>
              <a:t>.</a:t>
            </a:r>
            <a:r>
              <a:rPr lang="ru-RU" i="1" dirty="0" smtClean="0"/>
              <a:t> </a:t>
            </a:r>
            <a:r>
              <a:rPr lang="ru-RU" dirty="0" smtClean="0"/>
              <a:t>1) греть, обогревать, обогреть </a:t>
            </a:r>
            <a:r>
              <a:rPr lang="ru-RU" i="1" dirty="0" smtClean="0"/>
              <a:t>кого-что-л.; </a:t>
            </a:r>
            <a:r>
              <a:rPr lang="ru-RU" dirty="0" smtClean="0"/>
              <a:t>2) разогревать, разогреть, подогревать, подогреть </a:t>
            </a:r>
            <a:r>
              <a:rPr lang="ru-RU" i="1" dirty="0" smtClean="0"/>
              <a:t>что-л.; </a:t>
            </a:r>
            <a:r>
              <a:rPr lang="ru-RU" dirty="0" smtClean="0"/>
              <a:t>3) утеплять,  утеплить </a:t>
            </a:r>
            <a:r>
              <a:rPr lang="ru-RU" i="1" dirty="0" smtClean="0"/>
              <a:t>что-л.</a:t>
            </a:r>
            <a:r>
              <a:rPr lang="ru-RU" dirty="0" smtClean="0"/>
              <a:t> </a:t>
            </a:r>
          </a:p>
          <a:p>
            <a:r>
              <a:rPr lang="ru-RU" b="0" i="1" dirty="0" err="1" smtClean="0"/>
              <a:t>перех</a:t>
            </a:r>
            <a:r>
              <a:rPr lang="ru-RU" b="0" i="1" dirty="0" smtClean="0"/>
              <a:t>. </a:t>
            </a:r>
            <a:r>
              <a:rPr lang="ru-RU" dirty="0" smtClean="0"/>
              <a:t>1) размягчать, размягчить; </a:t>
            </a:r>
          </a:p>
          <a:p>
            <a:r>
              <a:rPr lang="ru-RU" dirty="0" err="1" smtClean="0"/>
              <a:t>фэр</a:t>
            </a:r>
            <a:r>
              <a:rPr lang="ru-RU" dirty="0" smtClean="0"/>
              <a:t> </a:t>
            </a:r>
            <a:r>
              <a:rPr lang="ru-RU" dirty="0" err="1" smtClean="0"/>
              <a:t>гъэщэбэн</a:t>
            </a:r>
            <a:r>
              <a:rPr lang="ru-RU" dirty="0" smtClean="0"/>
              <a:t> размягчить кожу;</a:t>
            </a:r>
          </a:p>
          <a:p>
            <a:r>
              <a:rPr lang="ru-RU" dirty="0" smtClean="0"/>
              <a:t> 2) разрыхлять, разрыхлить </a:t>
            </a:r>
            <a:r>
              <a:rPr lang="ru-RU" i="1" dirty="0" smtClean="0"/>
              <a:t>что-л.; </a:t>
            </a:r>
          </a:p>
          <a:p>
            <a:r>
              <a:rPr lang="ru-RU" dirty="0" err="1" smtClean="0"/>
              <a:t>щIыр</a:t>
            </a:r>
            <a:r>
              <a:rPr lang="ru-RU" dirty="0" smtClean="0"/>
              <a:t> </a:t>
            </a:r>
            <a:r>
              <a:rPr lang="ru-RU" dirty="0" err="1" smtClean="0"/>
              <a:t>гъэщэбэн</a:t>
            </a:r>
            <a:r>
              <a:rPr lang="ru-RU" dirty="0" smtClean="0"/>
              <a:t> разрыхлять землю; </a:t>
            </a:r>
          </a:p>
          <a:p>
            <a:r>
              <a:rPr lang="ru-RU" dirty="0" smtClean="0"/>
              <a:t>3) </a:t>
            </a:r>
            <a:r>
              <a:rPr lang="ru-RU" b="0" i="1" dirty="0" smtClean="0"/>
              <a:t>перен. </a:t>
            </a:r>
            <a:r>
              <a:rPr lang="ru-RU" dirty="0" smtClean="0"/>
              <a:t>смягчать, смягчить, ослаблять, ослабить </a:t>
            </a:r>
            <a:r>
              <a:rPr lang="ru-RU" i="1" dirty="0" smtClean="0"/>
              <a:t>что-л. (напр. наказание, боль)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9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Адыгэбзэк1э зэвдзэк1.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Мы украшаем наш офис. </a:t>
            </a:r>
            <a:endParaRPr lang="ru-RU" sz="3200" dirty="0" smtClean="0"/>
          </a:p>
          <a:p>
            <a:r>
              <a:rPr lang="ru-RU" sz="3200" dirty="0" smtClean="0"/>
              <a:t>Моя сестра разогрела еду.</a:t>
            </a:r>
          </a:p>
          <a:p>
            <a:r>
              <a:rPr lang="ru-RU" sz="3200" dirty="0"/>
              <a:t>Мои коллеги прибрали в кабинете. </a:t>
            </a:r>
            <a:endParaRPr lang="ru-RU" sz="3200" dirty="0" smtClean="0"/>
          </a:p>
          <a:p>
            <a:r>
              <a:rPr lang="ru-RU" sz="3200" dirty="0"/>
              <a:t>Ты хорошо обогрела комнату. </a:t>
            </a:r>
            <a:endParaRPr lang="ru-RU" sz="3200" dirty="0" smtClean="0"/>
          </a:p>
          <a:p>
            <a:r>
              <a:rPr lang="ru-RU" sz="3200" dirty="0" smtClean="0"/>
              <a:t>Я </a:t>
            </a:r>
            <a:r>
              <a:rPr lang="ru-RU" sz="3200" dirty="0"/>
              <a:t>с братом разрыхлял землю. </a:t>
            </a:r>
            <a:endParaRPr lang="ru-RU" sz="3200" dirty="0" smtClean="0"/>
          </a:p>
          <a:p>
            <a:r>
              <a:rPr lang="ru-RU" sz="3200" dirty="0" smtClean="0"/>
              <a:t>Мать </a:t>
            </a:r>
            <a:r>
              <a:rPr lang="ru-RU" sz="3200" dirty="0"/>
              <a:t>размягчила хлеб </a:t>
            </a:r>
            <a:r>
              <a:rPr lang="ru-RU" sz="3200" dirty="0" smtClean="0"/>
              <a:t>для ребенка</a:t>
            </a:r>
            <a:r>
              <a:rPr lang="ru-RU" sz="3200" dirty="0"/>
              <a:t>.</a:t>
            </a:r>
          </a:p>
          <a:p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2345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784976" cy="1143000"/>
          </a:xfrm>
        </p:spPr>
        <p:txBody>
          <a:bodyPr>
            <a:normAutofit/>
          </a:bodyPr>
          <a:lstStyle/>
          <a:p>
            <a:pPr algn="ctr"/>
            <a:r>
              <a:rPr lang="ru-RU" b="1" dirty="0" err="1" smtClean="0"/>
              <a:t>Фыкъеджэ</a:t>
            </a:r>
            <a:r>
              <a:rPr lang="ru-RU" b="1" dirty="0" smtClean="0"/>
              <a:t>, адэк1э </a:t>
            </a:r>
            <a:r>
              <a:rPr lang="ru-RU" b="1" dirty="0" err="1" smtClean="0"/>
              <a:t>пыфщэ</a:t>
            </a:r>
            <a:r>
              <a:rPr lang="ru-RU" b="1" dirty="0" smtClean="0"/>
              <a:t>.</a:t>
            </a:r>
            <a:endParaRPr lang="ru-RU" b="1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79512" y="1935480"/>
            <a:ext cx="8784976" cy="4389120"/>
          </a:xfrm>
        </p:spPr>
        <p:txBody>
          <a:bodyPr>
            <a:normAutofit/>
          </a:bodyPr>
          <a:lstStyle/>
          <a:p>
            <a:r>
              <a:rPr lang="ru-RU" sz="3200" dirty="0" err="1"/>
              <a:t>С</a:t>
            </a:r>
            <a:r>
              <a:rPr lang="ru-RU" sz="3200" dirty="0" err="1" smtClean="0"/>
              <a:t>э</a:t>
            </a:r>
            <a:r>
              <a:rPr lang="ru-RU" sz="3200" dirty="0" smtClean="0"/>
              <a:t> </a:t>
            </a:r>
            <a:r>
              <a:rPr lang="ru-RU" sz="3200" dirty="0" err="1"/>
              <a:t>согъэдахэ</a:t>
            </a:r>
            <a:r>
              <a:rPr lang="ru-RU" sz="3200" dirty="0"/>
              <a:t>, </a:t>
            </a:r>
            <a:r>
              <a:rPr lang="ru-RU" sz="3200" dirty="0" err="1"/>
              <a:t>уэ</a:t>
            </a:r>
            <a:r>
              <a:rPr lang="ru-RU" sz="3200" dirty="0"/>
              <a:t> </a:t>
            </a:r>
            <a:r>
              <a:rPr lang="ru-RU" sz="3200" dirty="0" smtClean="0"/>
              <a:t>…, абы …,  </a:t>
            </a:r>
            <a:endParaRPr lang="ru-RU" sz="3200" dirty="0" smtClean="0"/>
          </a:p>
          <a:p>
            <a:r>
              <a:rPr lang="ru-RU" sz="3200" dirty="0" err="1"/>
              <a:t>Сэ</a:t>
            </a:r>
            <a:r>
              <a:rPr lang="ru-RU" sz="3200" dirty="0"/>
              <a:t> </a:t>
            </a:r>
            <a:r>
              <a:rPr lang="ru-RU" sz="3200" dirty="0" err="1"/>
              <a:t>согъэхуабэ</a:t>
            </a:r>
            <a:r>
              <a:rPr lang="ru-RU" sz="3200" dirty="0"/>
              <a:t>, </a:t>
            </a:r>
            <a:r>
              <a:rPr lang="ru-RU" sz="3200" dirty="0" err="1"/>
              <a:t>уэ</a:t>
            </a:r>
            <a:r>
              <a:rPr lang="ru-RU" sz="3200" dirty="0"/>
              <a:t> </a:t>
            </a:r>
            <a:r>
              <a:rPr lang="ru-RU" sz="3200" i="1" dirty="0" smtClean="0"/>
              <a:t>…, абы …, </a:t>
            </a:r>
          </a:p>
          <a:p>
            <a:endParaRPr lang="ru-RU" sz="3200" i="1" dirty="0"/>
          </a:p>
          <a:p>
            <a:r>
              <a:rPr lang="ru-RU" sz="3200" i="1" smtClean="0"/>
              <a:t>Д</a:t>
            </a:r>
            <a:r>
              <a:rPr lang="ru-RU" sz="3200" i="1" smtClean="0"/>
              <a:t>э </a:t>
            </a:r>
            <a:r>
              <a:rPr lang="ru-RU" sz="3200" i="1" dirty="0" err="1" smtClean="0"/>
              <a:t>хадэр</a:t>
            </a:r>
            <a:r>
              <a:rPr lang="ru-RU" sz="3200" i="1" dirty="0" smtClean="0"/>
              <a:t> </a:t>
            </a:r>
            <a:r>
              <a:rPr lang="ru-RU" sz="3200" i="1" dirty="0" err="1"/>
              <a:t>д</a:t>
            </a:r>
            <a:r>
              <a:rPr lang="ru-RU" sz="3200" i="1" dirty="0" err="1" smtClean="0"/>
              <a:t>огъэкъабзэ</a:t>
            </a:r>
            <a:r>
              <a:rPr lang="ru-RU" sz="3200" i="1" dirty="0" smtClean="0"/>
              <a:t>, </a:t>
            </a:r>
            <a:r>
              <a:rPr lang="ru-RU" sz="3200" i="1" dirty="0" err="1"/>
              <a:t>ф</a:t>
            </a:r>
            <a:r>
              <a:rPr lang="ru-RU" sz="3200" i="1" dirty="0" err="1" smtClean="0"/>
              <a:t>э</a:t>
            </a:r>
            <a:r>
              <a:rPr lang="ru-RU" sz="3200" i="1" dirty="0" smtClean="0"/>
              <a:t> …</a:t>
            </a:r>
          </a:p>
          <a:p>
            <a:r>
              <a:rPr lang="ru-RU" sz="3200" i="1" dirty="0"/>
              <a:t>Д</a:t>
            </a:r>
            <a:r>
              <a:rPr lang="ru-RU" sz="3200" i="1" dirty="0" smtClean="0"/>
              <a:t>э щ1ыр </a:t>
            </a:r>
            <a:r>
              <a:rPr lang="ru-RU" sz="3200" i="1" dirty="0" err="1" smtClean="0"/>
              <a:t>догъэщабэ</a:t>
            </a:r>
            <a:r>
              <a:rPr lang="ru-RU" sz="3200" i="1" dirty="0" smtClean="0"/>
              <a:t>, </a:t>
            </a:r>
            <a:r>
              <a:rPr lang="ru-RU" sz="3200" i="1" dirty="0" err="1" smtClean="0"/>
              <a:t>фэри</a:t>
            </a:r>
            <a:r>
              <a:rPr lang="ru-RU" sz="3200" i="1" dirty="0" smtClean="0"/>
              <a:t> …</a:t>
            </a:r>
            <a:endParaRPr lang="ru-RU" sz="3200" i="1" dirty="0" smtClean="0"/>
          </a:p>
          <a:p>
            <a:endParaRPr lang="ru-RU" dirty="0"/>
          </a:p>
        </p:txBody>
      </p:sp>
      <p:sp>
        <p:nvSpPr>
          <p:cNvPr id="5" name="5-конечная звезда 4"/>
          <p:cNvSpPr/>
          <p:nvPr/>
        </p:nvSpPr>
        <p:spPr>
          <a:xfrm>
            <a:off x="8226660" y="6021287"/>
            <a:ext cx="611560" cy="6372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89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133</TotalTime>
  <Words>327</Words>
  <Application>Microsoft Office PowerPoint</Application>
  <PresentationFormat>Экран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Главная</vt:lpstr>
      <vt:lpstr>Изучаем  кабардинский язык</vt:lpstr>
      <vt:lpstr>4 тип спряжения глаголов</vt:lpstr>
      <vt:lpstr>Хэт сыт ищ1эр?</vt:lpstr>
      <vt:lpstr>Восстановите  отсутствующие глаголы</vt:lpstr>
      <vt:lpstr>Образуйте глаголы в других временах</vt:lpstr>
      <vt:lpstr>Псалъэухахэр и1эн глаголымк1э нэвгъэсыж</vt:lpstr>
      <vt:lpstr>Псалъэщ1эхэр зыдогъащ1э</vt:lpstr>
      <vt:lpstr>Адыгэбзэк1э зэвдзэк1.</vt:lpstr>
      <vt:lpstr>Фыкъеджэ, адэк1э пыфщэ.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мама</cp:lastModifiedBy>
  <cp:revision>15</cp:revision>
  <dcterms:created xsi:type="dcterms:W3CDTF">2014-03-12T17:19:47Z</dcterms:created>
  <dcterms:modified xsi:type="dcterms:W3CDTF">2014-03-20T17:31:33Z</dcterms:modified>
</cp:coreProperties>
</file>