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26.03.2014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</a:br>
            <a:r>
              <a:rPr lang="ru-RU" sz="4800" kern="0" dirty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№53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Фыкъеджэ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урысыбзэк1э </a:t>
            </a:r>
            <a:r>
              <a:rPr lang="ru-RU" dirty="0"/>
              <a:t>зэвдзэк1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40960" cy="5040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ru-RU" sz="4400" i="1" dirty="0" err="1" smtClean="0"/>
              <a:t>Мамэ</a:t>
            </a:r>
            <a:r>
              <a:rPr lang="ru-RU" sz="4400" i="1" dirty="0"/>
              <a:t>, Ц1ыхубзхэм я махуэмк1э </a:t>
            </a:r>
            <a:r>
              <a:rPr lang="ru-RU" sz="4400" i="1" dirty="0" err="1"/>
              <a:t>сынохъуэхъу</a:t>
            </a:r>
            <a:r>
              <a:rPr lang="ru-RU" sz="4400" i="1" dirty="0"/>
              <a:t>!</a:t>
            </a:r>
            <a:endParaRPr lang="ru-RU" sz="4400" dirty="0"/>
          </a:p>
          <a:p>
            <a:r>
              <a:rPr lang="ru-RU" sz="4400" i="1" dirty="0"/>
              <a:t>Си </a:t>
            </a:r>
            <a:r>
              <a:rPr lang="ru-RU" sz="4400" i="1" dirty="0" err="1"/>
              <a:t>къуэш</a:t>
            </a:r>
            <a:r>
              <a:rPr lang="ru-RU" sz="4400" i="1" dirty="0"/>
              <a:t>, </a:t>
            </a:r>
            <a:r>
              <a:rPr lang="ru-RU" sz="4400" i="1" dirty="0" err="1"/>
              <a:t>укъыщалъхуа</a:t>
            </a:r>
            <a:r>
              <a:rPr lang="ru-RU" sz="4400" i="1" dirty="0"/>
              <a:t> махуэмк1э </a:t>
            </a:r>
            <a:r>
              <a:rPr lang="ru-RU" sz="4400" i="1" dirty="0" err="1"/>
              <a:t>сынохъуэхъу</a:t>
            </a:r>
            <a:r>
              <a:rPr lang="ru-RU" sz="4400" i="1" dirty="0"/>
              <a:t>!</a:t>
            </a:r>
            <a:endParaRPr lang="ru-RU" sz="4400" dirty="0"/>
          </a:p>
          <a:p>
            <a:r>
              <a:rPr lang="ru-RU" sz="4400" i="1" dirty="0" err="1"/>
              <a:t>Дынохъуэхъу</a:t>
            </a:r>
            <a:r>
              <a:rPr lang="ru-RU" sz="4400" i="1" dirty="0"/>
              <a:t> махуэшхуэмк1э, Тимур!</a:t>
            </a:r>
            <a:endParaRPr lang="ru-RU" sz="4400" dirty="0"/>
          </a:p>
          <a:p>
            <a:r>
              <a:rPr lang="ru-RU" sz="4400" i="1" dirty="0"/>
              <a:t>Тек1уэныгъэм и махуэмк1э дэ </a:t>
            </a:r>
            <a:r>
              <a:rPr lang="ru-RU" sz="4400" i="1" dirty="0" err="1"/>
              <a:t>дадэ</a:t>
            </a:r>
            <a:r>
              <a:rPr lang="ru-RU" sz="4400" i="1" dirty="0"/>
              <a:t> </a:t>
            </a:r>
            <a:r>
              <a:rPr lang="ru-RU" sz="4400" i="1" dirty="0" err="1"/>
              <a:t>дехъуэхъуащ</a:t>
            </a:r>
            <a:r>
              <a:rPr lang="ru-RU" sz="4400" i="1" dirty="0"/>
              <a:t>.</a:t>
            </a:r>
            <a:endParaRPr lang="ru-RU" sz="4400" dirty="0"/>
          </a:p>
          <a:p>
            <a:r>
              <a:rPr lang="ru-RU" sz="4400" i="1" dirty="0"/>
              <a:t>Егъэджак1уэхэм я махуэмк1э дэ </a:t>
            </a:r>
            <a:r>
              <a:rPr lang="ru-RU" sz="4400" i="1" dirty="0" err="1"/>
              <a:t>Аннэ</a:t>
            </a:r>
            <a:r>
              <a:rPr lang="ru-RU" sz="4400" i="1" dirty="0"/>
              <a:t> </a:t>
            </a:r>
            <a:r>
              <a:rPr lang="ru-RU" sz="4400" i="1" dirty="0" err="1"/>
              <a:t>Алексеевнэ</a:t>
            </a:r>
            <a:r>
              <a:rPr lang="ru-RU" sz="4400" i="1" dirty="0"/>
              <a:t> </a:t>
            </a:r>
            <a:r>
              <a:rPr lang="ru-RU" sz="4400" i="1" dirty="0" err="1" smtClean="0"/>
              <a:t>дехъуэхъунущ</a:t>
            </a:r>
            <a:r>
              <a:rPr lang="ru-RU" sz="4400" i="1" dirty="0"/>
              <a:t>.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Адыгэбзэк1э зэвдзэк1.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52600"/>
            <a:ext cx="8640960" cy="4844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i="1" dirty="0"/>
              <a:t>Поздравляю с праздником! </a:t>
            </a:r>
            <a:endParaRPr lang="ru-RU" sz="3200" dirty="0"/>
          </a:p>
          <a:p>
            <a:r>
              <a:rPr lang="ru-RU" sz="3200" i="1" dirty="0"/>
              <a:t>Поздравляю с днем рождения! </a:t>
            </a:r>
            <a:endParaRPr lang="ru-RU" sz="3200" dirty="0"/>
          </a:p>
          <a:p>
            <a:r>
              <a:rPr lang="ru-RU" sz="3200" i="1" dirty="0"/>
              <a:t>Поздравляем с Днем матери! </a:t>
            </a:r>
            <a:endParaRPr lang="ru-RU" sz="3200" i="1" dirty="0" smtClean="0"/>
          </a:p>
          <a:p>
            <a:r>
              <a:rPr lang="ru-RU" sz="3200" i="1" dirty="0" smtClean="0"/>
              <a:t>Маме я пожелала здоровья.</a:t>
            </a:r>
          </a:p>
          <a:p>
            <a:r>
              <a:rPr lang="ru-RU" sz="3200" i="1" dirty="0" smtClean="0"/>
              <a:t>Сестре ты пожелал счастья.</a:t>
            </a:r>
          </a:p>
          <a:p>
            <a:r>
              <a:rPr lang="ru-RU" sz="3200" i="1" dirty="0" smtClean="0"/>
              <a:t>Дедушке мы пожелали долгих лет жизни.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3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5791200" cy="1044034"/>
          </a:xfrm>
        </p:spPr>
        <p:txBody>
          <a:bodyPr/>
          <a:lstStyle/>
          <a:p>
            <a:pPr algn="ctr"/>
            <a:r>
              <a:rPr lang="ru-RU" dirty="0" smtClean="0"/>
              <a:t>4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640960" cy="5184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i="1" dirty="0"/>
              <a:t>1. По 4 типу спрягаются только переходные глаголы. Исключение составляет непереходный глагол </a:t>
            </a:r>
            <a:r>
              <a:rPr lang="ru-RU" i="1" dirty="0">
                <a:solidFill>
                  <a:srgbClr val="FF0000"/>
                </a:solidFill>
              </a:rPr>
              <a:t>и1эн</a:t>
            </a:r>
            <a:r>
              <a:rPr lang="ru-RU" i="1" dirty="0"/>
              <a:t>. </a:t>
            </a:r>
          </a:p>
          <a:p>
            <a:pPr algn="just"/>
            <a:r>
              <a:rPr lang="ru-RU" i="1" dirty="0"/>
              <a:t>2. В 3-м лице </a:t>
            </a:r>
            <a:r>
              <a:rPr lang="ru-RU" i="1" dirty="0">
                <a:solidFill>
                  <a:srgbClr val="FF0000"/>
                </a:solidFill>
              </a:rPr>
              <a:t>ед. числа </a:t>
            </a:r>
            <a:r>
              <a:rPr lang="ru-RU" i="1" dirty="0"/>
              <a:t>настоящего времени глаголы имеют личный префикс </a:t>
            </a:r>
            <a:r>
              <a:rPr lang="ru-RU" i="1" dirty="0">
                <a:solidFill>
                  <a:srgbClr val="FF0000"/>
                </a:solidFill>
              </a:rPr>
              <a:t>е</a:t>
            </a:r>
            <a:r>
              <a:rPr lang="ru-RU" i="1" dirty="0"/>
              <a:t>-, а в других временах префикс </a:t>
            </a:r>
            <a:r>
              <a:rPr lang="ru-RU" i="1" dirty="0">
                <a:solidFill>
                  <a:srgbClr val="FF0000"/>
                </a:solidFill>
              </a:rPr>
              <a:t>и</a:t>
            </a:r>
            <a:r>
              <a:rPr lang="ru-RU" i="1" dirty="0"/>
              <a:t>-. </a:t>
            </a:r>
          </a:p>
          <a:p>
            <a:pPr algn="just"/>
            <a:r>
              <a:rPr lang="ru-RU" i="1" dirty="0"/>
              <a:t>3. В 3-м лице </a:t>
            </a:r>
            <a:r>
              <a:rPr lang="ru-RU" i="1" dirty="0">
                <a:solidFill>
                  <a:srgbClr val="FF0000"/>
                </a:solidFill>
              </a:rPr>
              <a:t>мн. числа </a:t>
            </a:r>
            <a:r>
              <a:rPr lang="ru-RU" i="1" dirty="0"/>
              <a:t>во всех временах глаголы имеют одинаковый личный префикс – </a:t>
            </a:r>
            <a:r>
              <a:rPr lang="ru-RU" i="1" dirty="0">
                <a:solidFill>
                  <a:srgbClr val="FF0000"/>
                </a:solidFill>
              </a:rPr>
              <a:t>я-</a:t>
            </a:r>
            <a:r>
              <a:rPr lang="ru-RU" i="1" dirty="0"/>
              <a:t>. </a:t>
            </a:r>
          </a:p>
          <a:p>
            <a:pPr algn="just"/>
            <a:r>
              <a:rPr lang="ru-RU" i="1" dirty="0"/>
              <a:t>4. При спряжении глаголов, которые начинаются с глухих согласных, личные префиксы 1, 2 лица прошедшего и будущего времен обоих чисел – глухие. </a:t>
            </a:r>
          </a:p>
          <a:p>
            <a:pPr algn="just"/>
            <a:r>
              <a:rPr lang="ru-RU" i="1" dirty="0"/>
              <a:t>5. При спряжении глаголов, которые начинаются со звонких согласных, личные префиксы 1, 2 лица прошедшего и будущего времен обоих чисел – звонкие.</a:t>
            </a:r>
            <a:endParaRPr lang="ru-RU" dirty="0"/>
          </a:p>
          <a:p>
            <a:pPr algn="just"/>
            <a:r>
              <a:rPr lang="ru-RU" dirty="0" smtClean="0"/>
              <a:t>6. Примеры переходных глаголов 4 типа спряжения: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джын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дзын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, пщэф1ын, тхьэщ1ын, …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21241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Проспрягаем несколько глаголов по 4 типу: </a:t>
            </a:r>
            <a:r>
              <a:rPr lang="ru-RU" dirty="0" smtClean="0">
                <a:solidFill>
                  <a:srgbClr val="FF0000"/>
                </a:solidFill>
              </a:rPr>
              <a:t>тхьэщ1ын, пщэф1ын, гъэк1уэн.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492896"/>
            <a:ext cx="8496944" cy="36332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/>
              <a:t>Сэ</a:t>
            </a:r>
            <a:r>
              <a:rPr lang="ru-RU" sz="2800" dirty="0"/>
              <a:t> сотхьэщ1, </a:t>
            </a:r>
            <a:r>
              <a:rPr lang="ru-RU" sz="2800" dirty="0" smtClean="0"/>
              <a:t>     стхьэщ1ащ</a:t>
            </a:r>
            <a:r>
              <a:rPr lang="ru-RU" sz="2800" dirty="0"/>
              <a:t>, </a:t>
            </a:r>
            <a:r>
              <a:rPr lang="ru-RU" sz="2800" dirty="0" smtClean="0"/>
              <a:t>     стхьэщ1ынущ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Уэ</a:t>
            </a:r>
            <a:r>
              <a:rPr lang="ru-RU" sz="2800" dirty="0"/>
              <a:t> уотхьэщ1, </a:t>
            </a:r>
            <a:r>
              <a:rPr lang="ru-RU" sz="2800" dirty="0" smtClean="0"/>
              <a:t>      птхьэщ1ащ</a:t>
            </a:r>
            <a:r>
              <a:rPr lang="ru-RU" sz="2800" dirty="0"/>
              <a:t>, </a:t>
            </a:r>
            <a:r>
              <a:rPr lang="ru-RU" sz="2800" dirty="0" smtClean="0"/>
              <a:t>    птхьэщ1ынущ</a:t>
            </a:r>
            <a:r>
              <a:rPr lang="ru-RU" sz="2800" dirty="0"/>
              <a:t>.</a:t>
            </a:r>
          </a:p>
          <a:p>
            <a:r>
              <a:rPr lang="ru-RU" sz="2800" dirty="0"/>
              <a:t>Абы етхьэщ1, </a:t>
            </a:r>
            <a:r>
              <a:rPr lang="ru-RU" sz="2800" dirty="0" smtClean="0"/>
              <a:t>    итхьэщ1ащ</a:t>
            </a:r>
            <a:r>
              <a:rPr lang="ru-RU" sz="2800" dirty="0"/>
              <a:t>, </a:t>
            </a:r>
            <a:r>
              <a:rPr lang="ru-RU" sz="2800" dirty="0" smtClean="0"/>
              <a:t>     итхьэщ1ынущ</a:t>
            </a:r>
            <a:r>
              <a:rPr lang="ru-RU" sz="2800" dirty="0"/>
              <a:t>.</a:t>
            </a:r>
          </a:p>
          <a:p>
            <a:r>
              <a:rPr lang="ru-RU" sz="2800" dirty="0"/>
              <a:t>Дэ дотхьэщ1, </a:t>
            </a:r>
            <a:r>
              <a:rPr lang="ru-RU" sz="2800" dirty="0" smtClean="0"/>
              <a:t>     ттхьэщ1ащ</a:t>
            </a:r>
            <a:r>
              <a:rPr lang="ru-RU" sz="2800" dirty="0"/>
              <a:t>, </a:t>
            </a:r>
            <a:r>
              <a:rPr lang="ru-RU" sz="2800" dirty="0" smtClean="0"/>
              <a:t>     ттхьэщ1ынущ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Фэ</a:t>
            </a:r>
            <a:r>
              <a:rPr lang="ru-RU" sz="2800" dirty="0"/>
              <a:t> фотхьэщ1, </a:t>
            </a:r>
            <a:r>
              <a:rPr lang="ru-RU" sz="2800" dirty="0" smtClean="0"/>
              <a:t>    фтхьэщ1ащ</a:t>
            </a:r>
            <a:r>
              <a:rPr lang="ru-RU" sz="2800" dirty="0"/>
              <a:t>, </a:t>
            </a:r>
            <a:r>
              <a:rPr lang="ru-RU" sz="2800" dirty="0" smtClean="0"/>
              <a:t>   фтхьэщ1ынущ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Абыхэм</a:t>
            </a:r>
            <a:r>
              <a:rPr lang="ru-RU" sz="2800" dirty="0"/>
              <a:t> ятхьэщ1, </a:t>
            </a:r>
            <a:r>
              <a:rPr lang="ru-RU" sz="2800" dirty="0" smtClean="0"/>
              <a:t> ятхьэщ1ащ</a:t>
            </a:r>
            <a:r>
              <a:rPr lang="ru-RU" sz="2800" dirty="0"/>
              <a:t>, </a:t>
            </a:r>
            <a:r>
              <a:rPr lang="ru-RU" sz="2800" dirty="0" smtClean="0"/>
              <a:t> ятхьэщ1ынущ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55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11196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</a:t>
            </a:r>
            <a:r>
              <a:rPr lang="ru-RU" b="1" dirty="0"/>
              <a:t> тип спряжения глаголов.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782882"/>
              </p:ext>
            </p:extLst>
          </p:nvPr>
        </p:nvGraphicFramePr>
        <p:xfrm>
          <a:off x="179512" y="1628799"/>
          <a:ext cx="8712968" cy="4852425"/>
        </p:xfrm>
        <a:graphic>
          <a:graphicData uri="http://schemas.openxmlformats.org/drawingml/2006/table">
            <a:tbl>
              <a:tblPr firstRow="1" firstCol="1" bandRow="1"/>
              <a:tblGrid>
                <a:gridCol w="1164998"/>
                <a:gridCol w="2515990"/>
                <a:gridCol w="2515990"/>
                <a:gridCol w="2515990"/>
              </a:tblGrid>
              <a:tr h="4262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6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0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0943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щтэ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Так </a:t>
            </a:r>
            <a:r>
              <a:rPr lang="ru-RU" u="sng" dirty="0"/>
              <a:t>спрягаются</a:t>
            </a:r>
            <a:r>
              <a:rPr lang="ru-RU" u="sng" dirty="0" smtClean="0"/>
              <a:t>: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60" cy="5328592"/>
          </a:xfrm>
        </p:spPr>
        <p:txBody>
          <a:bodyPr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переходные </a:t>
            </a:r>
            <a:r>
              <a:rPr lang="ru-RU" sz="2400" dirty="0"/>
              <a:t>глаголы с префиксом версии </a:t>
            </a:r>
            <a:r>
              <a:rPr lang="ru-RU" sz="2400" dirty="0" err="1">
                <a:solidFill>
                  <a:srgbClr val="FF0000"/>
                </a:solidFill>
              </a:rPr>
              <a:t>хуэ</a:t>
            </a:r>
            <a:r>
              <a:rPr lang="ru-RU" sz="2400" dirty="0">
                <a:solidFill>
                  <a:srgbClr val="FF0000"/>
                </a:solidFill>
              </a:rPr>
              <a:t>-: </a:t>
            </a:r>
            <a:r>
              <a:rPr lang="ru-RU" sz="2400" dirty="0" err="1">
                <a:solidFill>
                  <a:srgbClr val="FF0000"/>
                </a:solidFill>
              </a:rPr>
              <a:t>хуэхьын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хуэтхын</a:t>
            </a:r>
            <a:r>
              <a:rPr lang="ru-RU" sz="2400" dirty="0">
                <a:solidFill>
                  <a:srgbClr val="FF0000"/>
                </a:solidFill>
              </a:rPr>
              <a:t>, хуэщ1ын</a:t>
            </a:r>
            <a:r>
              <a:rPr lang="ru-RU" sz="2400" dirty="0"/>
              <a:t> и т.д., в которых корень глагола начинается с глухого согласного звука;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переходные глаголы с префиксом версии </a:t>
            </a:r>
            <a:r>
              <a:rPr lang="ru-RU" sz="2400" dirty="0">
                <a:solidFill>
                  <a:srgbClr val="FF0000"/>
                </a:solidFill>
              </a:rPr>
              <a:t>ф1э</a:t>
            </a:r>
            <a:r>
              <a:rPr lang="ru-RU" sz="2400" dirty="0"/>
              <a:t>- (противоположным по функции префиксу </a:t>
            </a:r>
            <a:r>
              <a:rPr lang="ru-RU" sz="2400" dirty="0" err="1"/>
              <a:t>хуэ</a:t>
            </a:r>
            <a:r>
              <a:rPr lang="ru-RU" sz="2400" dirty="0"/>
              <a:t>-): </a:t>
            </a:r>
            <a:r>
              <a:rPr lang="ru-RU" sz="2400" dirty="0">
                <a:solidFill>
                  <a:srgbClr val="FF0000"/>
                </a:solidFill>
              </a:rPr>
              <a:t>ф1этхын, ф1эшхын, ф1эхьын</a:t>
            </a:r>
            <a:r>
              <a:rPr lang="ru-RU" sz="2400" dirty="0"/>
              <a:t> и т.д., в которых корень глагола начинается с глухого согласного звука;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переходные глаголы с </a:t>
            </a:r>
            <a:r>
              <a:rPr lang="ru-RU" sz="2400" dirty="0">
                <a:solidFill>
                  <a:srgbClr val="FF0000"/>
                </a:solidFill>
              </a:rPr>
              <a:t>направительными</a:t>
            </a:r>
            <a:r>
              <a:rPr lang="ru-RU" sz="2400" dirty="0"/>
              <a:t> префиксами </a:t>
            </a:r>
            <a:r>
              <a:rPr lang="ru-RU" sz="2400" dirty="0" err="1">
                <a:solidFill>
                  <a:srgbClr val="FF0000"/>
                </a:solidFill>
              </a:rPr>
              <a:t>къэ</a:t>
            </a:r>
            <a:r>
              <a:rPr lang="ru-RU" sz="2400" dirty="0">
                <a:solidFill>
                  <a:srgbClr val="FF0000"/>
                </a:solidFill>
              </a:rPr>
              <a:t>-, </a:t>
            </a:r>
            <a:r>
              <a:rPr lang="ru-RU" sz="2400" dirty="0" err="1">
                <a:solidFill>
                  <a:srgbClr val="FF0000"/>
                </a:solidFill>
              </a:rPr>
              <a:t>нэ</a:t>
            </a:r>
            <a:r>
              <a:rPr lang="ru-RU" sz="2400" dirty="0">
                <a:solidFill>
                  <a:srgbClr val="FF0000"/>
                </a:solidFill>
              </a:rPr>
              <a:t>-</a:t>
            </a:r>
            <a:r>
              <a:rPr lang="ru-RU" sz="2400" dirty="0"/>
              <a:t>: </a:t>
            </a:r>
            <a:r>
              <a:rPr lang="ru-RU" sz="2400" dirty="0" err="1">
                <a:solidFill>
                  <a:srgbClr val="FF0000"/>
                </a:solidFill>
              </a:rPr>
              <a:t>къэхьын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къэщыпын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къэтхын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нэхьын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нэшэн</a:t>
            </a:r>
            <a:r>
              <a:rPr lang="ru-RU" sz="2400" dirty="0">
                <a:solidFill>
                  <a:srgbClr val="FF0000"/>
                </a:solidFill>
              </a:rPr>
              <a:t>, </a:t>
            </a:r>
            <a:r>
              <a:rPr lang="ru-RU" sz="2400" dirty="0" err="1">
                <a:solidFill>
                  <a:srgbClr val="FF0000"/>
                </a:solidFill>
              </a:rPr>
              <a:t>нэтхын</a:t>
            </a:r>
            <a:r>
              <a:rPr lang="ru-RU" sz="2400" dirty="0"/>
              <a:t> и т.д., в которых корень глагола начинается с глухого согласного </a:t>
            </a:r>
            <a:r>
              <a:rPr lang="ru-RU" sz="2400" dirty="0" smtClean="0"/>
              <a:t>звука</a:t>
            </a:r>
            <a:r>
              <a:rPr lang="ru-RU" sz="2400" dirty="0"/>
              <a:t> </a:t>
            </a:r>
            <a:r>
              <a:rPr lang="ru-RU" sz="2400" dirty="0" smtClean="0"/>
              <a:t>и др.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92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19256" cy="792088"/>
          </a:xfrm>
        </p:spPr>
        <p:txBody>
          <a:bodyPr/>
          <a:lstStyle/>
          <a:p>
            <a:pPr algn="ctr"/>
            <a:r>
              <a:rPr lang="en-US" b="1" dirty="0"/>
              <a:t>V</a:t>
            </a:r>
            <a:r>
              <a:rPr lang="ru-RU" b="1" dirty="0"/>
              <a:t> тип спряжения глаголов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09581"/>
              </p:ext>
            </p:extLst>
          </p:nvPr>
        </p:nvGraphicFramePr>
        <p:xfrm>
          <a:off x="251519" y="1628798"/>
          <a:ext cx="8496944" cy="4863856"/>
        </p:xfrm>
        <a:graphic>
          <a:graphicData uri="http://schemas.openxmlformats.org/drawingml/2006/table">
            <a:tbl>
              <a:tblPr firstRow="1" firstCol="1" bandRow="1"/>
              <a:tblGrid>
                <a:gridCol w="1136114"/>
                <a:gridCol w="2453610"/>
                <a:gridCol w="2453610"/>
                <a:gridCol w="2453610"/>
              </a:tblGrid>
              <a:tr h="419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4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14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4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8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1464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щ1ы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 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дзэ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Так спрягаются: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256584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переходные </a:t>
            </a:r>
            <a:r>
              <a:rPr lang="ru-RU" sz="2800" dirty="0"/>
              <a:t>глаголы с префиксом версии </a:t>
            </a:r>
            <a:r>
              <a:rPr lang="ru-RU" sz="2800" dirty="0" err="1">
                <a:solidFill>
                  <a:srgbClr val="FF0000"/>
                </a:solidFill>
              </a:rPr>
              <a:t>хуэ</a:t>
            </a:r>
            <a:r>
              <a:rPr lang="ru-RU" sz="2800" dirty="0">
                <a:solidFill>
                  <a:srgbClr val="FF0000"/>
                </a:solidFill>
              </a:rPr>
              <a:t>-:  </a:t>
            </a:r>
            <a:r>
              <a:rPr lang="ru-RU" sz="2800" dirty="0" err="1">
                <a:solidFill>
                  <a:srgbClr val="FF0000"/>
                </a:solidFill>
              </a:rPr>
              <a:t>хуэжьын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хуэбжын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хуэблэн</a:t>
            </a:r>
            <a:r>
              <a:rPr lang="ru-RU" sz="2800" dirty="0"/>
              <a:t>, где корень глагола начинается со звонкого согласного звука;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переходные глаголы с префиксом версии </a:t>
            </a:r>
            <a:r>
              <a:rPr lang="ru-RU" sz="2800" dirty="0">
                <a:solidFill>
                  <a:srgbClr val="FF0000"/>
                </a:solidFill>
              </a:rPr>
              <a:t>ф1э-</a:t>
            </a:r>
            <a:r>
              <a:rPr lang="ru-RU" sz="2800" dirty="0"/>
              <a:t> (противоположным по функции префиксу </a:t>
            </a:r>
            <a:r>
              <a:rPr lang="ru-RU" sz="2800" dirty="0" err="1"/>
              <a:t>хуэ</a:t>
            </a:r>
            <a:r>
              <a:rPr lang="ru-RU" sz="2800" dirty="0"/>
              <a:t>-): </a:t>
            </a:r>
            <a:r>
              <a:rPr lang="ru-RU" sz="2800" dirty="0">
                <a:solidFill>
                  <a:srgbClr val="FF0000"/>
                </a:solidFill>
              </a:rPr>
              <a:t>ф1эджын, ф1эжьыщ1ын, ф1эдын</a:t>
            </a:r>
            <a:r>
              <a:rPr lang="ru-RU" sz="2800" dirty="0"/>
              <a:t> и т.д., в которых корень глагола начинается со звонкого согласного звука;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переходные глаголы с направительными префиксами </a:t>
            </a:r>
            <a:r>
              <a:rPr lang="ru-RU" sz="2800" dirty="0" err="1">
                <a:solidFill>
                  <a:srgbClr val="FF0000"/>
                </a:solidFill>
              </a:rPr>
              <a:t>къэ</a:t>
            </a:r>
            <a:r>
              <a:rPr lang="ru-RU" sz="2800" dirty="0">
                <a:solidFill>
                  <a:srgbClr val="FF0000"/>
                </a:solidFill>
              </a:rPr>
              <a:t>-, </a:t>
            </a:r>
            <a:r>
              <a:rPr lang="ru-RU" sz="2800" dirty="0" err="1">
                <a:solidFill>
                  <a:srgbClr val="FF0000"/>
                </a:solidFill>
              </a:rPr>
              <a:t>нэ</a:t>
            </a:r>
            <a:r>
              <a:rPr lang="ru-RU" sz="2800" dirty="0">
                <a:solidFill>
                  <a:srgbClr val="FF0000"/>
                </a:solidFill>
              </a:rPr>
              <a:t>-: </a:t>
            </a:r>
            <a:r>
              <a:rPr lang="ru-RU" sz="2800" dirty="0" err="1">
                <a:solidFill>
                  <a:srgbClr val="FF0000"/>
                </a:solidFill>
              </a:rPr>
              <a:t>къэгъэвэн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къэлэжьын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къэгъуэтын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нэджысын</a:t>
            </a:r>
            <a:r>
              <a:rPr lang="ru-RU" sz="2800" dirty="0">
                <a:solidFill>
                  <a:srgbClr val="FF0000"/>
                </a:solidFill>
              </a:rPr>
              <a:t>, нэгъэк1уэн </a:t>
            </a:r>
            <a:r>
              <a:rPr lang="ru-RU" sz="2800" dirty="0"/>
              <a:t>и т.д., в которых корень глагола начинается со звонкого согласного </a:t>
            </a:r>
            <a:r>
              <a:rPr lang="ru-RU" sz="2800" dirty="0" smtClean="0"/>
              <a:t>звука и др.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314</TotalTime>
  <Words>545</Words>
  <Application>Microsoft Office PowerPoint</Application>
  <PresentationFormat>Экран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Изучаем  кабардинский язык</vt:lpstr>
      <vt:lpstr>Фыкъеджэ,  урысыбзэк1э зэвдзэк1.</vt:lpstr>
      <vt:lpstr>Адыгэбзэк1э зэвдзэк1.</vt:lpstr>
      <vt:lpstr>4 тип</vt:lpstr>
      <vt:lpstr>Проспрягаем несколько глаголов по 4 типу: тхьэщ1ын, пщэф1ын, гъэк1уэн. </vt:lpstr>
      <vt:lpstr>V тип спряжения глаголов. </vt:lpstr>
      <vt:lpstr>Так спрягаются:</vt:lpstr>
      <vt:lpstr>V тип спряжения глаголов</vt:lpstr>
      <vt:lpstr>Так спрягаются: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21</cp:revision>
  <dcterms:created xsi:type="dcterms:W3CDTF">2014-03-12T17:19:47Z</dcterms:created>
  <dcterms:modified xsi:type="dcterms:W3CDTF">2014-03-26T19:18:22Z</dcterms:modified>
</cp:coreProperties>
</file>