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68" r:id="rId3"/>
    <p:sldId id="258" r:id="rId4"/>
    <p:sldId id="269" r:id="rId5"/>
    <p:sldId id="270" r:id="rId6"/>
    <p:sldId id="272" r:id="rId7"/>
    <p:sldId id="275" r:id="rId8"/>
    <p:sldId id="274" r:id="rId9"/>
    <p:sldId id="273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F5922-1BCF-403C-811A-307CA72826E8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A7401-AC2F-47CA-AB58-D9361ADDCD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26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A7401-AC2F-47CA-AB58-D9361ADDCDA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16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27.03.2014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1680" y="2492896"/>
            <a:ext cx="6499057" cy="1917740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solidFill>
                  <a:schemeClr val="accent1">
                    <a:lumMod val="50000"/>
                  </a:schemeClr>
                </a:solidFill>
              </a:rPr>
              <a:t>Изучаем </a:t>
            </a:r>
            <a:br>
              <a:rPr lang="ru-RU" sz="4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400" b="1" dirty="0" smtClean="0">
                <a:solidFill>
                  <a:schemeClr val="accent1">
                    <a:lumMod val="50000"/>
                  </a:schemeClr>
                </a:solidFill>
              </a:rPr>
              <a:t>кабардинский</a:t>
            </a:r>
            <a:r>
              <a:rPr lang="ru-RU" sz="4400" b="1" dirty="0" smtClean="0"/>
              <a:t> </a:t>
            </a:r>
            <a:br>
              <a:rPr lang="ru-RU" sz="4400" b="1" dirty="0" smtClean="0"/>
            </a:br>
            <a:r>
              <a:rPr lang="ru-RU" sz="4400" b="1" dirty="0" smtClean="0">
                <a:solidFill>
                  <a:schemeClr val="accent1">
                    <a:lumMod val="50000"/>
                  </a:schemeClr>
                </a:solidFill>
              </a:rPr>
              <a:t>язык</a:t>
            </a:r>
            <a:endParaRPr lang="ru-RU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04048" y="5445224"/>
            <a:ext cx="3885867" cy="1188621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Занятие №54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/>
              <a:t>Фыпсэу</a:t>
            </a:r>
            <a:r>
              <a:rPr lang="ru-RU" sz="4800" b="1" dirty="0" smtClean="0"/>
              <a:t>! </a:t>
            </a:r>
          </a:p>
          <a:p>
            <a:pPr algn="ctr"/>
            <a:r>
              <a:rPr lang="ru-RU" sz="4800" b="1" dirty="0" err="1" smtClean="0"/>
              <a:t>Узыншэу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фыщыт</a:t>
            </a:r>
            <a:r>
              <a:rPr lang="ru-RU" sz="4800" b="1" dirty="0" smtClean="0"/>
              <a:t>!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07375" cy="8636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</a:t>
            </a:r>
            <a:r>
              <a:rPr lang="ru-RU" b="1" dirty="0"/>
              <a:t> тип спряжения глаголов</a:t>
            </a:r>
            <a:r>
              <a:rPr lang="ru-RU" b="1" dirty="0" smtClean="0"/>
              <a:t>.</a:t>
            </a:r>
            <a:endParaRPr lang="ru-RU" dirty="0"/>
          </a:p>
        </p:txBody>
      </p:sp>
      <p:graphicFrame>
        <p:nvGraphicFramePr>
          <p:cNvPr id="6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183293"/>
              </p:ext>
            </p:extLst>
          </p:nvPr>
        </p:nvGraphicFramePr>
        <p:xfrm>
          <a:off x="467544" y="1628799"/>
          <a:ext cx="8208913" cy="4852425"/>
        </p:xfrm>
        <a:graphic>
          <a:graphicData uri="http://schemas.openxmlformats.org/drawingml/2006/table">
            <a:tbl>
              <a:tblPr firstRow="1" firstCol="1" bandRow="1"/>
              <a:tblGrid>
                <a:gridCol w="1097602"/>
                <a:gridCol w="2370437"/>
                <a:gridCol w="2370437"/>
                <a:gridCol w="2370437"/>
              </a:tblGrid>
              <a:tr h="42626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262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094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8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 b="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хуэ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800" b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</a:t>
                      </a:r>
                      <a:r>
                        <a:rPr lang="ru-RU" sz="2800" b="1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 b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хуэ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тхы</a:t>
                      </a:r>
                      <a:r>
                        <a:rPr lang="ru-RU" sz="28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372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уэ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r>
                        <a:rPr lang="ru-RU" sz="28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 b="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хуэ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</a:t>
                      </a:r>
                      <a:r>
                        <a:rPr lang="ru-RU" sz="28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хуэ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тхы</a:t>
                      </a:r>
                      <a:r>
                        <a:rPr lang="ru-RU" sz="28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0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 </a:t>
                      </a:r>
                      <a:r>
                        <a:rPr lang="ru-RU" sz="1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800" b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</a:t>
                      </a:r>
                      <a:r>
                        <a:rPr lang="ru-RU" sz="28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тхы</a:t>
                      </a:r>
                      <a:r>
                        <a:rPr lang="ru-RU" sz="28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646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10943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8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 b="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хуэ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</a:t>
                      </a:r>
                      <a:r>
                        <a:rPr lang="ru-RU" sz="28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хуэ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тхы</a:t>
                      </a:r>
                      <a:r>
                        <a:rPr lang="ru-RU" sz="28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02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фэ</a:t>
                      </a:r>
                      <a:endParaRPr lang="ru-RU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</a:t>
                      </a:r>
                      <a:r>
                        <a:rPr lang="ru-RU" sz="28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 b="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хуэ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</a:t>
                      </a:r>
                      <a:r>
                        <a:rPr lang="ru-RU" sz="28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хуэ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тхы</a:t>
                      </a:r>
                      <a:r>
                        <a:rPr lang="ru-RU" sz="28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660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III. 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абыхэм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 b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</a:t>
                      </a:r>
                      <a:r>
                        <a:rPr lang="ru-RU" sz="28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ху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тхы</a:t>
                      </a:r>
                      <a:r>
                        <a:rPr lang="ru-RU" sz="28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ну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4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-126464"/>
            <a:ext cx="82089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u="sng" dirty="0"/>
              <a:t>Так спрягаются: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51520" y="1340768"/>
            <a:ext cx="8424936" cy="532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переходные глаголы с префиксом версии </a:t>
            </a:r>
            <a:r>
              <a:rPr lang="ru-R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хуэ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-: </a:t>
            </a:r>
            <a:r>
              <a:rPr lang="ru-R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хуэхьын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хуэтхын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хуэщ1ын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т.д., в которых корень глагола начинается с глухого согласного звука;</a:t>
            </a:r>
          </a:p>
          <a:p>
            <a:pPr indent="-3429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переходные глаголы с префиксом версии 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ф1э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(противоположным по функции префиксу </a:t>
            </a:r>
            <a:r>
              <a:rPr lang="ru-R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хуэ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ф1этхын, ф1эшхын, ф1эхьын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т.д., в которых корень глагола начинается с глухого согласного звука;</a:t>
            </a:r>
          </a:p>
          <a:p>
            <a:pPr indent="-342900" algn="just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переходные глаголы с направительными префиксами </a:t>
            </a:r>
            <a:r>
              <a:rPr lang="ru-R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къэ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-, </a:t>
            </a:r>
            <a:r>
              <a:rPr lang="ru-R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нэ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къэхьын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къэщыпын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къэтхын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нэхьын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нэшэн</a:t>
            </a:r>
            <a:r>
              <a:rPr lang="ru-RU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нэтхын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т.д., в которых корень глагола начинается с глухого согласного звука и др.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692696"/>
            <a:ext cx="8424936" cy="86409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П</a:t>
            </a:r>
            <a:r>
              <a:rPr lang="ru-RU" sz="3600" b="1" dirty="0" smtClean="0">
                <a:solidFill>
                  <a:schemeClr val="tx1"/>
                </a:solidFill>
              </a:rPr>
              <a:t>роспрягаем </a:t>
            </a:r>
            <a:r>
              <a:rPr lang="ru-RU" sz="3600" b="1" i="1" dirty="0" smtClean="0">
                <a:solidFill>
                  <a:schemeClr val="tx1"/>
                </a:solidFill>
              </a:rPr>
              <a:t>глаголы:</a:t>
            </a:r>
            <a:r>
              <a:rPr lang="ru-RU" sz="3600" b="1" i="1" dirty="0" smtClean="0">
                <a:solidFill>
                  <a:srgbClr val="FF0000"/>
                </a:solidFill>
              </a:rPr>
              <a:t> </a:t>
            </a:r>
            <a:r>
              <a:rPr lang="ru-RU" sz="3600" b="1" i="1" dirty="0" err="1" smtClean="0">
                <a:solidFill>
                  <a:srgbClr val="FF0000"/>
                </a:solidFill>
              </a:rPr>
              <a:t>нэшэн</a:t>
            </a:r>
            <a:r>
              <a:rPr lang="ru-RU" sz="3600" b="1" i="1" dirty="0" smtClean="0">
                <a:solidFill>
                  <a:srgbClr val="FF0000"/>
                </a:solidFill>
              </a:rPr>
              <a:t>, </a:t>
            </a:r>
            <a:r>
              <a:rPr lang="ru-RU" sz="3600" b="1" i="1" dirty="0" err="1" smtClean="0">
                <a:solidFill>
                  <a:srgbClr val="FF0000"/>
                </a:solidFill>
              </a:rPr>
              <a:t>къэхьын</a:t>
            </a:r>
            <a:r>
              <a:rPr lang="ru-RU" sz="3600" b="1" i="1" dirty="0" smtClean="0">
                <a:solidFill>
                  <a:srgbClr val="FF0000"/>
                </a:solidFill>
              </a:rPr>
              <a:t>.</a:t>
            </a:r>
            <a:endParaRPr lang="ru-RU" sz="3600" b="1" i="1" dirty="0">
              <a:solidFill>
                <a:srgbClr val="FF0000"/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39552" y="2132856"/>
            <a:ext cx="3888432" cy="3528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smtClean="0">
                <a:solidFill>
                  <a:schemeClr val="tx1"/>
                </a:solidFill>
              </a:rPr>
              <a:t>Сэ … ны</a:t>
            </a:r>
            <a:r>
              <a:rPr lang="ru-RU" sz="2800" b="1" smtClean="0">
                <a:solidFill>
                  <a:srgbClr val="FF0000"/>
                </a:solidFill>
              </a:rPr>
              <a:t>з</a:t>
            </a:r>
            <a:r>
              <a:rPr lang="ru-RU" sz="2800" b="1" smtClean="0">
                <a:solidFill>
                  <a:schemeClr val="tx1"/>
                </a:solidFill>
              </a:rPr>
              <a:t>ошэ.</a:t>
            </a:r>
          </a:p>
          <a:p>
            <a:pPr>
              <a:buClr>
                <a:srgbClr val="B83D68"/>
              </a:buClr>
            </a:pPr>
            <a:r>
              <a:rPr lang="ru-RU" sz="2800" b="1" smtClean="0">
                <a:solidFill>
                  <a:prstClr val="black"/>
                </a:solidFill>
              </a:rPr>
              <a:t>Уэ … ны</a:t>
            </a:r>
            <a:r>
              <a:rPr lang="ru-RU" sz="2800" b="1" smtClean="0">
                <a:solidFill>
                  <a:srgbClr val="FF0000"/>
                </a:solidFill>
              </a:rPr>
              <a:t>б</a:t>
            </a:r>
            <a:r>
              <a:rPr lang="ru-RU" sz="2800" b="1" smtClean="0">
                <a:solidFill>
                  <a:prstClr val="black"/>
                </a:solidFill>
              </a:rPr>
              <a:t>ошэ.</a:t>
            </a:r>
          </a:p>
          <a:p>
            <a:r>
              <a:rPr lang="ru-RU" sz="2800" b="1" smtClean="0">
                <a:solidFill>
                  <a:schemeClr val="tx1"/>
                </a:solidFill>
              </a:rPr>
              <a:t>Абы … н</a:t>
            </a:r>
            <a:r>
              <a:rPr lang="ru-RU" sz="2800" b="1" smtClean="0">
                <a:solidFill>
                  <a:srgbClr val="FF0000"/>
                </a:solidFill>
              </a:rPr>
              <a:t>е</a:t>
            </a:r>
            <a:r>
              <a:rPr lang="ru-RU" sz="2800" b="1" smtClean="0">
                <a:solidFill>
                  <a:schemeClr val="tx1"/>
                </a:solidFill>
              </a:rPr>
              <a:t>шэ.</a:t>
            </a:r>
          </a:p>
          <a:p>
            <a:r>
              <a:rPr lang="ru-RU" sz="2800" b="1" smtClean="0">
                <a:solidFill>
                  <a:schemeClr val="tx1"/>
                </a:solidFill>
              </a:rPr>
              <a:t>Дэ … ны</a:t>
            </a:r>
            <a:r>
              <a:rPr lang="ru-RU" sz="2800" b="1" smtClean="0">
                <a:solidFill>
                  <a:srgbClr val="FF0000"/>
                </a:solidFill>
              </a:rPr>
              <a:t>д</a:t>
            </a:r>
            <a:r>
              <a:rPr lang="ru-RU" sz="2800" b="1" smtClean="0">
                <a:solidFill>
                  <a:schemeClr val="tx1"/>
                </a:solidFill>
              </a:rPr>
              <a:t>ошэ.</a:t>
            </a:r>
          </a:p>
          <a:p>
            <a:r>
              <a:rPr lang="ru-RU" sz="2800" b="1" smtClean="0">
                <a:solidFill>
                  <a:schemeClr val="tx1"/>
                </a:solidFill>
              </a:rPr>
              <a:t>Фэ … ны</a:t>
            </a:r>
            <a:r>
              <a:rPr lang="ru-RU" sz="2800" b="1" smtClean="0">
                <a:solidFill>
                  <a:srgbClr val="FF0000"/>
                </a:solidFill>
              </a:rPr>
              <a:t>в</a:t>
            </a:r>
            <a:r>
              <a:rPr lang="ru-RU" sz="2800" b="1" smtClean="0">
                <a:solidFill>
                  <a:schemeClr val="tx1"/>
                </a:solidFill>
              </a:rPr>
              <a:t>ошэ.</a:t>
            </a:r>
          </a:p>
          <a:p>
            <a:r>
              <a:rPr lang="ru-RU" sz="2800" b="1" smtClean="0">
                <a:solidFill>
                  <a:schemeClr val="tx1"/>
                </a:solidFill>
              </a:rPr>
              <a:t>Абыхэм … н</a:t>
            </a:r>
            <a:r>
              <a:rPr lang="ru-RU" sz="2800" b="1" smtClean="0">
                <a:solidFill>
                  <a:srgbClr val="FF0000"/>
                </a:solidFill>
              </a:rPr>
              <a:t>а</a:t>
            </a:r>
            <a:r>
              <a:rPr lang="ru-RU" sz="2800" b="1" smtClean="0">
                <a:solidFill>
                  <a:schemeClr val="tx1"/>
                </a:solidFill>
              </a:rPr>
              <a:t>шэ.</a:t>
            </a:r>
          </a:p>
          <a:p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716016" y="2132856"/>
            <a:ext cx="3888432" cy="35283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 smtClean="0">
                <a:solidFill>
                  <a:schemeClr val="tx1"/>
                </a:solidFill>
              </a:rPr>
              <a:t>Сэ</a:t>
            </a:r>
            <a:r>
              <a:rPr lang="ru-RU" sz="2800" b="1" dirty="0" smtClean="0">
                <a:solidFill>
                  <a:schemeClr val="tx1"/>
                </a:solidFill>
              </a:rPr>
              <a:t> … </a:t>
            </a:r>
            <a:r>
              <a:rPr lang="ru-RU" sz="2800" b="1" dirty="0" err="1" smtClean="0">
                <a:solidFill>
                  <a:schemeClr val="tx1"/>
                </a:solidFill>
              </a:rPr>
              <a:t>къы</a:t>
            </a:r>
            <a:r>
              <a:rPr lang="ru-RU" sz="2800" b="1" dirty="0" err="1" smtClean="0">
                <a:solidFill>
                  <a:srgbClr val="FF0000"/>
                </a:solidFill>
              </a:rPr>
              <a:t>з</a:t>
            </a:r>
            <a:r>
              <a:rPr lang="ru-RU" sz="2800" b="1" dirty="0" err="1" smtClean="0">
                <a:solidFill>
                  <a:schemeClr val="tx1"/>
                </a:solidFill>
              </a:rPr>
              <a:t>охь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rgbClr val="B83D68"/>
              </a:buClr>
            </a:pPr>
            <a:r>
              <a:rPr lang="ru-RU" sz="2800" b="1" dirty="0" err="1" smtClean="0">
                <a:solidFill>
                  <a:prstClr val="black"/>
                </a:solidFill>
              </a:rPr>
              <a:t>Уэ</a:t>
            </a:r>
            <a:r>
              <a:rPr lang="ru-RU" sz="2800" b="1" dirty="0" smtClean="0">
                <a:solidFill>
                  <a:prstClr val="black"/>
                </a:solidFill>
              </a:rPr>
              <a:t> … </a:t>
            </a:r>
            <a:r>
              <a:rPr lang="ru-RU" sz="2800" b="1" dirty="0" err="1" smtClean="0">
                <a:solidFill>
                  <a:prstClr val="black"/>
                </a:solidFill>
              </a:rPr>
              <a:t>къы</a:t>
            </a:r>
            <a:r>
              <a:rPr lang="ru-RU" sz="2800" b="1" dirty="0" err="1" smtClean="0">
                <a:solidFill>
                  <a:srgbClr val="FF0000"/>
                </a:solidFill>
              </a:rPr>
              <a:t>б</a:t>
            </a:r>
            <a:r>
              <a:rPr lang="ru-RU" sz="2800" b="1" dirty="0" err="1" smtClean="0">
                <a:solidFill>
                  <a:prstClr val="black"/>
                </a:solidFill>
              </a:rPr>
              <a:t>охь</a:t>
            </a:r>
            <a:r>
              <a:rPr lang="ru-RU" sz="2800" b="1" dirty="0" smtClean="0">
                <a:solidFill>
                  <a:prstClr val="black"/>
                </a:solidFill>
              </a:rPr>
              <a:t>.</a:t>
            </a:r>
          </a:p>
          <a:p>
            <a:r>
              <a:rPr lang="ru-RU" sz="2800" b="1" dirty="0" smtClean="0">
                <a:solidFill>
                  <a:schemeClr val="tx1"/>
                </a:solidFill>
              </a:rPr>
              <a:t>Абы … </a:t>
            </a:r>
            <a:r>
              <a:rPr lang="ru-RU" sz="2800" b="1" dirty="0" err="1" smtClean="0">
                <a:solidFill>
                  <a:schemeClr val="tx1"/>
                </a:solidFill>
              </a:rPr>
              <a:t>къ</a:t>
            </a:r>
            <a:r>
              <a:rPr lang="ru-RU" sz="2800" b="1" dirty="0" err="1" smtClean="0">
                <a:solidFill>
                  <a:srgbClr val="FF0000"/>
                </a:solidFill>
              </a:rPr>
              <a:t>е</a:t>
            </a:r>
            <a:r>
              <a:rPr lang="ru-RU" sz="2800" b="1" dirty="0" err="1" smtClean="0">
                <a:solidFill>
                  <a:schemeClr val="tx1"/>
                </a:solidFill>
              </a:rPr>
              <a:t>хь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800" b="1" dirty="0" smtClean="0">
                <a:solidFill>
                  <a:schemeClr val="tx1"/>
                </a:solidFill>
              </a:rPr>
              <a:t>Дэ … </a:t>
            </a:r>
            <a:r>
              <a:rPr lang="ru-RU" sz="2800" b="1" dirty="0" err="1" smtClean="0">
                <a:solidFill>
                  <a:schemeClr val="tx1"/>
                </a:solidFill>
              </a:rPr>
              <a:t>къы</a:t>
            </a:r>
            <a:r>
              <a:rPr lang="ru-RU" sz="2800" b="1" dirty="0" err="1" smtClean="0">
                <a:solidFill>
                  <a:srgbClr val="FF0000"/>
                </a:solidFill>
              </a:rPr>
              <a:t>д</a:t>
            </a:r>
            <a:r>
              <a:rPr lang="ru-RU" sz="2800" b="1" dirty="0" err="1" smtClean="0">
                <a:solidFill>
                  <a:schemeClr val="tx1"/>
                </a:solidFill>
              </a:rPr>
              <a:t>охь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Фэ</a:t>
            </a:r>
            <a:r>
              <a:rPr lang="ru-RU" sz="2800" b="1" dirty="0" smtClean="0">
                <a:solidFill>
                  <a:schemeClr val="tx1"/>
                </a:solidFill>
              </a:rPr>
              <a:t> … </a:t>
            </a:r>
            <a:r>
              <a:rPr lang="ru-RU" sz="2800" b="1" dirty="0" err="1" smtClean="0">
                <a:solidFill>
                  <a:schemeClr val="tx1"/>
                </a:solidFill>
              </a:rPr>
              <a:t>къы</a:t>
            </a:r>
            <a:r>
              <a:rPr lang="ru-RU" sz="2800" b="1" dirty="0" err="1" smtClean="0">
                <a:solidFill>
                  <a:srgbClr val="FF0000"/>
                </a:solidFill>
              </a:rPr>
              <a:t>в</a:t>
            </a:r>
            <a:r>
              <a:rPr lang="ru-RU" sz="2800" b="1" dirty="0" err="1" smtClean="0">
                <a:solidFill>
                  <a:schemeClr val="tx1"/>
                </a:solidFill>
              </a:rPr>
              <a:t>охь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Абыхэм</a:t>
            </a:r>
            <a:r>
              <a:rPr lang="ru-RU" sz="2800" b="1" dirty="0" smtClean="0">
                <a:solidFill>
                  <a:schemeClr val="tx1"/>
                </a:solidFill>
              </a:rPr>
              <a:t> … </a:t>
            </a:r>
            <a:r>
              <a:rPr lang="ru-RU" sz="2800" b="1" dirty="0" err="1" smtClean="0">
                <a:solidFill>
                  <a:schemeClr val="tx1"/>
                </a:solidFill>
              </a:rPr>
              <a:t>къ</a:t>
            </a:r>
            <a:r>
              <a:rPr lang="ru-RU" sz="2800" b="1" dirty="0" err="1" smtClean="0">
                <a:solidFill>
                  <a:srgbClr val="FF0000"/>
                </a:solidFill>
              </a:rPr>
              <a:t>а</a:t>
            </a:r>
            <a:r>
              <a:rPr lang="ru-RU" sz="2800" b="1" dirty="0" err="1" smtClean="0">
                <a:solidFill>
                  <a:schemeClr val="tx1"/>
                </a:solidFill>
              </a:rPr>
              <a:t>хь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endParaRPr lang="ru-R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3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00808" cy="1143000"/>
          </a:xfrm>
        </p:spPr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accent5">
                    <a:lumMod val="50000"/>
                  </a:schemeClr>
                </a:solidFill>
              </a:rPr>
              <a:t>Фыкъеджэ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урысыбзэк1э 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зэвдзэк1.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916832"/>
            <a:ext cx="8136904" cy="4536504"/>
          </a:xfrm>
        </p:spPr>
        <p:txBody>
          <a:bodyPr>
            <a:normAutofit/>
          </a:bodyPr>
          <a:lstStyle/>
          <a:p>
            <a:r>
              <a:rPr lang="ru-RU" sz="3200" b="1" dirty="0" err="1" smtClean="0">
                <a:solidFill>
                  <a:schemeClr val="tx1"/>
                </a:solidFill>
              </a:rPr>
              <a:t>Иннэ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Алиевнэ</a:t>
            </a:r>
            <a:r>
              <a:rPr lang="ru-RU" sz="3200" b="1" dirty="0" smtClean="0">
                <a:solidFill>
                  <a:schemeClr val="tx1"/>
                </a:solidFill>
              </a:rPr>
              <a:t>, </a:t>
            </a:r>
            <a:r>
              <a:rPr lang="ru-RU" sz="3200" b="1" dirty="0" err="1" smtClean="0">
                <a:solidFill>
                  <a:schemeClr val="tx1"/>
                </a:solidFill>
              </a:rPr>
              <a:t>олимпиадэм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нобэ</a:t>
            </a:r>
            <a:r>
              <a:rPr lang="ru-RU" sz="3200" b="1" dirty="0" smtClean="0">
                <a:solidFill>
                  <a:schemeClr val="tx1"/>
                </a:solidFill>
              </a:rPr>
              <a:t> еджак1уищ </a:t>
            </a:r>
            <a:r>
              <a:rPr lang="ru-RU" sz="3200" b="1" u="sng" dirty="0" err="1" smtClean="0">
                <a:solidFill>
                  <a:schemeClr val="tx1"/>
                </a:solidFill>
              </a:rPr>
              <a:t>нэсшэнущ</a:t>
            </a:r>
            <a:r>
              <a:rPr lang="ru-RU" sz="3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Мамэ</a:t>
            </a:r>
            <a:r>
              <a:rPr lang="ru-RU" sz="3200" b="1" dirty="0" smtClean="0">
                <a:solidFill>
                  <a:schemeClr val="tx1"/>
                </a:solidFill>
              </a:rPr>
              <a:t>, </a:t>
            </a:r>
            <a:r>
              <a:rPr lang="ru-RU" sz="3200" b="1" dirty="0" err="1" smtClean="0">
                <a:solidFill>
                  <a:schemeClr val="tx1"/>
                </a:solidFill>
              </a:rPr>
              <a:t>пщэдей</a:t>
            </a:r>
            <a:r>
              <a:rPr lang="ru-RU" sz="3200" b="1" dirty="0" smtClean="0">
                <a:solidFill>
                  <a:schemeClr val="tx1"/>
                </a:solidFill>
              </a:rPr>
              <a:t> тортит1  </a:t>
            </a:r>
            <a:r>
              <a:rPr lang="ru-RU" sz="3200" b="1" u="sng" dirty="0" err="1" smtClean="0">
                <a:solidFill>
                  <a:schemeClr val="tx1"/>
                </a:solidFill>
              </a:rPr>
              <a:t>нэтшэнущ</a:t>
            </a:r>
            <a:r>
              <a:rPr lang="ru-RU" sz="3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 smtClean="0">
                <a:solidFill>
                  <a:schemeClr val="tx1"/>
                </a:solidFill>
              </a:rPr>
              <a:t>Нысащ1э </a:t>
            </a:r>
            <a:r>
              <a:rPr lang="ru-RU" sz="3200" b="1" dirty="0" err="1" smtClean="0">
                <a:solidFill>
                  <a:schemeClr val="tx1"/>
                </a:solidFill>
              </a:rPr>
              <a:t>дахэ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дыдэ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u="sng" dirty="0" err="1" smtClean="0">
                <a:solidFill>
                  <a:schemeClr val="tx1"/>
                </a:solidFill>
              </a:rPr>
              <a:t>къэфшащ</a:t>
            </a:r>
            <a:r>
              <a:rPr lang="ru-RU" sz="3200" b="1" dirty="0" smtClean="0">
                <a:solidFill>
                  <a:schemeClr val="tx1"/>
                </a:solidFill>
              </a:rPr>
              <a:t>, Фат1имэт.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Тыкуэным</a:t>
            </a:r>
            <a:r>
              <a:rPr lang="ru-RU" sz="3200" b="1" dirty="0" smtClean="0">
                <a:solidFill>
                  <a:schemeClr val="tx1"/>
                </a:solidFill>
              </a:rPr>
              <a:t> щ1акхъуэ </a:t>
            </a:r>
            <a:r>
              <a:rPr lang="ru-RU" sz="3200" b="1" dirty="0" err="1" smtClean="0">
                <a:solidFill>
                  <a:schemeClr val="tx1"/>
                </a:solidFill>
              </a:rPr>
              <a:t>хуабэ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u="sng" dirty="0" err="1" smtClean="0">
                <a:solidFill>
                  <a:schemeClr val="tx1"/>
                </a:solidFill>
              </a:rPr>
              <a:t>къашащ</a:t>
            </a:r>
            <a:r>
              <a:rPr lang="ru-RU" sz="3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Уи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анэшхуэр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u="sng" dirty="0" err="1" smtClean="0">
                <a:solidFill>
                  <a:schemeClr val="tx1"/>
                </a:solidFill>
              </a:rPr>
              <a:t>къэпшакъэ</a:t>
            </a:r>
            <a:r>
              <a:rPr lang="ru-RU" sz="3200" b="1" dirty="0" smtClean="0">
                <a:solidFill>
                  <a:schemeClr val="tx1"/>
                </a:solidFill>
              </a:rPr>
              <a:t>?</a:t>
            </a:r>
          </a:p>
          <a:p>
            <a:endParaRPr lang="ru-RU" sz="3200" b="1" dirty="0" smtClean="0">
              <a:solidFill>
                <a:schemeClr val="tx1"/>
              </a:solidFill>
            </a:endParaRPr>
          </a:p>
          <a:p>
            <a:endParaRPr lang="ru-RU" sz="3200" b="1" dirty="0" smtClean="0">
              <a:solidFill>
                <a:schemeClr val="tx1"/>
              </a:solidFill>
            </a:endParaRPr>
          </a:p>
          <a:p>
            <a:endParaRPr lang="ru-RU" sz="3200" b="1" dirty="0" smtClean="0">
              <a:solidFill>
                <a:schemeClr val="tx1"/>
              </a:solidFill>
            </a:endParaRPr>
          </a:p>
          <a:p>
            <a:endParaRPr lang="ru-RU" sz="3200" b="1" dirty="0" smtClean="0">
              <a:solidFill>
                <a:schemeClr val="tx1"/>
              </a:solidFill>
            </a:endParaRPr>
          </a:p>
          <a:p>
            <a:endParaRPr lang="ru-RU" sz="3200" b="1" dirty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ru-RU" dirty="0" err="1" smtClean="0"/>
              <a:t>Псалъэухахэр</a:t>
            </a:r>
            <a:r>
              <a:rPr lang="ru-RU" dirty="0" smtClean="0"/>
              <a:t> </a:t>
            </a:r>
            <a:r>
              <a:rPr lang="ru-RU" dirty="0" err="1" smtClean="0"/>
              <a:t>нэвгъэсыж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7504" y="1772816"/>
            <a:ext cx="4896544" cy="472626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ru-RU" sz="3200" b="1" dirty="0" err="1">
                <a:solidFill>
                  <a:schemeClr val="tx1"/>
                </a:solidFill>
              </a:rPr>
              <a:t>Аминэрэ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Алимрэ</a:t>
            </a:r>
            <a:r>
              <a:rPr lang="ru-RU" sz="3200" b="1" dirty="0">
                <a:solidFill>
                  <a:schemeClr val="tx1"/>
                </a:solidFill>
              </a:rPr>
              <a:t> «5» </a:t>
            </a:r>
            <a:r>
              <a:rPr lang="ru-RU" sz="3200" b="1" dirty="0" err="1" smtClean="0">
                <a:solidFill>
                  <a:schemeClr val="tx1"/>
                </a:solidFill>
              </a:rPr>
              <a:t>зырыз</a:t>
            </a:r>
            <a:r>
              <a:rPr lang="ru-RU" sz="3200" b="1" dirty="0" smtClean="0">
                <a:solidFill>
                  <a:schemeClr val="tx1"/>
                </a:solidFill>
              </a:rPr>
              <a:t> …</a:t>
            </a:r>
          </a:p>
          <a:p>
            <a:r>
              <a:rPr lang="ru-RU" sz="3200" b="1" dirty="0" smtClean="0">
                <a:solidFill>
                  <a:schemeClr val="tx1"/>
                </a:solidFill>
              </a:rPr>
              <a:t>Си </a:t>
            </a:r>
            <a:r>
              <a:rPr lang="ru-RU" sz="3200" b="1" dirty="0" err="1" smtClean="0">
                <a:solidFill>
                  <a:schemeClr val="tx1"/>
                </a:solidFill>
              </a:rPr>
              <a:t>шыпхъум</a:t>
            </a:r>
            <a:r>
              <a:rPr lang="ru-RU" sz="3200" b="1" dirty="0" smtClean="0">
                <a:solidFill>
                  <a:schemeClr val="tx1"/>
                </a:solidFill>
              </a:rPr>
              <a:t> и </a:t>
            </a:r>
            <a:r>
              <a:rPr lang="ru-RU" sz="3200" b="1" dirty="0" err="1" smtClean="0">
                <a:solidFill>
                  <a:schemeClr val="tx1"/>
                </a:solidFill>
              </a:rPr>
              <a:t>сурэтыр</a:t>
            </a:r>
            <a:r>
              <a:rPr lang="ru-RU" sz="3200" b="1" dirty="0" smtClean="0">
                <a:solidFill>
                  <a:schemeClr val="tx1"/>
                </a:solidFill>
              </a:rPr>
              <a:t> …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Тепщэчхэр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залым</a:t>
            </a:r>
            <a:r>
              <a:rPr lang="ru-RU" sz="3200" b="1" dirty="0" smtClean="0">
                <a:solidFill>
                  <a:schemeClr val="tx1"/>
                </a:solidFill>
              </a:rPr>
              <a:t> дэ …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Уэ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зы</a:t>
            </a:r>
            <a:r>
              <a:rPr lang="ru-RU" sz="3200" b="1" dirty="0" smtClean="0">
                <a:solidFill>
                  <a:schemeClr val="tx1"/>
                </a:solidFill>
              </a:rPr>
              <a:t> письмо …</a:t>
            </a:r>
          </a:p>
          <a:p>
            <a:r>
              <a:rPr lang="ru-RU" sz="3200" b="1" dirty="0" smtClean="0">
                <a:solidFill>
                  <a:schemeClr val="tx1"/>
                </a:solidFill>
              </a:rPr>
              <a:t>«Насып» </a:t>
            </a:r>
            <a:r>
              <a:rPr lang="ru-RU" sz="3200" b="1" dirty="0" err="1">
                <a:solidFill>
                  <a:schemeClr val="tx1"/>
                </a:solidFill>
              </a:rPr>
              <a:t>с</a:t>
            </a:r>
            <a:r>
              <a:rPr lang="ru-RU" sz="3200" b="1" dirty="0" err="1" smtClean="0">
                <a:solidFill>
                  <a:schemeClr val="tx1"/>
                </a:solidFill>
              </a:rPr>
              <a:t>абий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садым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сабий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куэд</a:t>
            </a:r>
            <a:r>
              <a:rPr lang="ru-RU" sz="3200" b="1" dirty="0" smtClean="0">
                <a:solidFill>
                  <a:schemeClr val="tx1"/>
                </a:solidFill>
              </a:rPr>
              <a:t> …</a:t>
            </a: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6" name="Объект 4"/>
          <p:cNvSpPr txBox="1">
            <a:spLocks/>
          </p:cNvSpPr>
          <p:nvPr/>
        </p:nvSpPr>
        <p:spPr>
          <a:xfrm>
            <a:off x="5023998" y="1772816"/>
            <a:ext cx="3960560" cy="4752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ru-RU" sz="3200" b="1" dirty="0" err="1">
                <a:solidFill>
                  <a:schemeClr val="tx1"/>
                </a:solidFill>
              </a:rPr>
              <a:t>к</a:t>
            </a:r>
            <a:r>
              <a:rPr lang="ru-RU" sz="3200" b="1" dirty="0" err="1" smtClean="0">
                <a:solidFill>
                  <a:schemeClr val="tx1"/>
                </a:solidFill>
              </a:rPr>
              <a:t>ъы</a:t>
            </a:r>
            <a:r>
              <a:rPr lang="ru-RU" sz="3200" b="1" dirty="0" err="1" smtClean="0">
                <a:solidFill>
                  <a:srgbClr val="FF0000"/>
                </a:solidFill>
              </a:rPr>
              <a:t>с</a:t>
            </a:r>
            <a:r>
              <a:rPr lang="ru-RU" sz="3200" b="1" dirty="0" err="1" smtClean="0">
                <a:solidFill>
                  <a:schemeClr val="tx1"/>
                </a:solidFill>
              </a:rPr>
              <a:t>хуэ</a:t>
            </a:r>
            <a:r>
              <a:rPr lang="ru-RU" sz="3200" b="1" dirty="0" err="1" smtClean="0">
                <a:solidFill>
                  <a:srgbClr val="FF0000"/>
                </a:solidFill>
              </a:rPr>
              <a:t>п</a:t>
            </a:r>
            <a:r>
              <a:rPr lang="ru-RU" sz="3200" b="1" dirty="0" err="1" smtClean="0">
                <a:solidFill>
                  <a:schemeClr val="tx1"/>
                </a:solidFill>
              </a:rPr>
              <a:t>тхакъым</a:t>
            </a:r>
            <a:endParaRPr lang="ru-RU" sz="3200" b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ru-RU" sz="3200" b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3200" b="1" dirty="0" err="1">
                <a:solidFill>
                  <a:schemeClr val="tx1"/>
                </a:solidFill>
              </a:rPr>
              <a:t>н</a:t>
            </a:r>
            <a:r>
              <a:rPr lang="ru-RU" sz="3200" b="1" dirty="0" err="1" smtClean="0">
                <a:solidFill>
                  <a:schemeClr val="tx1"/>
                </a:solidFill>
              </a:rPr>
              <a:t>э</a:t>
            </a:r>
            <a:r>
              <a:rPr lang="ru-RU" sz="3200" b="1" dirty="0" err="1" smtClean="0">
                <a:solidFill>
                  <a:srgbClr val="FF0000"/>
                </a:solidFill>
              </a:rPr>
              <a:t>т</a:t>
            </a:r>
            <a:r>
              <a:rPr lang="ru-RU" sz="3200" b="1" dirty="0" err="1" smtClean="0">
                <a:solidFill>
                  <a:schemeClr val="tx1"/>
                </a:solidFill>
              </a:rPr>
              <a:t>хьащ</a:t>
            </a:r>
            <a:endParaRPr lang="ru-RU" sz="3200" b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ru-RU" sz="3200" b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3200" b="1" dirty="0" err="1">
                <a:solidFill>
                  <a:schemeClr val="tx1"/>
                </a:solidFill>
              </a:rPr>
              <a:t>к</a:t>
            </a:r>
            <a:r>
              <a:rPr lang="ru-RU" sz="3200" b="1" dirty="0" err="1" smtClean="0">
                <a:solidFill>
                  <a:schemeClr val="tx1"/>
                </a:solidFill>
              </a:rPr>
              <a:t>ъ</a:t>
            </a:r>
            <a:r>
              <a:rPr lang="ru-RU" sz="3200" b="1" dirty="0" err="1" smtClean="0">
                <a:solidFill>
                  <a:srgbClr val="FF0000"/>
                </a:solidFill>
              </a:rPr>
              <a:t>а</a:t>
            </a:r>
            <a:r>
              <a:rPr lang="ru-RU" sz="3200" b="1" dirty="0" err="1" smtClean="0">
                <a:solidFill>
                  <a:schemeClr val="tx1"/>
                </a:solidFill>
              </a:rPr>
              <a:t>хьащ</a:t>
            </a:r>
            <a:endParaRPr lang="ru-RU" sz="3200" b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ru-RU" sz="3200" b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3200" b="1" dirty="0" err="1">
                <a:solidFill>
                  <a:schemeClr val="tx1"/>
                </a:solidFill>
              </a:rPr>
              <a:t>к</a:t>
            </a:r>
            <a:r>
              <a:rPr lang="ru-RU" sz="3200" b="1" dirty="0" err="1" smtClean="0">
                <a:solidFill>
                  <a:schemeClr val="tx1"/>
                </a:solidFill>
              </a:rPr>
              <a:t>ъ</a:t>
            </a:r>
            <a:r>
              <a:rPr lang="ru-RU" sz="3200" b="1" dirty="0" err="1" smtClean="0">
                <a:solidFill>
                  <a:srgbClr val="FF0000"/>
                </a:solidFill>
              </a:rPr>
              <a:t>а</a:t>
            </a:r>
            <a:r>
              <a:rPr lang="ru-RU" sz="3200" b="1" dirty="0" err="1" smtClean="0">
                <a:solidFill>
                  <a:schemeClr val="tx1"/>
                </a:solidFill>
              </a:rPr>
              <a:t>шэ</a:t>
            </a:r>
            <a:endParaRPr lang="ru-RU" sz="3200" b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endParaRPr lang="ru-RU" sz="3200" b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ru-RU" sz="3200" b="1" dirty="0" smtClean="0">
                <a:solidFill>
                  <a:schemeClr val="tx1"/>
                </a:solidFill>
              </a:rPr>
              <a:t>хуэ</a:t>
            </a:r>
            <a:r>
              <a:rPr lang="ru-RU" sz="3200" b="1" dirty="0" smtClean="0">
                <a:solidFill>
                  <a:srgbClr val="FF0000"/>
                </a:solidFill>
              </a:rPr>
              <a:t>с</a:t>
            </a:r>
            <a:r>
              <a:rPr lang="ru-RU" sz="3200" b="1" dirty="0" smtClean="0">
                <a:solidFill>
                  <a:schemeClr val="tx1"/>
                </a:solidFill>
              </a:rPr>
              <a:t>щ1ащ</a:t>
            </a: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06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36904" cy="93610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Примечание</a:t>
            </a:r>
            <a:r>
              <a:rPr lang="ru-RU" b="1" dirty="0" smtClean="0">
                <a:solidFill>
                  <a:schemeClr val="tx1"/>
                </a:solidFill>
              </a:rPr>
              <a:t>: </a:t>
            </a:r>
            <a:r>
              <a:rPr lang="ru-RU" b="1" dirty="0" err="1" smtClean="0"/>
              <a:t>гум</a:t>
            </a:r>
            <a:r>
              <a:rPr lang="ru-RU" b="1" dirty="0" smtClean="0"/>
              <a:t> къэгъэк1ыжын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10870"/>
              </p:ext>
            </p:extLst>
          </p:nvPr>
        </p:nvGraphicFramePr>
        <p:xfrm>
          <a:off x="467544" y="1196752"/>
          <a:ext cx="8136904" cy="5312551"/>
        </p:xfrm>
        <a:graphic>
          <a:graphicData uri="http://schemas.openxmlformats.org/drawingml/2006/table">
            <a:tbl>
              <a:tblPr firstRow="1" firstCol="1" bandRow="1"/>
              <a:tblGrid>
                <a:gridCol w="1084875"/>
                <a:gridCol w="2365573"/>
                <a:gridCol w="2343228"/>
                <a:gridCol w="2343228"/>
              </a:tblGrid>
              <a:tr h="3625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лицо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2505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917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сэ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си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гу къы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си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гу къэ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гъэк1ыжащ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си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гу къэ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гъэк1ыжынущ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7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ru-RU" sz="16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уэ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уи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гу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къы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уи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гу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къэ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гъэк1ыжащ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уи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гу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къэ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гъэк1ыжынущ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7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</a:t>
                      </a: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600" b="1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гу къ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гу къ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гъэк1ыжащ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гу къ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гъэк1ыжынущ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301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91712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ди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гу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къы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ди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гу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къэ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гъэк1ыжащ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ди</a:t>
                      </a:r>
                      <a:r>
                        <a:rPr lang="ru-RU" sz="20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гу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къэ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гъэк1ыжынущ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7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фэ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фи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гу къы</a:t>
                      </a:r>
                      <a:r>
                        <a:rPr lang="ru-RU" sz="2000" b="1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</a:t>
                      </a:r>
                      <a:r>
                        <a:rPr lang="ru-RU" sz="2000" b="1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фи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гу къэ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гъэк1ыжащ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фи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гу къэ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гъэк1ыжынущ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7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III. 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абыхэм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гу къ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гу къ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гъэк1ыжащ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я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гу къ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гъэк1ыжынущ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4519" marR="645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22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08912" cy="1152128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chemeClr val="tx1"/>
                </a:solidFill>
              </a:rPr>
              <a:t>Этот тип спряжения </a:t>
            </a:r>
            <a:r>
              <a:rPr lang="ru-RU" sz="3600" b="1" dirty="0" smtClean="0">
                <a:solidFill>
                  <a:schemeClr val="tx1"/>
                </a:solidFill>
              </a:rPr>
              <a:t/>
            </a:r>
            <a:br>
              <a:rPr lang="ru-RU" sz="3600" b="1" dirty="0" smtClean="0">
                <a:solidFill>
                  <a:schemeClr val="tx1"/>
                </a:solidFill>
              </a:rPr>
            </a:br>
            <a:r>
              <a:rPr lang="ru-RU" sz="3600" b="1" dirty="0" smtClean="0">
                <a:solidFill>
                  <a:schemeClr val="tx1"/>
                </a:solidFill>
              </a:rPr>
              <a:t>характеризуется </a:t>
            </a:r>
            <a:r>
              <a:rPr lang="ru-RU" sz="3600" b="1" dirty="0">
                <a:solidFill>
                  <a:schemeClr val="tx1"/>
                </a:solidFill>
              </a:rPr>
              <a:t>тем, что</a:t>
            </a:r>
            <a:r>
              <a:rPr lang="ru-RU" dirty="0">
                <a:solidFill>
                  <a:schemeClr val="tx1"/>
                </a:solidFill>
              </a:rPr>
              <a:t>: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44824"/>
            <a:ext cx="8424936" cy="4824536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800" dirty="0" smtClean="0">
                <a:solidFill>
                  <a:schemeClr val="tx1"/>
                </a:solidFill>
              </a:rPr>
              <a:t>в </a:t>
            </a:r>
            <a:r>
              <a:rPr lang="ru-RU" sz="2800" dirty="0">
                <a:solidFill>
                  <a:schemeClr val="tx1"/>
                </a:solidFill>
              </a:rPr>
              <a:t>данном устойчивом словосочетании первое слово – существительное </a:t>
            </a:r>
            <a:r>
              <a:rPr lang="ru-RU" sz="2800" b="1" dirty="0" err="1">
                <a:solidFill>
                  <a:schemeClr val="tx1"/>
                </a:solidFill>
              </a:rPr>
              <a:t>гу</a:t>
            </a:r>
            <a:r>
              <a:rPr lang="ru-RU" sz="2800" dirty="0">
                <a:solidFill>
                  <a:schemeClr val="tx1"/>
                </a:solidFill>
              </a:rPr>
              <a:t> сливается с притяжательными местоимениями каждого лица в обоих числах и во всех временах (не путать с личными префиксами!);</a:t>
            </a:r>
          </a:p>
          <a:p>
            <a:pPr lvl="0" algn="just"/>
            <a:r>
              <a:rPr lang="ru-RU" sz="2800" dirty="0">
                <a:solidFill>
                  <a:schemeClr val="tx1"/>
                </a:solidFill>
              </a:rPr>
              <a:t> второе слово – глагол </a:t>
            </a:r>
            <a:r>
              <a:rPr lang="ru-RU" sz="2800" b="1" dirty="0">
                <a:solidFill>
                  <a:schemeClr val="tx1"/>
                </a:solidFill>
              </a:rPr>
              <a:t>къэгъэк1ыжын</a:t>
            </a:r>
            <a:r>
              <a:rPr lang="ru-RU" sz="2800" dirty="0">
                <a:solidFill>
                  <a:schemeClr val="tx1"/>
                </a:solidFill>
              </a:rPr>
              <a:t> спрягается как глагол </a:t>
            </a:r>
            <a:r>
              <a:rPr lang="ru-RU" sz="2800" b="1" dirty="0">
                <a:solidFill>
                  <a:schemeClr val="tx1"/>
                </a:solidFill>
              </a:rPr>
              <a:t>щ1эдзэн.</a:t>
            </a:r>
            <a:r>
              <a:rPr lang="ru-RU" sz="28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ru-RU" sz="2800" dirty="0">
                <a:solidFill>
                  <a:schemeClr val="tx1"/>
                </a:solidFill>
              </a:rPr>
              <a:t>Так спрягаются: словосочетания </a:t>
            </a:r>
            <a:r>
              <a:rPr lang="ru-RU" sz="2800" dirty="0" err="1">
                <a:solidFill>
                  <a:srgbClr val="FF0000"/>
                </a:solidFill>
              </a:rPr>
              <a:t>гум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 err="1">
                <a:solidFill>
                  <a:srgbClr val="FF0000"/>
                </a:solidFill>
              </a:rPr>
              <a:t>иубыдэн</a:t>
            </a:r>
            <a:r>
              <a:rPr lang="ru-RU" sz="2800" dirty="0">
                <a:solidFill>
                  <a:srgbClr val="FF0000"/>
                </a:solidFill>
              </a:rPr>
              <a:t>, </a:t>
            </a:r>
            <a:r>
              <a:rPr lang="ru-RU" sz="2800" dirty="0" err="1">
                <a:solidFill>
                  <a:srgbClr val="FF0000"/>
                </a:solidFill>
              </a:rPr>
              <a:t>гум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 err="1">
                <a:solidFill>
                  <a:srgbClr val="FF0000"/>
                </a:solidFill>
              </a:rPr>
              <a:t>игъэхужын</a:t>
            </a:r>
            <a:r>
              <a:rPr lang="ru-RU" sz="2800" dirty="0">
                <a:solidFill>
                  <a:srgbClr val="FF0000"/>
                </a:solidFill>
              </a:rPr>
              <a:t>, </a:t>
            </a:r>
            <a:r>
              <a:rPr lang="ru-RU" sz="2800" dirty="0" err="1">
                <a:solidFill>
                  <a:srgbClr val="FF0000"/>
                </a:solidFill>
              </a:rPr>
              <a:t>гум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 err="1">
                <a:solidFill>
                  <a:srgbClr val="FF0000"/>
                </a:solidFill>
              </a:rPr>
              <a:t>тегъэхуэн</a:t>
            </a:r>
            <a:r>
              <a:rPr lang="ru-RU" sz="2800" dirty="0">
                <a:solidFill>
                  <a:schemeClr val="tx1"/>
                </a:solidFill>
              </a:rPr>
              <a:t> и т.д.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82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648072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chemeClr val="tx1"/>
                </a:solidFill>
              </a:rPr>
              <a:t>Фыкъеджэ</a:t>
            </a:r>
            <a:r>
              <a:rPr lang="ru-RU" b="1" dirty="0" smtClean="0">
                <a:solidFill>
                  <a:schemeClr val="tx1"/>
                </a:solidFill>
              </a:rPr>
              <a:t>, адэк1э </a:t>
            </a:r>
            <a:r>
              <a:rPr lang="ru-RU" b="1" dirty="0" err="1" smtClean="0">
                <a:solidFill>
                  <a:schemeClr val="tx1"/>
                </a:solidFill>
              </a:rPr>
              <a:t>пыфщэ</a:t>
            </a:r>
            <a:r>
              <a:rPr lang="ru-RU" b="1" dirty="0" smtClean="0">
                <a:solidFill>
                  <a:schemeClr val="tx1"/>
                </a:solidFill>
              </a:rPr>
              <a:t>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700808"/>
            <a:ext cx="8208912" cy="4608512"/>
          </a:xfrm>
        </p:spPr>
        <p:txBody>
          <a:bodyPr>
            <a:normAutofit lnSpcReduction="10000"/>
          </a:bodyPr>
          <a:lstStyle/>
          <a:p>
            <a:r>
              <a:rPr lang="ru-RU" sz="2800" b="1" dirty="0" err="1" smtClean="0">
                <a:solidFill>
                  <a:schemeClr val="tx1"/>
                </a:solidFill>
              </a:rPr>
              <a:t>Сэ</a:t>
            </a:r>
            <a:r>
              <a:rPr lang="ru-RU" sz="2800" b="1" dirty="0" smtClean="0">
                <a:solidFill>
                  <a:schemeClr val="tx1"/>
                </a:solidFill>
              </a:rPr>
              <a:t> сигу </a:t>
            </a:r>
            <a:r>
              <a:rPr lang="ru-RU" sz="2800" b="1" dirty="0" err="1" smtClean="0">
                <a:solidFill>
                  <a:schemeClr val="tx1"/>
                </a:solidFill>
              </a:rPr>
              <a:t>и</a:t>
            </a:r>
            <a:r>
              <a:rPr lang="ru-RU" sz="2800" b="1" dirty="0" err="1" smtClean="0">
                <a:solidFill>
                  <a:srgbClr val="FF0000"/>
                </a:solidFill>
              </a:rPr>
              <a:t>з</a:t>
            </a:r>
            <a:r>
              <a:rPr lang="ru-RU" sz="2800" b="1" dirty="0" err="1" smtClean="0">
                <a:solidFill>
                  <a:schemeClr val="tx1"/>
                </a:solidFill>
              </a:rPr>
              <a:t>убыдащ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Уэ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уигу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и</a:t>
            </a:r>
            <a:r>
              <a:rPr lang="ru-RU" sz="2800" b="1" dirty="0" err="1" smtClean="0">
                <a:solidFill>
                  <a:srgbClr val="FF0000"/>
                </a:solidFill>
              </a:rPr>
              <a:t>б</a:t>
            </a:r>
            <a:r>
              <a:rPr lang="ru-RU" sz="2800" b="1" dirty="0" err="1" smtClean="0">
                <a:solidFill>
                  <a:schemeClr val="tx1"/>
                </a:solidFill>
              </a:rPr>
              <a:t>убыдащ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800" b="1" dirty="0" smtClean="0">
                <a:solidFill>
                  <a:schemeClr val="tx1"/>
                </a:solidFill>
              </a:rPr>
              <a:t>Абы игу </a:t>
            </a:r>
            <a:r>
              <a:rPr lang="ru-RU" sz="2800" b="1" dirty="0" err="1" smtClean="0">
                <a:solidFill>
                  <a:schemeClr val="tx1"/>
                </a:solidFill>
              </a:rPr>
              <a:t>и</a:t>
            </a:r>
            <a:r>
              <a:rPr lang="ru-RU" sz="2800" b="1" u="sng" dirty="0" err="1" smtClean="0">
                <a:solidFill>
                  <a:schemeClr val="tx1"/>
                </a:solidFill>
              </a:rPr>
              <a:t>р</a:t>
            </a:r>
            <a:r>
              <a:rPr lang="ru-RU" sz="2800" b="1" dirty="0" err="1" smtClean="0">
                <a:solidFill>
                  <a:srgbClr val="FF0000"/>
                </a:solidFill>
              </a:rPr>
              <a:t>и</a:t>
            </a:r>
            <a:r>
              <a:rPr lang="ru-RU" sz="2800" b="1" dirty="0" err="1" smtClean="0">
                <a:solidFill>
                  <a:schemeClr val="tx1"/>
                </a:solidFill>
              </a:rPr>
              <a:t>убыдащ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800" b="1" dirty="0" smtClean="0">
                <a:solidFill>
                  <a:schemeClr val="tx1"/>
                </a:solidFill>
              </a:rPr>
              <a:t>Дэ …</a:t>
            </a: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Фэ</a:t>
            </a:r>
            <a:r>
              <a:rPr lang="ru-RU" sz="2800" b="1" dirty="0" smtClean="0">
                <a:solidFill>
                  <a:schemeClr val="tx1"/>
                </a:solidFill>
              </a:rPr>
              <a:t> …</a:t>
            </a: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Абыхэм</a:t>
            </a:r>
            <a:r>
              <a:rPr lang="ru-RU" sz="2800" b="1" dirty="0" smtClean="0">
                <a:solidFill>
                  <a:schemeClr val="tx1"/>
                </a:solidFill>
              </a:rPr>
              <a:t> …</a:t>
            </a:r>
          </a:p>
          <a:p>
            <a:endParaRPr lang="ru-RU" sz="2800" b="1" dirty="0">
              <a:solidFill>
                <a:schemeClr val="tx1"/>
              </a:solidFill>
            </a:endParaRP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Сэ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уи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адресыр</a:t>
            </a:r>
            <a:r>
              <a:rPr lang="ru-RU" sz="2800" b="1" dirty="0" smtClean="0">
                <a:solidFill>
                  <a:schemeClr val="tx1"/>
                </a:solidFill>
              </a:rPr>
              <a:t> сигу </a:t>
            </a:r>
            <a:r>
              <a:rPr lang="ru-RU" sz="2800" b="1" dirty="0" err="1" smtClean="0">
                <a:solidFill>
                  <a:schemeClr val="tx1"/>
                </a:solidFill>
              </a:rPr>
              <a:t>изубыдэнущ</a:t>
            </a:r>
            <a:r>
              <a:rPr lang="ru-RU" sz="2800" b="1" dirty="0" smtClean="0">
                <a:solidFill>
                  <a:schemeClr val="tx1"/>
                </a:solidFill>
              </a:rPr>
              <a:t>. </a:t>
            </a: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Уэ</a:t>
            </a:r>
            <a:r>
              <a:rPr lang="ru-RU" sz="2800" b="1" dirty="0" smtClean="0">
                <a:solidFill>
                  <a:schemeClr val="tx1"/>
                </a:solidFill>
              </a:rPr>
              <a:t> си </a:t>
            </a:r>
            <a:r>
              <a:rPr lang="ru-RU" sz="2800" b="1" dirty="0" err="1" smtClean="0">
                <a:solidFill>
                  <a:schemeClr val="tx1"/>
                </a:solidFill>
              </a:rPr>
              <a:t>адресыр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уигу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ибубыдэнущ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028384" y="5517232"/>
            <a:ext cx="648072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4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813</TotalTime>
  <Words>436</Words>
  <Application>Microsoft Office PowerPoint</Application>
  <PresentationFormat>Экран (4:3)</PresentationFormat>
  <Paragraphs>128</Paragraphs>
  <Slides>10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Остин</vt:lpstr>
      <vt:lpstr>Изучаем  кабардинский  язык</vt:lpstr>
      <vt:lpstr>V тип спряжения глаголов.</vt:lpstr>
      <vt:lpstr> Так спрягаются:</vt:lpstr>
      <vt:lpstr>Проспрягаем глаголы: нэшэн, къэхьын.</vt:lpstr>
      <vt:lpstr>Фыкъеджэ,  урысыбзэк1э зэвдзэк1. </vt:lpstr>
      <vt:lpstr>Псалъэухахэр нэвгъэсыж</vt:lpstr>
      <vt:lpstr>Примечание: гум къэгъэк1ыжын</vt:lpstr>
      <vt:lpstr>Этот тип спряжения  характеризуется тем, что: </vt:lpstr>
      <vt:lpstr>Фыкъеджэ, адэк1э пыфщэ.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мама</cp:lastModifiedBy>
  <cp:revision>51</cp:revision>
  <dcterms:created xsi:type="dcterms:W3CDTF">2013-11-25T07:17:07Z</dcterms:created>
  <dcterms:modified xsi:type="dcterms:W3CDTF">2014-03-27T04:23:46Z</dcterms:modified>
</cp:coreProperties>
</file>