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3"/>
  </p:notesMasterIdLst>
  <p:sldIdLst>
    <p:sldId id="256" r:id="rId2"/>
    <p:sldId id="257" r:id="rId3"/>
    <p:sldId id="271" r:id="rId4"/>
    <p:sldId id="272" r:id="rId5"/>
    <p:sldId id="273" r:id="rId6"/>
    <p:sldId id="274" r:id="rId7"/>
    <p:sldId id="275" r:id="rId8"/>
    <p:sldId id="276" r:id="rId9"/>
    <p:sldId id="277" r:id="rId10"/>
    <p:sldId id="270" r:id="rId11"/>
    <p:sldId id="262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F055A6-10F4-45AA-A41A-B2EC318DD158}" type="datetimeFigureOut">
              <a:rPr lang="ru-RU" smtClean="0"/>
              <a:t>27.03.2014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51269F-48F5-4FF6-95EB-C038578B2B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0353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CB8C23E5-39D8-4306-A65B-76B41EB768B9}" type="datetimeFigureOut">
              <a:rPr lang="ru-RU" smtClean="0"/>
              <a:t>27.03.2014</a:t>
            </a:fld>
            <a:endParaRPr lang="ru-RU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B67B47F2-0329-456C-B50D-81738547E3EC}" type="slidenum">
              <a:rPr lang="ru-RU" smtClean="0"/>
              <a:t>‹#›</a:t>
            </a:fld>
            <a:endParaRPr lang="ru-RU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C23E5-39D8-4306-A65B-76B41EB768B9}" type="datetimeFigureOut">
              <a:rPr lang="ru-RU" smtClean="0"/>
              <a:t>27.03.2014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47F2-0329-456C-B50D-81738547E3E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C23E5-39D8-4306-A65B-76B41EB768B9}" type="datetimeFigureOut">
              <a:rPr lang="ru-RU" smtClean="0"/>
              <a:t>27.03.2014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47F2-0329-456C-B50D-81738547E3E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C23E5-39D8-4306-A65B-76B41EB768B9}" type="datetimeFigureOut">
              <a:rPr lang="ru-RU" smtClean="0"/>
              <a:t>27.03.2014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47F2-0329-456C-B50D-81738547E3E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C23E5-39D8-4306-A65B-76B41EB768B9}" type="datetimeFigureOut">
              <a:rPr lang="ru-RU" smtClean="0"/>
              <a:t>27.03.2014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47F2-0329-456C-B50D-81738547E3E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C23E5-39D8-4306-A65B-76B41EB768B9}" type="datetimeFigureOut">
              <a:rPr lang="ru-RU" smtClean="0"/>
              <a:t>27.03.2014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47F2-0329-456C-B50D-81738547E3EC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C23E5-39D8-4306-A65B-76B41EB768B9}" type="datetimeFigureOut">
              <a:rPr lang="ru-RU" smtClean="0"/>
              <a:t>27.03.2014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47F2-0329-456C-B50D-81738547E3E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C23E5-39D8-4306-A65B-76B41EB768B9}" type="datetimeFigureOut">
              <a:rPr lang="ru-RU" smtClean="0"/>
              <a:t>27.03.2014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47F2-0329-456C-B50D-81738547E3E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C23E5-39D8-4306-A65B-76B41EB768B9}" type="datetimeFigureOut">
              <a:rPr lang="ru-RU" smtClean="0"/>
              <a:t>27.03.2014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47F2-0329-456C-B50D-81738547E3E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C23E5-39D8-4306-A65B-76B41EB768B9}" type="datetimeFigureOut">
              <a:rPr lang="ru-RU" smtClean="0"/>
              <a:t>27.03.2014</a:t>
            </a:fld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47F2-0329-456C-B50D-81738547E3EC}" type="slidenum">
              <a:rPr lang="ru-RU" smtClean="0"/>
              <a:t>‹#›</a:t>
            </a:fld>
            <a:endParaRPr lang="ru-RU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C23E5-39D8-4306-A65B-76B41EB768B9}" type="datetimeFigureOut">
              <a:rPr lang="ru-RU" smtClean="0"/>
              <a:t>27.03.2014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47F2-0329-456C-B50D-81738547E3E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CB8C23E5-39D8-4306-A65B-76B41EB768B9}" type="datetimeFigureOut">
              <a:rPr lang="ru-RU" smtClean="0"/>
              <a:t>27.03.2014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B67B47F2-0329-456C-B50D-81738547E3EC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691680" y="2492896"/>
            <a:ext cx="6355041" cy="1917740"/>
          </a:xfrm>
        </p:spPr>
        <p:txBody>
          <a:bodyPr>
            <a:noAutofit/>
          </a:bodyPr>
          <a:lstStyle/>
          <a:p>
            <a:r>
              <a:rPr lang="ru-RU" sz="4400" b="1" dirty="0" smtClean="0">
                <a:solidFill>
                  <a:schemeClr val="accent1">
                    <a:lumMod val="50000"/>
                  </a:schemeClr>
                </a:solidFill>
              </a:rPr>
              <a:t>Изучаем </a:t>
            </a:r>
            <a:br>
              <a:rPr lang="ru-RU" sz="4400" b="1" dirty="0" smtClean="0">
                <a:solidFill>
                  <a:schemeClr val="accent1">
                    <a:lumMod val="50000"/>
                  </a:schemeClr>
                </a:solidFill>
              </a:rPr>
            </a:br>
            <a:r>
              <a:rPr lang="ru-RU" sz="4400" b="1" dirty="0" smtClean="0">
                <a:solidFill>
                  <a:schemeClr val="accent1">
                    <a:lumMod val="50000"/>
                  </a:schemeClr>
                </a:solidFill>
              </a:rPr>
              <a:t>кабардинский</a:t>
            </a:r>
            <a:r>
              <a:rPr lang="ru-RU" sz="4400" b="1" dirty="0" smtClean="0"/>
              <a:t> </a:t>
            </a:r>
            <a:br>
              <a:rPr lang="ru-RU" sz="4400" b="1" dirty="0" smtClean="0"/>
            </a:br>
            <a:r>
              <a:rPr lang="ru-RU" sz="4400" b="1" dirty="0" smtClean="0">
                <a:solidFill>
                  <a:schemeClr val="accent1">
                    <a:lumMod val="50000"/>
                  </a:schemeClr>
                </a:solidFill>
              </a:rPr>
              <a:t>язык</a:t>
            </a:r>
            <a:endParaRPr lang="ru-RU" sz="4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932040" y="5517232"/>
            <a:ext cx="3741851" cy="1044605"/>
          </a:xfrm>
        </p:spPr>
        <p:txBody>
          <a:bodyPr>
            <a:normAutofit/>
          </a:bodyPr>
          <a:lstStyle/>
          <a:p>
            <a:r>
              <a:rPr lang="ru-RU" sz="3200" b="1" dirty="0" smtClean="0"/>
              <a:t>Занятие №56</a:t>
            </a:r>
            <a:endParaRPr lang="ru-RU" sz="3200" b="1" dirty="0"/>
          </a:p>
        </p:txBody>
      </p:sp>
    </p:spTree>
    <p:extLst>
      <p:ext uri="{BB962C8B-B14F-4D97-AF65-F5344CB8AC3E}">
        <p14:creationId xmlns:p14="http://schemas.microsoft.com/office/powerpoint/2010/main" val="2195648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08912" cy="864096"/>
          </a:xfrm>
        </p:spPr>
        <p:txBody>
          <a:bodyPr>
            <a:normAutofit/>
          </a:bodyPr>
          <a:lstStyle/>
          <a:p>
            <a:pPr algn="ctr"/>
            <a:r>
              <a:rPr lang="ru-RU" b="1" dirty="0" smtClean="0">
                <a:solidFill>
                  <a:schemeClr val="tx1"/>
                </a:solidFill>
              </a:rPr>
              <a:t>Запоминаем новое слово.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916832"/>
            <a:ext cx="8712968" cy="4464496"/>
          </a:xfrm>
        </p:spPr>
        <p:txBody>
          <a:bodyPr>
            <a:normAutofit/>
          </a:bodyPr>
          <a:lstStyle/>
          <a:p>
            <a:r>
              <a:rPr lang="ru-RU" sz="2800" b="1" dirty="0" err="1"/>
              <a:t>П</a:t>
            </a:r>
            <a:r>
              <a:rPr lang="ru-RU" sz="2800" b="1" dirty="0" err="1" smtClean="0"/>
              <a:t>ытын</a:t>
            </a:r>
            <a:r>
              <a:rPr lang="ru-RU" sz="2800" dirty="0" smtClean="0"/>
              <a:t> </a:t>
            </a:r>
            <a:r>
              <a:rPr lang="ru-RU" sz="2800" dirty="0"/>
              <a:t>переводится </a:t>
            </a:r>
            <a:r>
              <a:rPr lang="ru-RU" sz="2800" i="1" dirty="0"/>
              <a:t>висеть на дереве, кусте (о</a:t>
            </a:r>
            <a:r>
              <a:rPr lang="ru-RU" sz="2800" dirty="0"/>
              <a:t> </a:t>
            </a:r>
            <a:r>
              <a:rPr lang="ru-RU" sz="2800" i="1" dirty="0"/>
              <a:t>плодах).  </a:t>
            </a:r>
            <a:endParaRPr lang="ru-RU" sz="2800" i="1" dirty="0" smtClean="0"/>
          </a:p>
          <a:p>
            <a:r>
              <a:rPr lang="ru-RU" sz="2800" i="1" dirty="0" smtClean="0"/>
              <a:t>Глагол</a:t>
            </a:r>
            <a:r>
              <a:rPr lang="ru-RU" sz="2800" b="1" i="1" dirty="0" smtClean="0"/>
              <a:t> </a:t>
            </a:r>
            <a:r>
              <a:rPr lang="ru-RU" sz="2800" b="1" i="1" dirty="0" err="1"/>
              <a:t>пытын</a:t>
            </a:r>
            <a:r>
              <a:rPr lang="ru-RU" sz="2800" i="1" dirty="0"/>
              <a:t> в данном значении спрягается только в третьем лице. Он непереходный глагол. (Есть еще другое значение – </a:t>
            </a:r>
            <a:r>
              <a:rPr lang="ru-RU" sz="2800" dirty="0"/>
              <a:t>заниматься </a:t>
            </a:r>
            <a:r>
              <a:rPr lang="ru-RU" sz="2800" i="1" dirty="0"/>
              <a:t>чем-л., </a:t>
            </a:r>
            <a:r>
              <a:rPr lang="ru-RU" sz="2800" dirty="0"/>
              <a:t>искать, добиваясь </a:t>
            </a:r>
            <a:r>
              <a:rPr lang="ru-RU" sz="2800" i="1" dirty="0"/>
              <a:t>чего-л., </a:t>
            </a:r>
            <a:r>
              <a:rPr lang="ru-RU" sz="2800" dirty="0"/>
              <a:t>возиться </a:t>
            </a:r>
            <a:r>
              <a:rPr lang="ru-RU" sz="2800" i="1" dirty="0"/>
              <a:t>с кем-чем-л.)</a:t>
            </a:r>
            <a:endParaRPr lang="ru-RU" sz="2800" dirty="0"/>
          </a:p>
          <a:p>
            <a:endParaRPr lang="ru-RU" sz="2800" dirty="0">
              <a:solidFill>
                <a:schemeClr val="tx1"/>
              </a:solidFill>
            </a:endParaRPr>
          </a:p>
        </p:txBody>
      </p:sp>
      <p:sp>
        <p:nvSpPr>
          <p:cNvPr id="4" name="5-конечная звезда 3"/>
          <p:cNvSpPr/>
          <p:nvPr/>
        </p:nvSpPr>
        <p:spPr>
          <a:xfrm>
            <a:off x="7956376" y="5877272"/>
            <a:ext cx="576064" cy="504056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7688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800" b="1" dirty="0" err="1" smtClean="0"/>
              <a:t>Фыпсэу</a:t>
            </a:r>
            <a:r>
              <a:rPr lang="ru-RU" sz="4800" b="1" dirty="0" smtClean="0"/>
              <a:t>! </a:t>
            </a:r>
          </a:p>
          <a:p>
            <a:pPr algn="ctr"/>
            <a:r>
              <a:rPr lang="ru-RU" sz="4800" b="1" dirty="0" err="1" smtClean="0"/>
              <a:t>Узыншэу</a:t>
            </a:r>
            <a:r>
              <a:rPr lang="ru-RU" sz="4800" b="1" dirty="0" smtClean="0"/>
              <a:t> </a:t>
            </a:r>
            <a:r>
              <a:rPr lang="ru-RU" sz="4800" b="1" dirty="0" err="1" smtClean="0"/>
              <a:t>фыщыт</a:t>
            </a:r>
            <a:r>
              <a:rPr lang="ru-RU" sz="4800" b="1" dirty="0" smtClean="0"/>
              <a:t>!</a:t>
            </a:r>
            <a:endParaRPr lang="ru-RU" sz="4800" b="1" dirty="0"/>
          </a:p>
        </p:txBody>
      </p:sp>
    </p:spTree>
    <p:extLst>
      <p:ext uri="{BB962C8B-B14F-4D97-AF65-F5344CB8AC3E}">
        <p14:creationId xmlns:p14="http://schemas.microsoft.com/office/powerpoint/2010/main" val="1663224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08912" cy="1080120"/>
          </a:xfrm>
        </p:spPr>
        <p:txBody>
          <a:bodyPr>
            <a:noAutofit/>
          </a:bodyPr>
          <a:lstStyle/>
          <a:p>
            <a:r>
              <a:rPr lang="ru-RU" sz="3600" b="1" dirty="0" smtClean="0">
                <a:solidFill>
                  <a:schemeClr val="tx2">
                    <a:lumMod val="50000"/>
                  </a:schemeClr>
                </a:solidFill>
              </a:rPr>
              <a:t>Вспомним </a:t>
            </a:r>
            <a:br>
              <a:rPr lang="ru-RU" sz="3600" b="1" dirty="0" smtClean="0">
                <a:solidFill>
                  <a:schemeClr val="tx2">
                    <a:lumMod val="50000"/>
                  </a:schemeClr>
                </a:solidFill>
              </a:rPr>
            </a:br>
            <a:r>
              <a:rPr lang="ru-RU" sz="3600" b="1" dirty="0" smtClean="0">
                <a:solidFill>
                  <a:schemeClr val="tx2">
                    <a:lumMod val="50000"/>
                  </a:schemeClr>
                </a:solidFill>
              </a:rPr>
              <a:t>спряжение знакомых глаголов</a:t>
            </a:r>
            <a:endParaRPr lang="ru-RU" sz="36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2852936"/>
            <a:ext cx="3672408" cy="2448272"/>
          </a:xfr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ru-RU" sz="3200" b="1" u="sng" dirty="0" err="1" smtClean="0"/>
              <a:t>гъэ</a:t>
            </a:r>
            <a:r>
              <a:rPr lang="ru-RU" sz="3200" b="1" dirty="0" err="1" smtClean="0"/>
              <a:t>лэжьэн</a:t>
            </a:r>
            <a:endParaRPr lang="ru-RU" sz="3200" b="1" dirty="0"/>
          </a:p>
          <a:p>
            <a:r>
              <a:rPr lang="ru-RU" sz="3200" b="1" u="sng" dirty="0" err="1" smtClean="0"/>
              <a:t>гъэ</a:t>
            </a:r>
            <a:r>
              <a:rPr lang="ru-RU" sz="3200" b="1" dirty="0" err="1" smtClean="0"/>
              <a:t>щэбэн</a:t>
            </a:r>
            <a:endParaRPr lang="ru-RU" sz="3200" b="1" dirty="0" smtClean="0"/>
          </a:p>
          <a:p>
            <a:r>
              <a:rPr lang="ru-RU" sz="3200" b="1" dirty="0" smtClean="0"/>
              <a:t>жьыщ1ын</a:t>
            </a:r>
          </a:p>
          <a:p>
            <a:r>
              <a:rPr lang="ru-RU" sz="3200" b="1" dirty="0" err="1"/>
              <a:t>ш</a:t>
            </a:r>
            <a:r>
              <a:rPr lang="ru-RU" sz="3200" b="1" dirty="0" err="1" smtClean="0"/>
              <a:t>хын</a:t>
            </a:r>
            <a:endParaRPr lang="ru-RU" sz="3200" b="1" dirty="0" smtClean="0"/>
          </a:p>
          <a:p>
            <a:endParaRPr lang="ru-RU" sz="3200" b="1" dirty="0" smtClean="0"/>
          </a:p>
          <a:p>
            <a:endParaRPr lang="ru-RU" sz="3200" b="1" dirty="0" smtClean="0"/>
          </a:p>
          <a:p>
            <a:endParaRPr lang="ru-RU" sz="3200" b="1" dirty="0" smtClean="0"/>
          </a:p>
          <a:p>
            <a:endParaRPr lang="ru-RU" dirty="0" smtClean="0"/>
          </a:p>
          <a:p>
            <a:endParaRPr lang="ru-RU" dirty="0" smtClean="0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4716016" y="0"/>
            <a:ext cx="3384376" cy="571500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ru-RU" sz="3200" b="1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5004048" y="2852936"/>
            <a:ext cx="3672408" cy="24482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3200" b="1" u="sng" dirty="0" err="1" smtClean="0"/>
              <a:t>къэ</a:t>
            </a:r>
            <a:r>
              <a:rPr lang="ru-RU" sz="3200" b="1" dirty="0" err="1" smtClean="0"/>
              <a:t>щтэн</a:t>
            </a:r>
            <a:endParaRPr lang="ru-RU" sz="3200" b="1" dirty="0" smtClean="0"/>
          </a:p>
          <a:p>
            <a:r>
              <a:rPr lang="ru-RU" sz="3200" b="1" u="sng" dirty="0" smtClean="0"/>
              <a:t>ф1э</a:t>
            </a:r>
            <a:r>
              <a:rPr lang="ru-RU" sz="3200" b="1" dirty="0" smtClean="0"/>
              <a:t>шхын</a:t>
            </a:r>
          </a:p>
          <a:p>
            <a:r>
              <a:rPr lang="ru-RU" sz="3200" b="1" u="sng" dirty="0" err="1" smtClean="0"/>
              <a:t>хуэ</a:t>
            </a:r>
            <a:r>
              <a:rPr lang="ru-RU" sz="3200" b="1" dirty="0" err="1" smtClean="0"/>
              <a:t>хьын</a:t>
            </a:r>
            <a:endParaRPr lang="ru-RU" sz="3200" b="1" dirty="0" smtClean="0"/>
          </a:p>
          <a:p>
            <a:r>
              <a:rPr lang="ru-RU" sz="3200" b="1" u="sng" dirty="0" err="1" smtClean="0"/>
              <a:t>нэ</a:t>
            </a:r>
            <a:r>
              <a:rPr lang="ru-RU" sz="3200" b="1" dirty="0" err="1" smtClean="0"/>
              <a:t>жэн</a:t>
            </a:r>
            <a:endParaRPr lang="ru-RU" sz="3200" b="1" dirty="0" smtClean="0"/>
          </a:p>
          <a:p>
            <a:endParaRPr lang="ru-RU" sz="3200" b="1" dirty="0" smtClean="0"/>
          </a:p>
          <a:p>
            <a:endParaRPr lang="ru-RU" sz="3200" b="1" dirty="0" smtClean="0"/>
          </a:p>
          <a:p>
            <a:endParaRPr lang="ru-RU" sz="3200" b="1" dirty="0" smtClean="0"/>
          </a:p>
          <a:p>
            <a:endParaRPr lang="ru-RU" dirty="0" smtClean="0"/>
          </a:p>
          <a:p>
            <a:endParaRPr lang="ru-RU" dirty="0" smtClean="0"/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1547664" y="1772816"/>
            <a:ext cx="1728192" cy="86409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IV </a:t>
            </a:r>
            <a:r>
              <a:rPr lang="ru-RU" sz="3600" b="1" dirty="0" smtClean="0"/>
              <a:t>тип</a:t>
            </a:r>
            <a:endParaRPr lang="ru-RU" sz="3600" b="1" dirty="0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048164" y="1778616"/>
            <a:ext cx="1584176" cy="86409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V </a:t>
            </a:r>
            <a:r>
              <a:rPr lang="ru-RU" sz="3600" b="1" dirty="0" smtClean="0"/>
              <a:t>тип</a:t>
            </a:r>
            <a:endParaRPr lang="ru-RU" sz="3600" b="1" dirty="0"/>
          </a:p>
        </p:txBody>
      </p:sp>
    </p:spTree>
    <p:extLst>
      <p:ext uri="{BB962C8B-B14F-4D97-AF65-F5344CB8AC3E}">
        <p14:creationId xmlns:p14="http://schemas.microsoft.com/office/powerpoint/2010/main" val="1641333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7024744" cy="936104"/>
          </a:xfrm>
        </p:spPr>
        <p:txBody>
          <a:bodyPr>
            <a:normAutofit fontScale="90000"/>
          </a:bodyPr>
          <a:lstStyle/>
          <a:p>
            <a:r>
              <a:rPr lang="ru-RU" b="1" dirty="0" smtClean="0">
                <a:solidFill>
                  <a:schemeClr val="tx1"/>
                </a:solidFill>
              </a:rPr>
              <a:t>Псалъэщ1эхэр зыдогъащ1э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340768"/>
            <a:ext cx="3888433" cy="5112568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ru-RU" sz="2800" b="1" dirty="0" err="1"/>
              <a:t>п</a:t>
            </a:r>
            <a:r>
              <a:rPr lang="ru-RU" sz="2800" b="1" dirty="0" err="1" smtClean="0"/>
              <a:t>хъэщхьэмыщхьэ</a:t>
            </a:r>
            <a:endParaRPr lang="ru-RU" sz="2800" b="1" dirty="0" smtClean="0"/>
          </a:p>
          <a:p>
            <a:r>
              <a:rPr lang="ru-RU" sz="2800" b="1" dirty="0" smtClean="0"/>
              <a:t>мы1эрысэ </a:t>
            </a:r>
          </a:p>
          <a:p>
            <a:r>
              <a:rPr lang="ru-RU" sz="2800" b="1" dirty="0" err="1" smtClean="0"/>
              <a:t>кхъужь</a:t>
            </a:r>
            <a:endParaRPr lang="ru-RU" sz="2800" b="1" dirty="0"/>
          </a:p>
          <a:p>
            <a:r>
              <a:rPr lang="ru-RU" sz="2800" b="1" dirty="0"/>
              <a:t>балий </a:t>
            </a:r>
            <a:endParaRPr lang="ru-RU" sz="2800" b="1" dirty="0" smtClean="0"/>
          </a:p>
          <a:p>
            <a:r>
              <a:rPr lang="ru-RU" sz="2800" b="1" dirty="0" smtClean="0"/>
              <a:t>балий1эрысэ </a:t>
            </a:r>
          </a:p>
          <a:p>
            <a:r>
              <a:rPr lang="ru-RU" sz="2800" b="1" dirty="0" err="1" smtClean="0"/>
              <a:t>жызум</a:t>
            </a:r>
            <a:r>
              <a:rPr lang="ru-RU" sz="2800" b="1" dirty="0" smtClean="0"/>
              <a:t> </a:t>
            </a:r>
          </a:p>
          <a:p>
            <a:r>
              <a:rPr lang="ru-RU" sz="2800" b="1" dirty="0" smtClean="0"/>
              <a:t>къыпц1э </a:t>
            </a:r>
          </a:p>
          <a:p>
            <a:r>
              <a:rPr lang="ru-RU" sz="2800" b="1" dirty="0" err="1" smtClean="0"/>
              <a:t>пхъэгулъ</a:t>
            </a:r>
            <a:r>
              <a:rPr lang="ru-RU" sz="2800" b="1" dirty="0" smtClean="0"/>
              <a:t> </a:t>
            </a:r>
          </a:p>
          <a:p>
            <a:r>
              <a:rPr lang="ru-RU" sz="2800" b="1" dirty="0" err="1"/>
              <a:t>ш</a:t>
            </a:r>
            <a:r>
              <a:rPr lang="ru-RU" sz="2800" b="1" dirty="0" err="1" smtClean="0"/>
              <a:t>эфтал</a:t>
            </a:r>
            <a:r>
              <a:rPr lang="ru-RU" sz="2800" b="1" dirty="0" smtClean="0"/>
              <a:t> </a:t>
            </a:r>
            <a:endParaRPr lang="ru-RU" sz="2800" b="1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4744058" y="1340768"/>
            <a:ext cx="3888433" cy="511256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 smtClean="0"/>
              <a:t>фрукты </a:t>
            </a:r>
          </a:p>
          <a:p>
            <a:r>
              <a:rPr lang="ru-RU" sz="2800" b="1" dirty="0" smtClean="0"/>
              <a:t>яблоко</a:t>
            </a:r>
          </a:p>
          <a:p>
            <a:r>
              <a:rPr lang="ru-RU" sz="2800" b="1" dirty="0" smtClean="0"/>
              <a:t>груша</a:t>
            </a:r>
          </a:p>
          <a:p>
            <a:r>
              <a:rPr lang="ru-RU" sz="2800" b="1" dirty="0" smtClean="0"/>
              <a:t>вишня</a:t>
            </a:r>
          </a:p>
          <a:p>
            <a:r>
              <a:rPr lang="ru-RU" sz="2800" b="1" dirty="0" smtClean="0"/>
              <a:t>черешня </a:t>
            </a:r>
          </a:p>
          <a:p>
            <a:r>
              <a:rPr lang="ru-RU" sz="2800" b="1" dirty="0" smtClean="0"/>
              <a:t>виноград </a:t>
            </a:r>
          </a:p>
          <a:p>
            <a:r>
              <a:rPr lang="ru-RU" sz="2800" b="1" dirty="0" smtClean="0"/>
              <a:t>слива</a:t>
            </a:r>
          </a:p>
          <a:p>
            <a:r>
              <a:rPr lang="ru-RU" sz="2800" b="1" dirty="0" smtClean="0"/>
              <a:t>алыча</a:t>
            </a:r>
          </a:p>
          <a:p>
            <a:r>
              <a:rPr lang="ru-RU" sz="2800" b="1" dirty="0" smtClean="0"/>
              <a:t>абрикос</a:t>
            </a:r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1300088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9552" y="836712"/>
            <a:ext cx="3888433" cy="5616624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ru-RU" sz="2800" b="1" dirty="0" err="1"/>
              <a:t>хьэиуэ</a:t>
            </a:r>
            <a:r>
              <a:rPr lang="ru-RU" sz="2800" b="1" dirty="0"/>
              <a:t> </a:t>
            </a:r>
            <a:endParaRPr lang="ru-RU" sz="2800" b="1" dirty="0" smtClean="0"/>
          </a:p>
          <a:p>
            <a:r>
              <a:rPr lang="ru-RU" sz="2800" b="1" dirty="0" smtClean="0"/>
              <a:t>дэ</a:t>
            </a:r>
            <a:endParaRPr lang="ru-RU" sz="2800" b="1" dirty="0"/>
          </a:p>
          <a:p>
            <a:r>
              <a:rPr lang="ru-RU" sz="2800" b="1" dirty="0"/>
              <a:t>зэ </a:t>
            </a:r>
            <a:endParaRPr lang="ru-RU" sz="2800" b="1" dirty="0" smtClean="0"/>
          </a:p>
          <a:p>
            <a:r>
              <a:rPr lang="ru-RU" sz="2800" b="1" dirty="0" err="1" smtClean="0"/>
              <a:t>зэрыджэ</a:t>
            </a:r>
            <a:endParaRPr lang="ru-RU" sz="2800" b="1" dirty="0"/>
          </a:p>
          <a:p>
            <a:r>
              <a:rPr lang="ru-RU" sz="2800" b="1" dirty="0" err="1" smtClean="0"/>
              <a:t>санэ</a:t>
            </a:r>
            <a:endParaRPr lang="ru-RU" sz="2800" b="1" dirty="0"/>
          </a:p>
          <a:p>
            <a:r>
              <a:rPr lang="ru-RU" sz="2800" b="1" dirty="0" err="1"/>
              <a:t>щхъырыб</a:t>
            </a:r>
            <a:r>
              <a:rPr lang="ru-RU" sz="2800" b="1" dirty="0"/>
              <a:t> </a:t>
            </a:r>
            <a:endParaRPr lang="ru-RU" sz="2800" b="1" dirty="0" smtClean="0"/>
          </a:p>
          <a:p>
            <a:r>
              <a:rPr lang="ru-RU" sz="2800" b="1" dirty="0" smtClean="0"/>
              <a:t>мэрак1уэ</a:t>
            </a:r>
            <a:endParaRPr lang="ru-RU" sz="2800" b="1" dirty="0"/>
          </a:p>
          <a:p>
            <a:r>
              <a:rPr lang="ru-RU" sz="2800" b="1" dirty="0"/>
              <a:t>мэрак1уэ1эрысэ </a:t>
            </a:r>
            <a:endParaRPr lang="ru-RU" sz="2800" b="1" dirty="0" smtClean="0"/>
          </a:p>
          <a:p>
            <a:r>
              <a:rPr lang="ru-RU" sz="2800" b="1" dirty="0" smtClean="0"/>
              <a:t>мэрак1уапц1э </a:t>
            </a:r>
          </a:p>
          <a:p>
            <a:r>
              <a:rPr lang="ru-RU" sz="2800" b="1" dirty="0" err="1" smtClean="0"/>
              <a:t>мамкъут</a:t>
            </a:r>
            <a:endParaRPr lang="ru-RU" sz="2800" b="1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4765762" y="836712"/>
            <a:ext cx="3888433" cy="561662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 smtClean="0"/>
              <a:t>айва</a:t>
            </a:r>
          </a:p>
          <a:p>
            <a:r>
              <a:rPr lang="ru-RU" sz="2800" b="1" dirty="0" smtClean="0"/>
              <a:t>орех </a:t>
            </a:r>
          </a:p>
          <a:p>
            <a:r>
              <a:rPr lang="ru-RU" sz="2800" b="1" dirty="0" smtClean="0"/>
              <a:t>кизил</a:t>
            </a:r>
          </a:p>
          <a:p>
            <a:r>
              <a:rPr lang="ru-RU" sz="2800" b="1" dirty="0" smtClean="0"/>
              <a:t>калина </a:t>
            </a:r>
          </a:p>
          <a:p>
            <a:r>
              <a:rPr lang="ru-RU" sz="2800" b="1" dirty="0" smtClean="0"/>
              <a:t>смородина </a:t>
            </a:r>
          </a:p>
          <a:p>
            <a:r>
              <a:rPr lang="ru-RU" sz="2800" b="1" dirty="0" smtClean="0"/>
              <a:t>крыжовник</a:t>
            </a:r>
          </a:p>
          <a:p>
            <a:r>
              <a:rPr lang="ru-RU" sz="2800" b="1" dirty="0" smtClean="0"/>
              <a:t>ягода</a:t>
            </a:r>
          </a:p>
          <a:p>
            <a:r>
              <a:rPr lang="ru-RU" sz="2800" b="1" dirty="0" smtClean="0"/>
              <a:t>клубника </a:t>
            </a:r>
          </a:p>
          <a:p>
            <a:r>
              <a:rPr lang="ru-RU" sz="2800" b="1" dirty="0" smtClean="0"/>
              <a:t>ежевика </a:t>
            </a:r>
          </a:p>
          <a:p>
            <a:r>
              <a:rPr lang="ru-RU" sz="2800" b="1" dirty="0" smtClean="0"/>
              <a:t>малина</a:t>
            </a:r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759568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404664"/>
            <a:ext cx="7528682" cy="936104"/>
          </a:xfrm>
        </p:spPr>
        <p:txBody>
          <a:bodyPr>
            <a:normAutofit/>
          </a:bodyPr>
          <a:lstStyle/>
          <a:p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9552" y="1412776"/>
            <a:ext cx="8136904" cy="5139933"/>
          </a:xfrm>
        </p:spPr>
        <p:txBody>
          <a:bodyPr/>
          <a:lstStyle/>
          <a:p>
            <a:r>
              <a:rPr lang="ru-RU" sz="3600" dirty="0">
                <a:solidFill>
                  <a:schemeClr val="tx1"/>
                </a:solidFill>
                <a:latin typeface="Arial Black" panose="020B0A04020102020204" pitchFamily="34" charset="0"/>
              </a:rPr>
              <a:t>Сыт </a:t>
            </a:r>
            <a:r>
              <a:rPr lang="ru-RU" sz="3600" dirty="0" err="1">
                <a:solidFill>
                  <a:schemeClr val="tx1"/>
                </a:solidFill>
                <a:latin typeface="Arial Black" panose="020B0A04020102020204" pitchFamily="34" charset="0"/>
              </a:rPr>
              <a:t>плъыжьыр</a:t>
            </a:r>
            <a:r>
              <a:rPr lang="ru-RU" sz="36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?</a:t>
            </a:r>
          </a:p>
          <a:p>
            <a:r>
              <a:rPr lang="ru-RU" sz="36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 </a:t>
            </a:r>
          </a:p>
          <a:p>
            <a:r>
              <a:rPr lang="ru-RU" sz="36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Сыт </a:t>
            </a:r>
            <a:r>
              <a:rPr lang="ru-RU" sz="3600" dirty="0">
                <a:solidFill>
                  <a:schemeClr val="tx1"/>
                </a:solidFill>
                <a:latin typeface="Arial Black" panose="020B0A04020102020204" pitchFamily="34" charset="0"/>
              </a:rPr>
              <a:t>1эф1ыр</a:t>
            </a:r>
            <a:r>
              <a:rPr lang="ru-RU" sz="36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?</a:t>
            </a:r>
          </a:p>
          <a:p>
            <a:endParaRPr lang="ru-RU" sz="3600" dirty="0" smtClean="0">
              <a:solidFill>
                <a:schemeClr val="tx1"/>
              </a:solidFill>
              <a:latin typeface="Arial Black" panose="020B0A04020102020204" pitchFamily="34" charset="0"/>
            </a:endParaRPr>
          </a:p>
          <a:p>
            <a:r>
              <a:rPr lang="ru-RU" sz="36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Сыт </a:t>
            </a:r>
            <a:r>
              <a:rPr lang="ru-RU" sz="3600" dirty="0" err="1" smtClean="0">
                <a:solidFill>
                  <a:schemeClr val="tx1"/>
                </a:solidFill>
                <a:latin typeface="Arial Black" panose="020B0A04020102020204" pitchFamily="34" charset="0"/>
              </a:rPr>
              <a:t>гъуэжьыр</a:t>
            </a:r>
            <a:r>
              <a:rPr lang="ru-RU" sz="36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?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54056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87624" y="620688"/>
            <a:ext cx="7024744" cy="792088"/>
          </a:xfrm>
        </p:spPr>
        <p:txBody>
          <a:bodyPr>
            <a:normAutofit fontScale="90000"/>
          </a:bodyPr>
          <a:lstStyle/>
          <a:p>
            <a:r>
              <a:rPr lang="ru-RU" b="1" dirty="0" err="1" smtClean="0">
                <a:solidFill>
                  <a:schemeClr val="tx1"/>
                </a:solidFill>
              </a:rPr>
              <a:t>Псалъэухахэр</a:t>
            </a:r>
            <a:r>
              <a:rPr lang="ru-RU" b="1" dirty="0" smtClean="0">
                <a:solidFill>
                  <a:schemeClr val="tx1"/>
                </a:solidFill>
              </a:rPr>
              <a:t> </a:t>
            </a:r>
            <a:r>
              <a:rPr lang="ru-RU" b="1" dirty="0" err="1" smtClean="0">
                <a:solidFill>
                  <a:schemeClr val="tx1"/>
                </a:solidFill>
              </a:rPr>
              <a:t>нэвгъэсыж</a:t>
            </a:r>
            <a:r>
              <a:rPr lang="ru-RU" b="1" dirty="0" smtClean="0">
                <a:solidFill>
                  <a:schemeClr val="tx1"/>
                </a:solidFill>
              </a:rPr>
              <a:t>.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9552" y="1844824"/>
            <a:ext cx="8136904" cy="4608512"/>
          </a:xfrm>
        </p:spPr>
        <p:txBody>
          <a:bodyPr/>
          <a:lstStyle/>
          <a:p>
            <a:r>
              <a:rPr lang="ru-RU" sz="2800" b="1" i="1" dirty="0" err="1"/>
              <a:t>Пхъэгулъыр</a:t>
            </a:r>
            <a:r>
              <a:rPr lang="ru-RU" sz="2800" b="1" i="1" dirty="0"/>
              <a:t> гуащ1эщ, </a:t>
            </a:r>
            <a:r>
              <a:rPr lang="ru-RU" sz="2800" b="1" i="1" dirty="0" err="1"/>
              <a:t>мамкъутыр</a:t>
            </a:r>
            <a:r>
              <a:rPr lang="ru-RU" sz="2800" b="1" i="1" dirty="0"/>
              <a:t> ... . </a:t>
            </a:r>
            <a:endParaRPr lang="ru-RU" sz="2800" b="1" i="1" dirty="0" smtClean="0"/>
          </a:p>
          <a:p>
            <a:r>
              <a:rPr lang="ru-RU" sz="2800" b="1" i="1" dirty="0" err="1" smtClean="0"/>
              <a:t>Жызумыр</a:t>
            </a:r>
            <a:r>
              <a:rPr lang="ru-RU" sz="2800" b="1" i="1" dirty="0" smtClean="0"/>
              <a:t> </a:t>
            </a:r>
            <a:r>
              <a:rPr lang="ru-RU" sz="2800" b="1" i="1" dirty="0"/>
              <a:t>ф1ыц1эщ, </a:t>
            </a:r>
            <a:r>
              <a:rPr lang="ru-RU" sz="2800" b="1" i="1" dirty="0" err="1"/>
              <a:t>балийр</a:t>
            </a:r>
            <a:r>
              <a:rPr lang="ru-RU" sz="2800" b="1" i="1" dirty="0"/>
              <a:t> ... . </a:t>
            </a:r>
            <a:endParaRPr lang="ru-RU" sz="2800" b="1" i="1" dirty="0" smtClean="0"/>
          </a:p>
          <a:p>
            <a:r>
              <a:rPr lang="ru-RU" sz="2800" b="1" i="1" dirty="0" err="1" smtClean="0"/>
              <a:t>Кхъужьыр</a:t>
            </a:r>
            <a:r>
              <a:rPr lang="ru-RU" sz="2800" b="1" i="1" dirty="0" smtClean="0"/>
              <a:t> </a:t>
            </a:r>
            <a:r>
              <a:rPr lang="ru-RU" sz="2800" b="1" i="1" dirty="0" err="1"/>
              <a:t>инщ</a:t>
            </a:r>
            <a:r>
              <a:rPr lang="ru-RU" sz="2800" b="1" i="1" dirty="0"/>
              <a:t>, </a:t>
            </a:r>
            <a:r>
              <a:rPr lang="ru-RU" sz="2800" b="1" i="1" dirty="0" err="1"/>
              <a:t>дэр</a:t>
            </a:r>
            <a:r>
              <a:rPr lang="ru-RU" sz="2800" b="1" i="1" dirty="0"/>
              <a:t> ... . </a:t>
            </a:r>
            <a:endParaRPr lang="ru-RU" sz="2800" b="1" i="1" dirty="0" smtClean="0"/>
          </a:p>
          <a:p>
            <a:r>
              <a:rPr lang="ru-RU" sz="2800" b="1" i="1" dirty="0" smtClean="0"/>
              <a:t>Мэрак1уэ1эрысэр </a:t>
            </a:r>
            <a:r>
              <a:rPr lang="ru-RU" sz="2800" b="1" i="1" dirty="0" err="1"/>
              <a:t>плъыжьщ</a:t>
            </a:r>
            <a:r>
              <a:rPr lang="ru-RU" sz="2800" b="1" i="1" dirty="0"/>
              <a:t>, </a:t>
            </a:r>
            <a:r>
              <a:rPr lang="ru-RU" sz="2800" b="1" i="1" dirty="0" err="1"/>
              <a:t>мамкъутри</a:t>
            </a:r>
            <a:r>
              <a:rPr lang="ru-RU" sz="2800" b="1" i="1" dirty="0"/>
              <a:t> ... . </a:t>
            </a:r>
            <a:endParaRPr lang="ru-RU" sz="2800" b="1" i="1" dirty="0" smtClean="0"/>
          </a:p>
          <a:p>
            <a:r>
              <a:rPr lang="ru-RU" sz="2800" b="1" i="1" dirty="0" err="1" smtClean="0"/>
              <a:t>Щхъырыбыр</a:t>
            </a:r>
            <a:r>
              <a:rPr lang="ru-RU" sz="2800" b="1" i="1" dirty="0" smtClean="0"/>
              <a:t> </a:t>
            </a:r>
            <a:r>
              <a:rPr lang="ru-RU" sz="2800" b="1" i="1" dirty="0"/>
              <a:t>гуащ1экъым, </a:t>
            </a:r>
            <a:r>
              <a:rPr lang="ru-RU" sz="2800" b="1" i="1" dirty="0" err="1"/>
              <a:t>балийр</a:t>
            </a:r>
            <a:r>
              <a:rPr lang="ru-RU" sz="2800" b="1" i="1" dirty="0"/>
              <a:t> ... . </a:t>
            </a:r>
            <a:endParaRPr lang="ru-RU" sz="2800" b="1" i="1" dirty="0" smtClean="0"/>
          </a:p>
          <a:p>
            <a:r>
              <a:rPr lang="ru-RU" sz="2800" b="1" i="1" dirty="0" smtClean="0"/>
              <a:t>Мы1эрысэр </a:t>
            </a:r>
            <a:r>
              <a:rPr lang="ru-RU" sz="2800" b="1" i="1" dirty="0"/>
              <a:t>1эф1щ, </a:t>
            </a:r>
            <a:r>
              <a:rPr lang="ru-RU" sz="2800" b="1" i="1" dirty="0" err="1"/>
              <a:t>кхъужьри</a:t>
            </a:r>
            <a:r>
              <a:rPr lang="ru-RU" sz="2800" b="1" i="1" dirty="0"/>
              <a:t> ... . </a:t>
            </a:r>
            <a:endParaRPr lang="ru-RU" sz="2800" b="1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6320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43490" y="692696"/>
            <a:ext cx="7024744" cy="1152128"/>
          </a:xfrm>
        </p:spPr>
        <p:txBody>
          <a:bodyPr>
            <a:normAutofit fontScale="90000"/>
          </a:bodyPr>
          <a:lstStyle/>
          <a:p>
            <a:r>
              <a:rPr lang="ru-RU" b="1" dirty="0" err="1" smtClean="0">
                <a:solidFill>
                  <a:srgbClr val="FF0000"/>
                </a:solidFill>
              </a:rPr>
              <a:t>Фыкъеджэ</a:t>
            </a:r>
            <a:r>
              <a:rPr lang="ru-RU" b="1" dirty="0" smtClean="0">
                <a:solidFill>
                  <a:srgbClr val="FF0000"/>
                </a:solidFill>
              </a:rPr>
              <a:t>. Адэк1э </a:t>
            </a:r>
            <a:r>
              <a:rPr lang="ru-RU" b="1" dirty="0" err="1" smtClean="0">
                <a:solidFill>
                  <a:srgbClr val="FF0000"/>
                </a:solidFill>
              </a:rPr>
              <a:t>пыфщэ</a:t>
            </a:r>
            <a:r>
              <a:rPr lang="ru-RU" b="1" dirty="0" smtClean="0">
                <a:solidFill>
                  <a:srgbClr val="FF0000"/>
                </a:solidFill>
              </a:rPr>
              <a:t>.</a:t>
            </a:r>
            <a:endParaRPr lang="ru-RU" b="1" dirty="0">
              <a:solidFill>
                <a:srgbClr val="FF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2323652"/>
            <a:ext cx="8136904" cy="4129684"/>
          </a:xfrm>
        </p:spPr>
        <p:txBody>
          <a:bodyPr>
            <a:normAutofit/>
          </a:bodyPr>
          <a:lstStyle/>
          <a:p>
            <a:r>
              <a:rPr lang="ru-RU" sz="3200" dirty="0" err="1">
                <a:solidFill>
                  <a:schemeClr val="tx1"/>
                </a:solidFill>
                <a:latin typeface="Arial Black" panose="020B0A04020102020204" pitchFamily="34" charset="0"/>
              </a:rPr>
              <a:t>Сэ</a:t>
            </a:r>
            <a:r>
              <a:rPr lang="ru-RU" sz="3200" dirty="0">
                <a:solidFill>
                  <a:schemeClr val="tx1"/>
                </a:solidFill>
                <a:latin typeface="Arial Black" panose="020B0A04020102020204" pitchFamily="34" charset="0"/>
              </a:rPr>
              <a:t> ф1ыуэ </a:t>
            </a:r>
            <a:r>
              <a:rPr lang="ru-RU" sz="3200" dirty="0" err="1">
                <a:solidFill>
                  <a:schemeClr val="tx1"/>
                </a:solidFill>
                <a:latin typeface="Arial Black" panose="020B0A04020102020204" pitchFamily="34" charset="0"/>
              </a:rPr>
              <a:t>солъагъу</a:t>
            </a:r>
            <a:r>
              <a:rPr lang="ru-RU" sz="3200" dirty="0">
                <a:solidFill>
                  <a:schemeClr val="tx1"/>
                </a:solidFill>
                <a:latin typeface="Arial Black" panose="020B0A04020102020204" pitchFamily="34" charset="0"/>
              </a:rPr>
              <a:t> </a:t>
            </a:r>
            <a:r>
              <a:rPr lang="ru-RU" sz="3200" dirty="0" err="1">
                <a:solidFill>
                  <a:schemeClr val="tx1"/>
                </a:solidFill>
                <a:latin typeface="Arial Black" panose="020B0A04020102020204" pitchFamily="34" charset="0"/>
              </a:rPr>
              <a:t>кхъужь</a:t>
            </a:r>
            <a:r>
              <a:rPr lang="ru-RU" sz="3200" dirty="0">
                <a:solidFill>
                  <a:schemeClr val="tx1"/>
                </a:solidFill>
                <a:latin typeface="Arial Black" panose="020B0A04020102020204" pitchFamily="34" charset="0"/>
              </a:rPr>
              <a:t> </a:t>
            </a:r>
            <a:r>
              <a:rPr lang="ru-RU" sz="3200" dirty="0" err="1">
                <a:solidFill>
                  <a:schemeClr val="tx1"/>
                </a:solidFill>
                <a:latin typeface="Arial Black" panose="020B0A04020102020204" pitchFamily="34" charset="0"/>
              </a:rPr>
              <a:t>гъуэжьыр</a:t>
            </a:r>
            <a:r>
              <a:rPr lang="ru-RU" sz="3200" dirty="0">
                <a:solidFill>
                  <a:schemeClr val="tx1"/>
                </a:solidFill>
                <a:latin typeface="Arial Black" panose="020B0A04020102020204" pitchFamily="34" charset="0"/>
              </a:rPr>
              <a:t>. </a:t>
            </a:r>
            <a:r>
              <a:rPr lang="ru-RU" sz="3200" dirty="0" err="1">
                <a:solidFill>
                  <a:schemeClr val="tx1"/>
                </a:solidFill>
                <a:latin typeface="Arial Black" panose="020B0A04020102020204" pitchFamily="34" charset="0"/>
              </a:rPr>
              <a:t>Уэ-щэ</a:t>
            </a:r>
            <a:r>
              <a:rPr lang="ru-RU" sz="3200" dirty="0">
                <a:solidFill>
                  <a:schemeClr val="tx1"/>
                </a:solidFill>
                <a:latin typeface="Arial Black" panose="020B0A04020102020204" pitchFamily="34" charset="0"/>
              </a:rPr>
              <a:t>?</a:t>
            </a:r>
          </a:p>
          <a:p>
            <a:r>
              <a:rPr lang="ru-RU" sz="3200" dirty="0">
                <a:solidFill>
                  <a:schemeClr val="tx1"/>
                </a:solidFill>
                <a:latin typeface="Arial Black" panose="020B0A04020102020204" pitchFamily="34" charset="0"/>
              </a:rPr>
              <a:t>1 уч.: </a:t>
            </a:r>
            <a:r>
              <a:rPr lang="ru-RU" sz="3200" dirty="0" err="1">
                <a:solidFill>
                  <a:schemeClr val="tx1"/>
                </a:solidFill>
                <a:latin typeface="Arial Black" panose="020B0A04020102020204" pitchFamily="34" charset="0"/>
              </a:rPr>
              <a:t>Сэ</a:t>
            </a:r>
            <a:r>
              <a:rPr lang="ru-RU" sz="3200" dirty="0">
                <a:solidFill>
                  <a:schemeClr val="tx1"/>
                </a:solidFill>
                <a:latin typeface="Arial Black" panose="020B0A04020102020204" pitchFamily="34" charset="0"/>
              </a:rPr>
              <a:t> ф1ыуэ </a:t>
            </a:r>
            <a:r>
              <a:rPr lang="ru-RU" sz="3200" dirty="0" err="1">
                <a:solidFill>
                  <a:schemeClr val="tx1"/>
                </a:solidFill>
                <a:latin typeface="Arial Black" panose="020B0A04020102020204" pitchFamily="34" charset="0"/>
              </a:rPr>
              <a:t>солъагъу</a:t>
            </a:r>
            <a:r>
              <a:rPr lang="ru-RU" sz="3200" dirty="0">
                <a:solidFill>
                  <a:schemeClr val="tx1"/>
                </a:solidFill>
                <a:latin typeface="Arial Black" panose="020B0A04020102020204" pitchFamily="34" charset="0"/>
              </a:rPr>
              <a:t> балий1эрысэ п1ащэхэр. </a:t>
            </a:r>
            <a:r>
              <a:rPr lang="ru-RU" sz="3200" dirty="0" err="1">
                <a:solidFill>
                  <a:schemeClr val="tx1"/>
                </a:solidFill>
                <a:latin typeface="Arial Black" panose="020B0A04020102020204" pitchFamily="34" charset="0"/>
              </a:rPr>
              <a:t>Уэ-щэ</a:t>
            </a:r>
            <a:r>
              <a:rPr lang="ru-RU" sz="3200" dirty="0">
                <a:solidFill>
                  <a:schemeClr val="tx1"/>
                </a:solidFill>
                <a:latin typeface="Arial Black" panose="020B0A04020102020204" pitchFamily="34" charset="0"/>
              </a:rPr>
              <a:t>?</a:t>
            </a:r>
          </a:p>
          <a:p>
            <a:r>
              <a:rPr lang="ru-RU" sz="3200" dirty="0">
                <a:solidFill>
                  <a:schemeClr val="tx1"/>
                </a:solidFill>
                <a:latin typeface="Arial Black" panose="020B0A04020102020204" pitchFamily="34" charset="0"/>
              </a:rPr>
              <a:t>2 уч.: </a:t>
            </a:r>
            <a:r>
              <a:rPr lang="ru-RU" sz="3200" dirty="0" err="1">
                <a:solidFill>
                  <a:schemeClr val="tx1"/>
                </a:solidFill>
                <a:latin typeface="Arial Black" panose="020B0A04020102020204" pitchFamily="34" charset="0"/>
              </a:rPr>
              <a:t>Сэ</a:t>
            </a:r>
            <a:r>
              <a:rPr lang="ru-RU" sz="3200" dirty="0">
                <a:solidFill>
                  <a:schemeClr val="tx1"/>
                </a:solidFill>
                <a:latin typeface="Arial Black" panose="020B0A04020102020204" pitchFamily="34" charset="0"/>
              </a:rPr>
              <a:t> ф1ыуэ </a:t>
            </a:r>
            <a:r>
              <a:rPr lang="ru-RU" sz="3200" dirty="0" err="1">
                <a:solidFill>
                  <a:schemeClr val="tx1"/>
                </a:solidFill>
                <a:latin typeface="Arial Black" panose="020B0A04020102020204" pitchFamily="34" charset="0"/>
              </a:rPr>
              <a:t>солъагъу</a:t>
            </a:r>
            <a:r>
              <a:rPr lang="ru-RU" sz="3200" dirty="0">
                <a:solidFill>
                  <a:schemeClr val="tx1"/>
                </a:solidFill>
                <a:latin typeface="Arial Black" panose="020B0A04020102020204" pitchFamily="34" charset="0"/>
              </a:rPr>
              <a:t> </a:t>
            </a:r>
            <a:r>
              <a:rPr lang="ru-RU" sz="3200" dirty="0" err="1">
                <a:solidFill>
                  <a:schemeClr val="tx1"/>
                </a:solidFill>
                <a:latin typeface="Arial Black" panose="020B0A04020102020204" pitchFamily="34" charset="0"/>
              </a:rPr>
              <a:t>жызум</a:t>
            </a:r>
            <a:r>
              <a:rPr lang="ru-RU" sz="3200" dirty="0">
                <a:solidFill>
                  <a:schemeClr val="tx1"/>
                </a:solidFill>
                <a:latin typeface="Arial Black" panose="020B0A04020102020204" pitchFamily="34" charset="0"/>
              </a:rPr>
              <a:t> ф1ыц1эр. </a:t>
            </a:r>
            <a:r>
              <a:rPr lang="ru-RU" sz="3200" dirty="0" err="1">
                <a:solidFill>
                  <a:schemeClr val="tx1"/>
                </a:solidFill>
                <a:latin typeface="Arial Black" panose="020B0A04020102020204" pitchFamily="34" charset="0"/>
              </a:rPr>
              <a:t>Уэ-щэ</a:t>
            </a:r>
            <a:r>
              <a:rPr lang="ru-RU" sz="3200" dirty="0">
                <a:solidFill>
                  <a:schemeClr val="tx1"/>
                </a:solidFill>
                <a:latin typeface="Arial Black" panose="020B0A04020102020204" pitchFamily="34" charset="0"/>
              </a:rPr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2393742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b="1" dirty="0" smtClean="0">
                <a:solidFill>
                  <a:schemeClr val="tx1"/>
                </a:solidFill>
              </a:rPr>
              <a:t>Словообразовательный суффикс </a:t>
            </a:r>
            <a:r>
              <a:rPr lang="ru-RU" b="1" dirty="0" smtClean="0">
                <a:solidFill>
                  <a:srgbClr val="FF0000"/>
                </a:solidFill>
              </a:rPr>
              <a:t>-ей.</a:t>
            </a:r>
            <a:endParaRPr lang="ru-RU" b="1" dirty="0">
              <a:solidFill>
                <a:srgbClr val="FF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2492896"/>
            <a:ext cx="8208912" cy="3600400"/>
          </a:xfrm>
        </p:spPr>
        <p:txBody>
          <a:bodyPr>
            <a:normAutofit/>
          </a:bodyPr>
          <a:lstStyle/>
          <a:p>
            <a:r>
              <a:rPr lang="ru-RU" sz="3200" b="1" i="1" dirty="0">
                <a:solidFill>
                  <a:schemeClr val="tx1"/>
                </a:solidFill>
                <a:latin typeface="Arial Black" panose="020B0A04020102020204" pitchFamily="34" charset="0"/>
              </a:rPr>
              <a:t>дэ – </a:t>
            </a:r>
            <a:r>
              <a:rPr lang="ru-RU" sz="3200" b="1" i="1" dirty="0" err="1">
                <a:solidFill>
                  <a:schemeClr val="tx1"/>
                </a:solidFill>
                <a:latin typeface="Arial Black" panose="020B0A04020102020204" pitchFamily="34" charset="0"/>
              </a:rPr>
              <a:t>д</a:t>
            </a:r>
            <a:r>
              <a:rPr lang="ru-RU" sz="3200" b="1" i="1" dirty="0" err="1">
                <a:solidFill>
                  <a:srgbClr val="FF0000"/>
                </a:solidFill>
                <a:latin typeface="Arial Black" panose="020B0A04020102020204" pitchFamily="34" charset="0"/>
              </a:rPr>
              <a:t>ей</a:t>
            </a:r>
            <a:r>
              <a:rPr lang="ru-RU" sz="3200" b="1" i="1" dirty="0">
                <a:solidFill>
                  <a:schemeClr val="tx1"/>
                </a:solidFill>
                <a:latin typeface="Arial Black" panose="020B0A04020102020204" pitchFamily="34" charset="0"/>
              </a:rPr>
              <a:t> – ореховое </a:t>
            </a:r>
            <a:r>
              <a:rPr lang="ru-RU" sz="3200" b="1" i="1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дерево</a:t>
            </a:r>
          </a:p>
          <a:p>
            <a:r>
              <a:rPr lang="ru-RU" sz="3200" b="1" i="1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мы1эрысэ </a:t>
            </a:r>
            <a:r>
              <a:rPr lang="ru-RU" sz="3200" b="1" i="1" dirty="0">
                <a:solidFill>
                  <a:schemeClr val="tx1"/>
                </a:solidFill>
                <a:latin typeface="Arial Black" panose="020B0A04020102020204" pitchFamily="34" charset="0"/>
              </a:rPr>
              <a:t>– мы1эрыс</a:t>
            </a:r>
            <a:r>
              <a:rPr lang="ru-RU" sz="3200" b="1" i="1" dirty="0">
                <a:solidFill>
                  <a:srgbClr val="FF0000"/>
                </a:solidFill>
                <a:latin typeface="Arial Black" panose="020B0A04020102020204" pitchFamily="34" charset="0"/>
              </a:rPr>
              <a:t>ей</a:t>
            </a:r>
            <a:r>
              <a:rPr lang="ru-RU" sz="3200" b="1" i="1" dirty="0">
                <a:solidFill>
                  <a:schemeClr val="tx1"/>
                </a:solidFill>
                <a:latin typeface="Arial Black" panose="020B0A04020102020204" pitchFamily="34" charset="0"/>
              </a:rPr>
              <a:t> – </a:t>
            </a:r>
            <a:r>
              <a:rPr lang="ru-RU" sz="3200" b="1" i="1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яблоня</a:t>
            </a:r>
          </a:p>
          <a:p>
            <a:r>
              <a:rPr lang="ru-RU" sz="3200" b="1" i="1" dirty="0" err="1" smtClean="0">
                <a:solidFill>
                  <a:schemeClr val="tx1"/>
                </a:solidFill>
                <a:latin typeface="Arial Black" panose="020B0A04020102020204" pitchFamily="34" charset="0"/>
              </a:rPr>
              <a:t>Кхъужь</a:t>
            </a:r>
            <a:r>
              <a:rPr lang="ru-RU" sz="3200" b="1" i="1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 - …</a:t>
            </a:r>
          </a:p>
          <a:p>
            <a:r>
              <a:rPr lang="ru-RU" sz="3200" b="1" i="1" dirty="0" err="1" smtClean="0">
                <a:solidFill>
                  <a:schemeClr val="tx1"/>
                </a:solidFill>
                <a:latin typeface="Arial Black" panose="020B0A04020102020204" pitchFamily="34" charset="0"/>
              </a:rPr>
              <a:t>Жызум</a:t>
            </a:r>
            <a:r>
              <a:rPr lang="ru-RU" sz="3200" b="1" i="1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 - …</a:t>
            </a:r>
          </a:p>
          <a:p>
            <a:r>
              <a:rPr lang="ru-RU" sz="3200" b="1" i="1" dirty="0" err="1" smtClean="0">
                <a:solidFill>
                  <a:schemeClr val="tx1"/>
                </a:solidFill>
                <a:latin typeface="Arial Black" panose="020B0A04020102020204" pitchFamily="34" charset="0"/>
              </a:rPr>
              <a:t>Пхъэгулъ</a:t>
            </a:r>
            <a:r>
              <a:rPr lang="ru-RU" sz="3200" b="1" i="1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 - …</a:t>
            </a:r>
            <a:endParaRPr lang="ru-RU" sz="32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100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15616" y="692696"/>
            <a:ext cx="7024744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 err="1" smtClean="0">
                <a:solidFill>
                  <a:schemeClr val="tx1"/>
                </a:solidFill>
              </a:rPr>
              <a:t>Фыкъеджэ</a:t>
            </a:r>
            <a:r>
              <a:rPr lang="ru-RU" b="1" dirty="0" smtClean="0">
                <a:solidFill>
                  <a:schemeClr val="tx1"/>
                </a:solidFill>
              </a:rPr>
              <a:t>, </a:t>
            </a:r>
            <a:br>
              <a:rPr lang="ru-RU" b="1" dirty="0" smtClean="0">
                <a:solidFill>
                  <a:schemeClr val="tx1"/>
                </a:solidFill>
              </a:rPr>
            </a:br>
            <a:r>
              <a:rPr lang="ru-RU" b="1" dirty="0" smtClean="0">
                <a:solidFill>
                  <a:schemeClr val="tx1"/>
                </a:solidFill>
              </a:rPr>
              <a:t>урысыбзэк1э зэвдзэк1.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2060848"/>
            <a:ext cx="8136904" cy="4464496"/>
          </a:xfrm>
        </p:spPr>
        <p:txBody>
          <a:bodyPr>
            <a:noAutofit/>
          </a:bodyPr>
          <a:lstStyle/>
          <a:p>
            <a:r>
              <a:rPr lang="ru-RU" sz="3000" b="1" i="1" dirty="0"/>
              <a:t>Дэ мы1эрысей </a:t>
            </a:r>
            <a:r>
              <a:rPr lang="ru-RU" sz="3000" b="1" i="1" dirty="0" err="1"/>
              <a:t>жыгитху</a:t>
            </a:r>
            <a:r>
              <a:rPr lang="ru-RU" sz="3000" b="1" i="1" dirty="0"/>
              <a:t> ди1эщ. </a:t>
            </a:r>
            <a:r>
              <a:rPr lang="ru-RU" sz="3000" b="1" i="1" dirty="0" err="1"/>
              <a:t>Абыхэм</a:t>
            </a:r>
            <a:r>
              <a:rPr lang="ru-RU" sz="3000" b="1" i="1" dirty="0"/>
              <a:t> мы1эрысэ </a:t>
            </a:r>
            <a:r>
              <a:rPr lang="ru-RU" sz="3000" b="1" i="1" dirty="0" err="1"/>
              <a:t>плъыжьхэр</a:t>
            </a:r>
            <a:r>
              <a:rPr lang="ru-RU" sz="3000" b="1" i="1" dirty="0"/>
              <a:t>, </a:t>
            </a:r>
            <a:r>
              <a:rPr lang="ru-RU" sz="3000" b="1" i="1" dirty="0" err="1"/>
              <a:t>удзыфэхэр</a:t>
            </a:r>
            <a:r>
              <a:rPr lang="ru-RU" sz="3000" b="1" i="1" dirty="0"/>
              <a:t> </a:t>
            </a:r>
            <a:r>
              <a:rPr lang="ru-RU" sz="3000" b="1" i="1" dirty="0" err="1"/>
              <a:t>япытщ</a:t>
            </a:r>
            <a:r>
              <a:rPr lang="ru-RU" sz="3000" b="1" i="1" dirty="0"/>
              <a:t>.</a:t>
            </a:r>
            <a:endParaRPr lang="ru-RU" sz="3000" b="1" dirty="0"/>
          </a:p>
          <a:p>
            <a:r>
              <a:rPr lang="ru-RU" sz="3000" b="1" i="1" dirty="0"/>
              <a:t>Си </a:t>
            </a:r>
            <a:r>
              <a:rPr lang="ru-RU" sz="3000" b="1" i="1" dirty="0" err="1"/>
              <a:t>адэшхуэм</a:t>
            </a:r>
            <a:r>
              <a:rPr lang="ru-RU" sz="3000" b="1" i="1" dirty="0"/>
              <a:t> </a:t>
            </a:r>
            <a:r>
              <a:rPr lang="ru-RU" sz="3000" b="1" i="1" dirty="0" err="1"/>
              <a:t>кхъужьей</a:t>
            </a:r>
            <a:r>
              <a:rPr lang="ru-RU" sz="3000" b="1" i="1" dirty="0"/>
              <a:t> жыгит1 и1эщ. </a:t>
            </a:r>
            <a:r>
              <a:rPr lang="ru-RU" sz="3000" b="1" i="1" dirty="0" err="1"/>
              <a:t>Абыхэм</a:t>
            </a:r>
            <a:r>
              <a:rPr lang="ru-RU" sz="3000" b="1" i="1" dirty="0"/>
              <a:t> </a:t>
            </a:r>
            <a:r>
              <a:rPr lang="ru-RU" sz="3000" b="1" i="1" dirty="0" err="1"/>
              <a:t>кхъужь</a:t>
            </a:r>
            <a:r>
              <a:rPr lang="ru-RU" sz="3000" b="1" i="1" dirty="0"/>
              <a:t> </a:t>
            </a:r>
            <a:r>
              <a:rPr lang="ru-RU" sz="3000" b="1" i="1" dirty="0" err="1"/>
              <a:t>удзыфэшхуэхэр</a:t>
            </a:r>
            <a:r>
              <a:rPr lang="ru-RU" sz="3000" b="1" i="1" dirty="0"/>
              <a:t> </a:t>
            </a:r>
            <a:r>
              <a:rPr lang="ru-RU" sz="3000" b="1" i="1" dirty="0" err="1"/>
              <a:t>япытщ</a:t>
            </a:r>
            <a:r>
              <a:rPr lang="ru-RU" sz="3000" b="1" i="1" dirty="0"/>
              <a:t>.</a:t>
            </a:r>
            <a:endParaRPr lang="ru-RU" sz="3000" b="1" dirty="0"/>
          </a:p>
          <a:p>
            <a:r>
              <a:rPr lang="ru-RU" sz="3000" b="1" i="1" dirty="0"/>
              <a:t>Дэ </a:t>
            </a:r>
            <a:r>
              <a:rPr lang="ru-RU" sz="3000" b="1" i="1" dirty="0" err="1"/>
              <a:t>жызумей</a:t>
            </a:r>
            <a:r>
              <a:rPr lang="ru-RU" sz="3000" b="1" i="1" dirty="0"/>
              <a:t> ди1эщ. </a:t>
            </a:r>
            <a:r>
              <a:rPr lang="ru-RU" sz="3000" b="1" i="1" dirty="0" err="1"/>
              <a:t>Ди</a:t>
            </a:r>
            <a:r>
              <a:rPr lang="ru-RU" sz="3000" b="1" i="1" dirty="0"/>
              <a:t> </a:t>
            </a:r>
            <a:r>
              <a:rPr lang="ru-RU" sz="3000" b="1" i="1" dirty="0" err="1"/>
              <a:t>жызумейм</a:t>
            </a:r>
            <a:r>
              <a:rPr lang="ru-RU" sz="3000" b="1" i="1" dirty="0"/>
              <a:t> мы </a:t>
            </a:r>
            <a:r>
              <a:rPr lang="ru-RU" sz="3000" b="1" i="1" dirty="0" err="1"/>
              <a:t>гъэм</a:t>
            </a:r>
            <a:r>
              <a:rPr lang="ru-RU" sz="3000" b="1" i="1" dirty="0"/>
              <a:t> (в этом году) мащ1э </a:t>
            </a:r>
            <a:r>
              <a:rPr lang="ru-RU" sz="3000" b="1" i="1" dirty="0" err="1"/>
              <a:t>дыдэщ</a:t>
            </a:r>
            <a:r>
              <a:rPr lang="ru-RU" sz="3000" b="1" i="1" dirty="0"/>
              <a:t> </a:t>
            </a:r>
            <a:r>
              <a:rPr lang="ru-RU" sz="3000" b="1" i="1" dirty="0" err="1"/>
              <a:t>жызуму</a:t>
            </a:r>
            <a:r>
              <a:rPr lang="ru-RU" sz="3000" b="1" i="1" dirty="0"/>
              <a:t> </a:t>
            </a:r>
            <a:r>
              <a:rPr lang="ru-RU" sz="3000" b="1" i="1" dirty="0" err="1"/>
              <a:t>пытыр</a:t>
            </a:r>
            <a:r>
              <a:rPr lang="ru-RU" sz="3000" b="1" i="1" dirty="0"/>
              <a:t>.</a:t>
            </a:r>
            <a:endParaRPr lang="ru-RU" sz="3000" b="1" dirty="0"/>
          </a:p>
        </p:txBody>
      </p:sp>
    </p:spTree>
    <p:extLst>
      <p:ext uri="{BB962C8B-B14F-4D97-AF65-F5344CB8AC3E}">
        <p14:creationId xmlns:p14="http://schemas.microsoft.com/office/powerpoint/2010/main" val="2843180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стин">
  <a:themeElements>
    <a:clrScheme name="Волна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Остин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Остин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692</TotalTime>
  <Words>262</Words>
  <Application>Microsoft Office PowerPoint</Application>
  <PresentationFormat>Экран (4:3)</PresentationFormat>
  <Paragraphs>89</Paragraphs>
  <Slides>11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Остин</vt:lpstr>
      <vt:lpstr>Изучаем  кабардинский  язык</vt:lpstr>
      <vt:lpstr>Вспомним  спряжение знакомых глаголов</vt:lpstr>
      <vt:lpstr>Псалъэщ1эхэр зыдогъащ1э</vt:lpstr>
      <vt:lpstr>Презентация PowerPoint</vt:lpstr>
      <vt:lpstr>Презентация PowerPoint</vt:lpstr>
      <vt:lpstr>Псалъэухахэр нэвгъэсыж.</vt:lpstr>
      <vt:lpstr>Фыкъеджэ. Адэк1э пыфщэ.</vt:lpstr>
      <vt:lpstr>Словообразовательный суффикс -ей.</vt:lpstr>
      <vt:lpstr>Фыкъеджэ,  урысыбзэк1э зэвдзэк1.</vt:lpstr>
      <vt:lpstr>Запоминаем новое слово.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Изучаем  кабардинский  язык</dc:title>
  <dc:creator>мама</dc:creator>
  <cp:lastModifiedBy>мама</cp:lastModifiedBy>
  <cp:revision>44</cp:revision>
  <dcterms:created xsi:type="dcterms:W3CDTF">2013-11-25T07:17:07Z</dcterms:created>
  <dcterms:modified xsi:type="dcterms:W3CDTF">2014-03-27T04:27:22Z</dcterms:modified>
</cp:coreProperties>
</file>