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82" r:id="rId4"/>
    <p:sldId id="283" r:id="rId5"/>
    <p:sldId id="278" r:id="rId6"/>
    <p:sldId id="279" r:id="rId7"/>
    <p:sldId id="271" r:id="rId8"/>
    <p:sldId id="272" r:id="rId9"/>
    <p:sldId id="273" r:id="rId10"/>
    <p:sldId id="274" r:id="rId11"/>
    <p:sldId id="284" r:id="rId12"/>
    <p:sldId id="270" r:id="rId13"/>
    <p:sldId id="262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2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055A6-10F4-45AA-A41A-B2EC318DD158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1269F-48F5-4FF6-95EB-C038578B2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35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B8C23E5-39D8-4306-A65B-76B41EB768B9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B8C23E5-39D8-4306-A65B-76B41EB768B9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91680" y="2492896"/>
            <a:ext cx="6355041" cy="1917740"/>
          </a:xfrm>
        </p:spPr>
        <p:txBody>
          <a:bodyPr>
            <a:noAutofit/>
          </a:bodyPr>
          <a:lstStyle/>
          <a:p>
            <a:r>
              <a:rPr lang="ru-RU" sz="4400" b="1" dirty="0" smtClean="0">
                <a:solidFill>
                  <a:schemeClr val="accent5">
                    <a:lumMod val="50000"/>
                  </a:schemeClr>
                </a:solidFill>
              </a:rPr>
              <a:t>Изучаем </a:t>
            </a:r>
            <a:br>
              <a:rPr lang="ru-RU" sz="4400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ru-RU" sz="4400" b="1" dirty="0" smtClean="0">
                <a:solidFill>
                  <a:schemeClr val="accent5">
                    <a:lumMod val="50000"/>
                  </a:schemeClr>
                </a:solidFill>
              </a:rPr>
              <a:t>кабардинский </a:t>
            </a:r>
            <a:br>
              <a:rPr lang="ru-RU" sz="4400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ru-RU" sz="4400" b="1" dirty="0" smtClean="0">
                <a:solidFill>
                  <a:schemeClr val="accent5">
                    <a:lumMod val="50000"/>
                  </a:schemeClr>
                </a:solidFill>
              </a:rPr>
              <a:t>язык</a:t>
            </a:r>
            <a:endParaRPr lang="ru-RU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32040" y="5517232"/>
            <a:ext cx="3741851" cy="1044605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tx1"/>
                </a:solidFill>
              </a:rPr>
              <a:t>Занятие №57</a:t>
            </a:r>
            <a:endParaRPr lang="ru-RU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620688"/>
            <a:ext cx="7024744" cy="792088"/>
          </a:xfrm>
        </p:spPr>
        <p:txBody>
          <a:bodyPr>
            <a:normAutofit fontScale="90000"/>
          </a:bodyPr>
          <a:lstStyle/>
          <a:p>
            <a:r>
              <a:rPr lang="ru-RU" b="1" dirty="0" err="1" smtClean="0">
                <a:solidFill>
                  <a:schemeClr val="accent5">
                    <a:lumMod val="50000"/>
                  </a:schemeClr>
                </a:solidFill>
              </a:rPr>
              <a:t>Псалъэухахэр</a:t>
            </a: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accent5">
                    <a:lumMod val="50000"/>
                  </a:schemeClr>
                </a:solidFill>
              </a:rPr>
              <a:t>нэвгъэсыж</a:t>
            </a: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ru-RU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132856"/>
            <a:ext cx="8136904" cy="4320480"/>
          </a:xfrm>
        </p:spPr>
        <p:txBody>
          <a:bodyPr/>
          <a:lstStyle/>
          <a:p>
            <a:r>
              <a:rPr lang="ru-RU" sz="3200" b="1" dirty="0" err="1">
                <a:solidFill>
                  <a:schemeClr val="tx1"/>
                </a:solidFill>
              </a:rPr>
              <a:t>Хъарбызри</a:t>
            </a:r>
            <a:r>
              <a:rPr lang="ru-RU" sz="3200" b="1" dirty="0">
                <a:solidFill>
                  <a:schemeClr val="tx1"/>
                </a:solidFill>
              </a:rPr>
              <a:t>, </a:t>
            </a:r>
            <a:r>
              <a:rPr lang="ru-RU" sz="3200" b="1" dirty="0" err="1">
                <a:solidFill>
                  <a:schemeClr val="tx1"/>
                </a:solidFill>
              </a:rPr>
              <a:t>хъэуанри</a:t>
            </a:r>
            <a:r>
              <a:rPr lang="ru-RU" sz="3200" b="1" dirty="0">
                <a:solidFill>
                  <a:schemeClr val="tx1"/>
                </a:solidFill>
              </a:rPr>
              <a:t> ... . </a:t>
            </a:r>
            <a:endParaRPr lang="ru-RU" sz="3200" b="1" dirty="0" smtClean="0">
              <a:solidFill>
                <a:schemeClr val="tx1"/>
              </a:solidFill>
            </a:endParaRPr>
          </a:p>
          <a:p>
            <a:r>
              <a:rPr lang="ru-RU" sz="3200" b="1" dirty="0" err="1" smtClean="0">
                <a:solidFill>
                  <a:schemeClr val="tx1"/>
                </a:solidFill>
              </a:rPr>
              <a:t>Балыджэри</a:t>
            </a:r>
            <a:r>
              <a:rPr lang="ru-RU" sz="3200" b="1" dirty="0">
                <a:solidFill>
                  <a:schemeClr val="tx1"/>
                </a:solidFill>
              </a:rPr>
              <a:t>, </a:t>
            </a:r>
            <a:r>
              <a:rPr lang="ru-RU" sz="3200" b="1" dirty="0" err="1">
                <a:solidFill>
                  <a:schemeClr val="tx1"/>
                </a:solidFill>
              </a:rPr>
              <a:t>шыбжийри</a:t>
            </a:r>
            <a:r>
              <a:rPr lang="ru-RU" sz="3200" b="1" dirty="0">
                <a:solidFill>
                  <a:schemeClr val="tx1"/>
                </a:solidFill>
              </a:rPr>
              <a:t> ... . </a:t>
            </a:r>
            <a:endParaRPr lang="ru-RU" sz="3200" b="1" dirty="0" smtClean="0">
              <a:solidFill>
                <a:schemeClr val="tx1"/>
              </a:solidFill>
            </a:endParaRPr>
          </a:p>
          <a:p>
            <a:r>
              <a:rPr lang="ru-RU" sz="3200" b="1" dirty="0" err="1" smtClean="0">
                <a:solidFill>
                  <a:schemeClr val="tx1"/>
                </a:solidFill>
              </a:rPr>
              <a:t>Жэгундэри</a:t>
            </a:r>
            <a:r>
              <a:rPr lang="ru-RU" sz="3200" b="1" dirty="0">
                <a:solidFill>
                  <a:schemeClr val="tx1"/>
                </a:solidFill>
              </a:rPr>
              <a:t>, </a:t>
            </a:r>
            <a:r>
              <a:rPr lang="ru-RU" sz="3200" b="1" dirty="0" err="1">
                <a:solidFill>
                  <a:schemeClr val="tx1"/>
                </a:solidFill>
              </a:rPr>
              <a:t>пхъыри</a:t>
            </a:r>
            <a:r>
              <a:rPr lang="ru-RU" sz="3200" b="1" dirty="0">
                <a:solidFill>
                  <a:schemeClr val="tx1"/>
                </a:solidFill>
              </a:rPr>
              <a:t> ... . </a:t>
            </a:r>
            <a:endParaRPr lang="ru-RU" sz="3200" b="1" dirty="0" smtClean="0">
              <a:solidFill>
                <a:schemeClr val="tx1"/>
              </a:solidFill>
            </a:endParaRPr>
          </a:p>
          <a:p>
            <a:r>
              <a:rPr lang="ru-RU" sz="3200" b="1" dirty="0" smtClean="0">
                <a:solidFill>
                  <a:schemeClr val="tx1"/>
                </a:solidFill>
              </a:rPr>
              <a:t>К1эрт1офри</a:t>
            </a:r>
            <a:r>
              <a:rPr lang="ru-RU" sz="3200" b="1" dirty="0">
                <a:solidFill>
                  <a:schemeClr val="tx1"/>
                </a:solidFill>
              </a:rPr>
              <a:t>, </a:t>
            </a:r>
            <a:r>
              <a:rPr lang="ru-RU" sz="3200" b="1" dirty="0" err="1">
                <a:solidFill>
                  <a:schemeClr val="tx1"/>
                </a:solidFill>
              </a:rPr>
              <a:t>къэбыстэри</a:t>
            </a:r>
            <a:r>
              <a:rPr lang="ru-RU" sz="3200" b="1" dirty="0">
                <a:solidFill>
                  <a:schemeClr val="tx1"/>
                </a:solidFill>
              </a:rPr>
              <a:t>, </a:t>
            </a:r>
            <a:r>
              <a:rPr lang="ru-RU" sz="3200" b="1" dirty="0" err="1">
                <a:solidFill>
                  <a:schemeClr val="tx1"/>
                </a:solidFill>
              </a:rPr>
              <a:t>джэшри</a:t>
            </a:r>
            <a:r>
              <a:rPr lang="ru-RU" sz="3200" b="1" dirty="0">
                <a:solidFill>
                  <a:schemeClr val="tx1"/>
                </a:solidFill>
              </a:rPr>
              <a:t> ... 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32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08912" cy="936104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chemeClr val="accent5">
                    <a:lumMod val="50000"/>
                  </a:schemeClr>
                </a:solidFill>
              </a:rPr>
              <a:t>Рассказ-</a:t>
            </a:r>
            <a:r>
              <a:rPr lang="ru-RU" sz="3600" b="1" dirty="0" err="1" smtClean="0">
                <a:solidFill>
                  <a:schemeClr val="accent5">
                    <a:lumMod val="50000"/>
                  </a:schemeClr>
                </a:solidFill>
              </a:rPr>
              <a:t>къуажэхьхэр</a:t>
            </a:r>
            <a:r>
              <a:rPr lang="ru-RU" sz="3600" b="1" dirty="0" smtClean="0">
                <a:solidFill>
                  <a:schemeClr val="accent5">
                    <a:lumMod val="50000"/>
                  </a:schemeClr>
                </a:solidFill>
              </a:rPr>
              <a:t> къафщ1э.</a:t>
            </a:r>
            <a:endParaRPr lang="ru-RU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2276872"/>
            <a:ext cx="7056900" cy="3555757"/>
          </a:xfrm>
        </p:spPr>
        <p:txBody>
          <a:bodyPr/>
          <a:lstStyle/>
          <a:p>
            <a:r>
              <a:rPr lang="ru-RU" sz="2800" b="1" dirty="0" smtClean="0">
                <a:solidFill>
                  <a:schemeClr val="tx1"/>
                </a:solidFill>
              </a:rPr>
              <a:t>Ар хадэхэк1щ. А хадэхэк1ыр </a:t>
            </a:r>
          </a:p>
          <a:p>
            <a:pPr marL="68580" indent="0">
              <a:buNone/>
            </a:pPr>
            <a:r>
              <a:rPr lang="ru-RU" sz="2800" b="1" dirty="0" err="1" smtClean="0">
                <a:solidFill>
                  <a:schemeClr val="tx1"/>
                </a:solidFill>
              </a:rPr>
              <a:t>инкъым</a:t>
            </a:r>
            <a:r>
              <a:rPr lang="ru-RU" sz="2800" b="1" dirty="0" smtClean="0">
                <a:solidFill>
                  <a:schemeClr val="tx1"/>
                </a:solidFill>
              </a:rPr>
              <a:t>. А хадэхэк1ыр </a:t>
            </a:r>
            <a:r>
              <a:rPr lang="ru-RU" sz="2800" b="1" dirty="0" err="1" smtClean="0">
                <a:solidFill>
                  <a:schemeClr val="tx1"/>
                </a:solidFill>
              </a:rPr>
              <a:t>плъыжьщ</a:t>
            </a:r>
            <a:r>
              <a:rPr lang="ru-RU" sz="2800" b="1" dirty="0" smtClean="0">
                <a:solidFill>
                  <a:schemeClr val="tx1"/>
                </a:solidFill>
              </a:rPr>
              <a:t>, </a:t>
            </a:r>
          </a:p>
          <a:p>
            <a:pPr marL="68580" indent="0">
              <a:buNone/>
            </a:pPr>
            <a:r>
              <a:rPr lang="ru-RU" sz="2800" b="1" dirty="0" err="1" smtClean="0">
                <a:solidFill>
                  <a:schemeClr val="tx1"/>
                </a:solidFill>
              </a:rPr>
              <a:t>ауэ</a:t>
            </a:r>
            <a:r>
              <a:rPr lang="ru-RU" sz="2800" b="1" dirty="0" smtClean="0">
                <a:solidFill>
                  <a:schemeClr val="tx1"/>
                </a:solidFill>
              </a:rPr>
              <a:t> и пэр </a:t>
            </a:r>
            <a:r>
              <a:rPr lang="ru-RU" sz="2800" b="1" dirty="0" err="1" smtClean="0">
                <a:solidFill>
                  <a:schemeClr val="tx1"/>
                </a:solidFill>
              </a:rPr>
              <a:t>хужьщ</a:t>
            </a:r>
            <a:r>
              <a:rPr lang="ru-RU" sz="2800" b="1" dirty="0" smtClean="0">
                <a:solidFill>
                  <a:schemeClr val="tx1"/>
                </a:solidFill>
              </a:rPr>
              <a:t>. Ар </a:t>
            </a:r>
            <a:r>
              <a:rPr lang="ru-RU" sz="2800" b="1" dirty="0" err="1" smtClean="0">
                <a:solidFill>
                  <a:schemeClr val="tx1"/>
                </a:solidFill>
              </a:rPr>
              <a:t>сырщ</a:t>
            </a:r>
            <a:r>
              <a:rPr lang="ru-RU" sz="2800" b="1" dirty="0" smtClean="0">
                <a:solidFill>
                  <a:schemeClr val="tx1"/>
                </a:solidFill>
              </a:rPr>
              <a:t>. Сыт ар?</a:t>
            </a:r>
          </a:p>
          <a:p>
            <a:pPr marL="68580" indent="0">
              <a:buNone/>
            </a:pPr>
            <a:endParaRPr lang="ru-RU" sz="2800" b="1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ru-RU" sz="2800" b="1" dirty="0" smtClean="0">
                <a:solidFill>
                  <a:schemeClr val="tx1"/>
                </a:solidFill>
              </a:rPr>
              <a:t>Ар хадэхэк1щ. А хадэхэк1ыр </a:t>
            </a:r>
            <a:r>
              <a:rPr lang="ru-RU" sz="2800" b="1" dirty="0" err="1" smtClean="0">
                <a:solidFill>
                  <a:schemeClr val="tx1"/>
                </a:solidFill>
              </a:rPr>
              <a:t>инщ</a:t>
            </a:r>
            <a:r>
              <a:rPr lang="ru-RU" sz="2800" b="1" dirty="0" smtClean="0">
                <a:solidFill>
                  <a:schemeClr val="tx1"/>
                </a:solidFill>
              </a:rPr>
              <a:t>. Ар п1ащэщ. Абы и кур </a:t>
            </a:r>
            <a:r>
              <a:rPr lang="ru-RU" sz="2800" b="1" dirty="0" err="1" smtClean="0">
                <a:solidFill>
                  <a:schemeClr val="tx1"/>
                </a:solidFill>
              </a:rPr>
              <a:t>гъуэжьщ</a:t>
            </a:r>
            <a:r>
              <a:rPr lang="ru-RU" sz="2800" b="1" dirty="0" smtClean="0">
                <a:solidFill>
                  <a:schemeClr val="tx1"/>
                </a:solidFill>
              </a:rPr>
              <a:t>. А хадэхэк1ыр </a:t>
            </a:r>
            <a:r>
              <a:rPr lang="ru-RU" sz="2800" b="1" dirty="0" err="1" smtClean="0">
                <a:solidFill>
                  <a:schemeClr val="tx1"/>
                </a:solidFill>
              </a:rPr>
              <a:t>ягъавэ</a:t>
            </a:r>
            <a:r>
              <a:rPr lang="ru-RU" sz="2800" b="1" dirty="0" smtClean="0">
                <a:solidFill>
                  <a:schemeClr val="tx1"/>
                </a:solidFill>
              </a:rPr>
              <a:t>. Сыт ар?</a:t>
            </a:r>
          </a:p>
          <a:p>
            <a:endParaRPr lang="ru-RU" b="1" dirty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b="1" dirty="0">
              <a:solidFill>
                <a:schemeClr val="tx1"/>
              </a:solidFill>
            </a:endParaRPr>
          </a:p>
          <a:p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772816"/>
            <a:ext cx="1534666" cy="15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373216"/>
            <a:ext cx="1762371" cy="1260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38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08912" cy="864096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chemeClr val="accent5">
                    <a:lumMod val="50000"/>
                  </a:schemeClr>
                </a:solidFill>
              </a:rPr>
              <a:t>Упщ1эхэм </a:t>
            </a:r>
            <a:r>
              <a:rPr lang="ru-RU" sz="3600" b="1" dirty="0" err="1" smtClean="0">
                <a:solidFill>
                  <a:schemeClr val="accent5">
                    <a:lumMod val="50000"/>
                  </a:schemeClr>
                </a:solidFill>
              </a:rPr>
              <a:t>жэуап</a:t>
            </a:r>
            <a:r>
              <a:rPr lang="ru-RU" sz="36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3600" b="1" dirty="0" err="1" smtClean="0">
                <a:solidFill>
                  <a:schemeClr val="accent5">
                    <a:lumMod val="50000"/>
                  </a:schemeClr>
                </a:solidFill>
              </a:rPr>
              <a:t>ефт</a:t>
            </a:r>
            <a:r>
              <a:rPr lang="ru-RU" sz="3600" b="1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ru-RU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916832"/>
            <a:ext cx="8712968" cy="4464496"/>
          </a:xfrm>
        </p:spPr>
        <p:txBody>
          <a:bodyPr>
            <a:normAutofit/>
          </a:bodyPr>
          <a:lstStyle/>
          <a:p>
            <a:pPr lvl="0"/>
            <a:r>
              <a:rPr lang="ru-RU" sz="2800" b="1" i="1" dirty="0">
                <a:solidFill>
                  <a:schemeClr val="tx1"/>
                </a:solidFill>
              </a:rPr>
              <a:t>Сыт </a:t>
            </a:r>
            <a:r>
              <a:rPr lang="ru-RU" sz="2800" b="1" i="1" dirty="0" err="1">
                <a:solidFill>
                  <a:schemeClr val="tx1"/>
                </a:solidFill>
              </a:rPr>
              <a:t>хуэдэ</a:t>
            </a:r>
            <a:r>
              <a:rPr lang="ru-RU" sz="2800" b="1" i="1" dirty="0">
                <a:solidFill>
                  <a:schemeClr val="tx1"/>
                </a:solidFill>
              </a:rPr>
              <a:t> хадэхэк1хэр ф1ыуэ </a:t>
            </a:r>
            <a:r>
              <a:rPr lang="ru-RU" sz="2800" b="1" i="1" dirty="0" err="1">
                <a:solidFill>
                  <a:schemeClr val="tx1"/>
                </a:solidFill>
              </a:rPr>
              <a:t>плъагъурэ</a:t>
            </a:r>
            <a:r>
              <a:rPr lang="ru-RU" sz="2800" b="1" i="1" dirty="0">
                <a:solidFill>
                  <a:schemeClr val="tx1"/>
                </a:solidFill>
              </a:rPr>
              <a:t>? </a:t>
            </a:r>
            <a:endParaRPr lang="ru-RU" sz="2800" b="1" i="1" dirty="0" smtClean="0">
              <a:solidFill>
                <a:schemeClr val="tx1"/>
              </a:solidFill>
            </a:endParaRPr>
          </a:p>
          <a:p>
            <a:pPr lvl="0"/>
            <a:r>
              <a:rPr lang="ru-RU" sz="2800" b="1" i="1" dirty="0" smtClean="0">
                <a:solidFill>
                  <a:schemeClr val="tx1"/>
                </a:solidFill>
              </a:rPr>
              <a:t>Сыт </a:t>
            </a:r>
            <a:r>
              <a:rPr lang="ru-RU" sz="2800" b="1" i="1" dirty="0" err="1">
                <a:solidFill>
                  <a:schemeClr val="tx1"/>
                </a:solidFill>
              </a:rPr>
              <a:t>хуэдэ</a:t>
            </a:r>
            <a:r>
              <a:rPr lang="ru-RU" sz="2800" b="1" i="1" dirty="0">
                <a:solidFill>
                  <a:schemeClr val="tx1"/>
                </a:solidFill>
              </a:rPr>
              <a:t> </a:t>
            </a:r>
            <a:r>
              <a:rPr lang="ru-RU" sz="2800" b="1" i="1" dirty="0" err="1">
                <a:solidFill>
                  <a:schemeClr val="tx1"/>
                </a:solidFill>
              </a:rPr>
              <a:t>пхъэщхьэмыщхьэхэр</a:t>
            </a:r>
            <a:r>
              <a:rPr lang="ru-RU" sz="2800" b="1" i="1" dirty="0">
                <a:solidFill>
                  <a:schemeClr val="tx1"/>
                </a:solidFill>
              </a:rPr>
              <a:t> ф1ыуэ </a:t>
            </a:r>
            <a:r>
              <a:rPr lang="ru-RU" sz="2800" b="1" i="1" dirty="0" err="1">
                <a:solidFill>
                  <a:schemeClr val="tx1"/>
                </a:solidFill>
              </a:rPr>
              <a:t>плъагъурэ</a:t>
            </a:r>
            <a:r>
              <a:rPr lang="ru-RU" sz="2800" b="1" i="1" dirty="0">
                <a:solidFill>
                  <a:schemeClr val="tx1"/>
                </a:solidFill>
              </a:rPr>
              <a:t>? </a:t>
            </a:r>
          </a:p>
          <a:p>
            <a:pPr lvl="0"/>
            <a:r>
              <a:rPr lang="ru-RU" sz="2800" b="1" i="1" dirty="0" smtClean="0">
                <a:solidFill>
                  <a:schemeClr val="tx1"/>
                </a:solidFill>
              </a:rPr>
              <a:t>Сыт </a:t>
            </a:r>
            <a:r>
              <a:rPr lang="ru-RU" sz="2800" b="1" i="1" dirty="0" err="1">
                <a:solidFill>
                  <a:schemeClr val="tx1"/>
                </a:solidFill>
              </a:rPr>
              <a:t>хуэдэ</a:t>
            </a:r>
            <a:r>
              <a:rPr lang="ru-RU" sz="2800" b="1" i="1" dirty="0">
                <a:solidFill>
                  <a:schemeClr val="tx1"/>
                </a:solidFill>
              </a:rPr>
              <a:t> хадэхэк1хэр ф1ыуэ </a:t>
            </a:r>
            <a:r>
              <a:rPr lang="ru-RU" sz="2800" b="1" i="1" dirty="0" err="1" smtClean="0">
                <a:solidFill>
                  <a:schemeClr val="tx1"/>
                </a:solidFill>
              </a:rPr>
              <a:t>умылъагъурэ</a:t>
            </a:r>
            <a:r>
              <a:rPr lang="ru-RU" sz="2800" b="1" i="1" dirty="0" smtClean="0">
                <a:solidFill>
                  <a:schemeClr val="tx1"/>
                </a:solidFill>
              </a:rPr>
              <a:t>?</a:t>
            </a:r>
          </a:p>
          <a:p>
            <a:pPr lvl="0"/>
            <a:r>
              <a:rPr lang="ru-RU" sz="2800" b="1" i="1" dirty="0" smtClean="0">
                <a:solidFill>
                  <a:schemeClr val="tx1"/>
                </a:solidFill>
              </a:rPr>
              <a:t>Сыт </a:t>
            </a:r>
            <a:r>
              <a:rPr lang="ru-RU" sz="2800" b="1" i="1" dirty="0" err="1">
                <a:solidFill>
                  <a:schemeClr val="tx1"/>
                </a:solidFill>
              </a:rPr>
              <a:t>хуэдэ</a:t>
            </a:r>
            <a:r>
              <a:rPr lang="ru-RU" sz="2800" b="1" i="1" dirty="0">
                <a:solidFill>
                  <a:schemeClr val="tx1"/>
                </a:solidFill>
              </a:rPr>
              <a:t> </a:t>
            </a:r>
            <a:r>
              <a:rPr lang="ru-RU" sz="2800" b="1" i="1" dirty="0" err="1">
                <a:solidFill>
                  <a:schemeClr val="tx1"/>
                </a:solidFill>
              </a:rPr>
              <a:t>пхъэщхьэмыщхьэхэр</a:t>
            </a:r>
            <a:r>
              <a:rPr lang="ru-RU" sz="2800" b="1" i="1" dirty="0">
                <a:solidFill>
                  <a:schemeClr val="tx1"/>
                </a:solidFill>
              </a:rPr>
              <a:t> ф1ыуэ </a:t>
            </a:r>
            <a:r>
              <a:rPr lang="ru-RU" sz="2800" b="1" i="1" dirty="0" err="1">
                <a:solidFill>
                  <a:schemeClr val="tx1"/>
                </a:solidFill>
              </a:rPr>
              <a:t>умылъагъурэ</a:t>
            </a:r>
            <a:r>
              <a:rPr lang="ru-RU" sz="2800" b="1" i="1" dirty="0">
                <a:solidFill>
                  <a:schemeClr val="tx1"/>
                </a:solidFill>
              </a:rPr>
              <a:t>? </a:t>
            </a:r>
          </a:p>
          <a:p>
            <a:pPr lvl="0"/>
            <a:r>
              <a:rPr lang="ru-RU" sz="2800" b="1" i="1" dirty="0" err="1" smtClean="0">
                <a:solidFill>
                  <a:schemeClr val="tx1"/>
                </a:solidFill>
              </a:rPr>
              <a:t>Хэт</a:t>
            </a:r>
            <a:r>
              <a:rPr lang="ru-RU" sz="2800" b="1" i="1" dirty="0" smtClean="0">
                <a:solidFill>
                  <a:schemeClr val="tx1"/>
                </a:solidFill>
              </a:rPr>
              <a:t> </a:t>
            </a:r>
            <a:r>
              <a:rPr lang="ru-RU" sz="2800" b="1" i="1" dirty="0">
                <a:solidFill>
                  <a:schemeClr val="tx1"/>
                </a:solidFill>
              </a:rPr>
              <a:t>мэрак1уапц1эр ф1ыуэ </a:t>
            </a:r>
            <a:r>
              <a:rPr lang="ru-RU" sz="2800" b="1" i="1" dirty="0" err="1">
                <a:solidFill>
                  <a:schemeClr val="tx1"/>
                </a:solidFill>
              </a:rPr>
              <a:t>зылъагъур</a:t>
            </a:r>
            <a:r>
              <a:rPr lang="ru-RU" sz="2800" b="1" i="1" dirty="0">
                <a:solidFill>
                  <a:schemeClr val="tx1"/>
                </a:solidFill>
              </a:rPr>
              <a:t>? </a:t>
            </a: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4" name="5-конечная звезда 3"/>
          <p:cNvSpPr/>
          <p:nvPr/>
        </p:nvSpPr>
        <p:spPr>
          <a:xfrm>
            <a:off x="7956376" y="5877272"/>
            <a:ext cx="576064" cy="50405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6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err="1" smtClean="0">
                <a:solidFill>
                  <a:schemeClr val="tx1"/>
                </a:solidFill>
              </a:rPr>
              <a:t>Фыпсэу</a:t>
            </a:r>
            <a:r>
              <a:rPr lang="ru-RU" sz="4800" b="1" dirty="0" smtClean="0">
                <a:solidFill>
                  <a:schemeClr val="tx1"/>
                </a:solidFill>
              </a:rPr>
              <a:t>! </a:t>
            </a:r>
          </a:p>
          <a:p>
            <a:pPr algn="ctr"/>
            <a:r>
              <a:rPr lang="ru-RU" sz="4800" b="1" dirty="0" err="1" smtClean="0">
                <a:solidFill>
                  <a:schemeClr val="tx1"/>
                </a:solidFill>
              </a:rPr>
              <a:t>Узыншэу</a:t>
            </a:r>
            <a:r>
              <a:rPr lang="ru-RU" sz="4800" b="1" dirty="0" smtClean="0">
                <a:solidFill>
                  <a:schemeClr val="tx1"/>
                </a:solidFill>
              </a:rPr>
              <a:t> </a:t>
            </a:r>
            <a:r>
              <a:rPr lang="ru-RU" sz="4800" b="1" dirty="0" err="1" smtClean="0">
                <a:solidFill>
                  <a:schemeClr val="tx1"/>
                </a:solidFill>
              </a:rPr>
              <a:t>фыщыт</a:t>
            </a:r>
            <a:r>
              <a:rPr lang="ru-RU" sz="4800" b="1" dirty="0" smtClean="0">
                <a:solidFill>
                  <a:schemeClr val="tx1"/>
                </a:solidFill>
              </a:rPr>
              <a:t>!</a:t>
            </a:r>
            <a:endParaRPr lang="ru-RU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2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1080120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Вспомним </a:t>
            </a:r>
            <a:b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спряжение знакомых глаголов</a:t>
            </a:r>
            <a:endParaRPr lang="ru-RU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716016" y="0"/>
            <a:ext cx="3384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3200" b="1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200223"/>
              </p:ext>
            </p:extLst>
          </p:nvPr>
        </p:nvGraphicFramePr>
        <p:xfrm>
          <a:off x="467541" y="1556792"/>
          <a:ext cx="8208914" cy="4896545"/>
        </p:xfrm>
        <a:graphic>
          <a:graphicData uri="http://schemas.openxmlformats.org/drawingml/2006/table">
            <a:tbl>
              <a:tblPr firstRow="1" firstCol="1" bandRow="1"/>
              <a:tblGrid>
                <a:gridCol w="1094459"/>
                <a:gridCol w="2387155"/>
                <a:gridCol w="2363650"/>
                <a:gridCol w="2363650"/>
              </a:tblGrid>
              <a:tr h="36710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лицо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18" marR="62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настоящее время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18" marR="62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прошедшее время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18" marR="62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будущее время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18" marR="62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07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Единственное число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18" marR="62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293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I. </a:t>
                      </a: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сэ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18" marR="62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сигу къы</a:t>
                      </a:r>
                      <a:r>
                        <a:rPr lang="ru-RU" sz="2000" b="1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з</a:t>
                      </a:r>
                      <a:r>
                        <a:rPr lang="ru-RU" sz="20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огъэк1ыж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18" marR="62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сигу къэ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з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гъэк1ыжащ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18" marR="62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сигу къэ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з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гъэк1ыжынущ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18" marR="62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3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уэ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18" marR="62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уигу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къы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огъэк1ыж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18" marR="62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уигу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къэ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гъэк1ыжащ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18" marR="62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уигу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къэ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гъэк1ыжынущ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18" marR="62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3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III</a:t>
                      </a:r>
                      <a:r>
                        <a:rPr lang="ru-RU" sz="16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en-US" sz="16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6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абы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18" marR="62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игу къ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гъэк1ыж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18" marR="62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игу къ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гъэк1ыжащ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18" marR="62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игу къ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гъэк1ыжынущ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18" marR="62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387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Множественное число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18" marR="62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29324"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I. </a:t>
                      </a: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дэ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18" marR="62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дигу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къы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огъэк1ыж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18" marR="62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дигу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къэ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гъэк1ыжащ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18" marR="62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дигу</a:t>
                      </a:r>
                      <a:r>
                        <a:rPr lang="ru-RU" sz="20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къэ</a:t>
                      </a:r>
                      <a:r>
                        <a:rPr lang="ru-RU" sz="2000" b="1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</a:t>
                      </a:r>
                      <a:r>
                        <a:rPr lang="ru-RU" sz="20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гъэк1ыжынущ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18" marR="62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3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фэ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18" marR="62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фигу къы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огъэк1ыж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18" marR="62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фигу къэ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гъэк1ыжащ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18" marR="62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фигу къэ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гъэк1ыжынущ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18" marR="62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3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III.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абыхэм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18" marR="62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ягу къ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гъэк1ыж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18" marR="62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ягу къ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гъэк1ыжащ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18" marR="62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ягу къ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гъэк1ыжынущ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18" marR="62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33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Сыт </a:t>
            </a:r>
            <a:r>
              <a:rPr lang="ru-RU" b="1" dirty="0" err="1" smtClean="0">
                <a:solidFill>
                  <a:schemeClr val="tx1"/>
                </a:solidFill>
              </a:rPr>
              <a:t>сурэтым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dirty="0" err="1" smtClean="0">
                <a:solidFill>
                  <a:schemeClr val="tx1"/>
                </a:solidFill>
              </a:rPr>
              <a:t>щыфлъагъур</a:t>
            </a:r>
            <a:r>
              <a:rPr lang="ru-RU" b="1" dirty="0" smtClean="0">
                <a:solidFill>
                  <a:schemeClr val="tx1"/>
                </a:solidFill>
              </a:rPr>
              <a:t>?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801027"/>
            <a:ext cx="1905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t="8249" r="3904" b="13485"/>
          <a:stretch/>
        </p:blipFill>
        <p:spPr bwMode="auto">
          <a:xfrm>
            <a:off x="3590315" y="3304769"/>
            <a:ext cx="2140177" cy="146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86533"/>
            <a:ext cx="1131273" cy="1131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283" y="1700808"/>
            <a:ext cx="1835107" cy="1468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6" b="12625"/>
          <a:stretch/>
        </p:blipFill>
        <p:spPr bwMode="auto">
          <a:xfrm>
            <a:off x="3890191" y="4964249"/>
            <a:ext cx="1540426" cy="1427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642" y="5187418"/>
            <a:ext cx="1667594" cy="125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42895"/>
            <a:ext cx="2262547" cy="1521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946575"/>
            <a:ext cx="151216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977" y="3440760"/>
            <a:ext cx="857718" cy="120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98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548680"/>
            <a:ext cx="7024744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Запоминаем новое слово.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988840"/>
            <a:ext cx="8064896" cy="4464496"/>
          </a:xfrm>
        </p:spPr>
        <p:txBody>
          <a:bodyPr/>
          <a:lstStyle/>
          <a:p>
            <a:pPr algn="just"/>
            <a:r>
              <a:rPr lang="ru-RU" sz="2800" b="1" dirty="0" err="1" smtClean="0">
                <a:solidFill>
                  <a:schemeClr val="tx1"/>
                </a:solidFill>
              </a:rPr>
              <a:t>Пытын</a:t>
            </a:r>
            <a:r>
              <a:rPr lang="ru-RU" sz="2800" smtClean="0">
                <a:solidFill>
                  <a:schemeClr val="tx1"/>
                </a:solidFill>
              </a:rPr>
              <a:t> </a:t>
            </a:r>
            <a:r>
              <a:rPr lang="ru-RU" sz="2800" smtClean="0">
                <a:solidFill>
                  <a:schemeClr val="tx1"/>
                </a:solidFill>
              </a:rPr>
              <a:t>– </a:t>
            </a:r>
            <a:r>
              <a:rPr lang="ru-RU" sz="2800" i="1" smtClean="0">
                <a:solidFill>
                  <a:schemeClr val="tx1"/>
                </a:solidFill>
              </a:rPr>
              <a:t>висеть  </a:t>
            </a:r>
            <a:r>
              <a:rPr lang="ru-RU" sz="2800" i="1" dirty="0" smtClean="0">
                <a:solidFill>
                  <a:schemeClr val="tx1"/>
                </a:solidFill>
              </a:rPr>
              <a:t>на дереве, кусте (о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i="1" dirty="0" smtClean="0">
                <a:solidFill>
                  <a:schemeClr val="tx1"/>
                </a:solidFill>
              </a:rPr>
              <a:t>плодах).  </a:t>
            </a:r>
          </a:p>
          <a:p>
            <a:pPr algn="just"/>
            <a:r>
              <a:rPr lang="ru-RU" sz="2800" i="1" dirty="0" smtClean="0">
                <a:solidFill>
                  <a:schemeClr val="tx1"/>
                </a:solidFill>
              </a:rPr>
              <a:t>Глагол</a:t>
            </a:r>
            <a:r>
              <a:rPr lang="ru-RU" sz="2800" b="1" i="1" dirty="0" smtClean="0">
                <a:solidFill>
                  <a:schemeClr val="tx1"/>
                </a:solidFill>
              </a:rPr>
              <a:t> </a:t>
            </a:r>
            <a:r>
              <a:rPr lang="ru-RU" sz="2800" b="1" i="1" dirty="0" err="1" smtClean="0">
                <a:solidFill>
                  <a:schemeClr val="tx1"/>
                </a:solidFill>
              </a:rPr>
              <a:t>пытын</a:t>
            </a:r>
            <a:r>
              <a:rPr lang="ru-RU" sz="2800" i="1" dirty="0" smtClean="0">
                <a:solidFill>
                  <a:schemeClr val="tx1"/>
                </a:solidFill>
              </a:rPr>
              <a:t> в данном значении спрягается только в третьем лице. Он непереходный глагол. (Есть еще другое значение – </a:t>
            </a:r>
            <a:r>
              <a:rPr lang="ru-RU" sz="2800" dirty="0" smtClean="0">
                <a:solidFill>
                  <a:schemeClr val="tx1"/>
                </a:solidFill>
              </a:rPr>
              <a:t>заниматься </a:t>
            </a:r>
            <a:r>
              <a:rPr lang="ru-RU" sz="2800" i="1" dirty="0" smtClean="0">
                <a:solidFill>
                  <a:schemeClr val="tx1"/>
                </a:solidFill>
              </a:rPr>
              <a:t>чем-л., </a:t>
            </a:r>
            <a:r>
              <a:rPr lang="ru-RU" sz="2800" dirty="0" smtClean="0">
                <a:solidFill>
                  <a:schemeClr val="tx1"/>
                </a:solidFill>
              </a:rPr>
              <a:t>искать, добиваясь </a:t>
            </a:r>
            <a:r>
              <a:rPr lang="ru-RU" sz="2800" i="1" dirty="0" smtClean="0">
                <a:solidFill>
                  <a:schemeClr val="tx1"/>
                </a:solidFill>
              </a:rPr>
              <a:t>чего-л., </a:t>
            </a:r>
            <a:r>
              <a:rPr lang="ru-RU" sz="2800" dirty="0" smtClean="0">
                <a:solidFill>
                  <a:schemeClr val="tx1"/>
                </a:solidFill>
              </a:rPr>
              <a:t>возиться </a:t>
            </a:r>
            <a:r>
              <a:rPr lang="ru-RU" sz="2800" i="1" dirty="0" smtClean="0">
                <a:solidFill>
                  <a:schemeClr val="tx1"/>
                </a:solidFill>
              </a:rPr>
              <a:t>с кем-чем-л.)</a:t>
            </a:r>
            <a:endParaRPr lang="ru-RU" sz="2800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934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24744" cy="673144"/>
          </a:xfrm>
        </p:spPr>
        <p:txBody>
          <a:bodyPr>
            <a:normAutofit/>
          </a:bodyPr>
          <a:lstStyle/>
          <a:p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</a:rPr>
              <a:t>Пэж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</a:rPr>
              <a:t>хьэмэрэ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</a:rPr>
              <a:t> пц1ы?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268760"/>
            <a:ext cx="8640960" cy="5472608"/>
          </a:xfrm>
        </p:spPr>
        <p:txBody>
          <a:bodyPr>
            <a:noAutofit/>
          </a:bodyPr>
          <a:lstStyle/>
          <a:p>
            <a:r>
              <a:rPr lang="ru-RU" sz="3000" b="1" dirty="0" err="1" smtClean="0">
                <a:solidFill>
                  <a:schemeClr val="tx1"/>
                </a:solidFill>
              </a:rPr>
              <a:t>Кхъужьей</a:t>
            </a:r>
            <a:r>
              <a:rPr lang="ru-RU" sz="3000" b="1" dirty="0" smtClean="0">
                <a:solidFill>
                  <a:schemeClr val="tx1"/>
                </a:solidFill>
              </a:rPr>
              <a:t> </a:t>
            </a:r>
            <a:r>
              <a:rPr lang="ru-RU" sz="3000" b="1" dirty="0" err="1">
                <a:solidFill>
                  <a:schemeClr val="tx1"/>
                </a:solidFill>
              </a:rPr>
              <a:t>жыгым</a:t>
            </a:r>
            <a:r>
              <a:rPr lang="ru-RU" sz="3000" b="1" dirty="0">
                <a:solidFill>
                  <a:schemeClr val="tx1"/>
                </a:solidFill>
              </a:rPr>
              <a:t> </a:t>
            </a:r>
            <a:r>
              <a:rPr lang="ru-RU" sz="3000" b="1" dirty="0" err="1">
                <a:solidFill>
                  <a:schemeClr val="tx1"/>
                </a:solidFill>
              </a:rPr>
              <a:t>кхъужь</a:t>
            </a:r>
            <a:r>
              <a:rPr lang="ru-RU" sz="3000" b="1" dirty="0">
                <a:solidFill>
                  <a:schemeClr val="tx1"/>
                </a:solidFill>
              </a:rPr>
              <a:t> </a:t>
            </a:r>
            <a:r>
              <a:rPr lang="ru-RU" sz="3000" b="1" dirty="0" err="1">
                <a:solidFill>
                  <a:schemeClr val="tx1"/>
                </a:solidFill>
              </a:rPr>
              <a:t>гъуэжьышхуэхэр</a:t>
            </a:r>
            <a:r>
              <a:rPr lang="ru-RU" sz="3000" b="1" dirty="0">
                <a:solidFill>
                  <a:schemeClr val="tx1"/>
                </a:solidFill>
              </a:rPr>
              <a:t> </a:t>
            </a:r>
            <a:r>
              <a:rPr lang="ru-RU" sz="3000" b="1" dirty="0" err="1">
                <a:solidFill>
                  <a:schemeClr val="tx1"/>
                </a:solidFill>
              </a:rPr>
              <a:t>пытщ</a:t>
            </a:r>
            <a:r>
              <a:rPr lang="ru-RU" sz="3000" b="1" dirty="0">
                <a:solidFill>
                  <a:schemeClr val="tx1"/>
                </a:solidFill>
              </a:rPr>
              <a:t>. </a:t>
            </a:r>
            <a:r>
              <a:rPr lang="ru-RU" sz="3000" b="1" dirty="0" err="1">
                <a:solidFill>
                  <a:schemeClr val="tx1"/>
                </a:solidFill>
              </a:rPr>
              <a:t>Пэж</a:t>
            </a:r>
            <a:r>
              <a:rPr lang="ru-RU" sz="3000" b="1" dirty="0" smtClean="0">
                <a:solidFill>
                  <a:schemeClr val="tx1"/>
                </a:solidFill>
              </a:rPr>
              <a:t>?</a:t>
            </a:r>
          </a:p>
          <a:p>
            <a:r>
              <a:rPr lang="ru-RU" sz="3000" b="1" dirty="0" smtClean="0">
                <a:solidFill>
                  <a:schemeClr val="tx1"/>
                </a:solidFill>
              </a:rPr>
              <a:t> </a:t>
            </a:r>
            <a:r>
              <a:rPr lang="ru-RU" sz="3000" b="1" dirty="0">
                <a:solidFill>
                  <a:schemeClr val="tx1"/>
                </a:solidFill>
              </a:rPr>
              <a:t>Мы1эрысей </a:t>
            </a:r>
            <a:r>
              <a:rPr lang="ru-RU" sz="3000" b="1" dirty="0" err="1">
                <a:solidFill>
                  <a:schemeClr val="tx1"/>
                </a:solidFill>
              </a:rPr>
              <a:t>жыгым</a:t>
            </a:r>
            <a:r>
              <a:rPr lang="ru-RU" sz="3000" b="1" dirty="0">
                <a:solidFill>
                  <a:schemeClr val="tx1"/>
                </a:solidFill>
              </a:rPr>
              <a:t> </a:t>
            </a:r>
            <a:r>
              <a:rPr lang="ru-RU" sz="3000" b="1" dirty="0" err="1">
                <a:solidFill>
                  <a:schemeClr val="tx1"/>
                </a:solidFill>
              </a:rPr>
              <a:t>зэрыджэ</a:t>
            </a:r>
            <a:r>
              <a:rPr lang="ru-RU" sz="3000" b="1" dirty="0">
                <a:solidFill>
                  <a:schemeClr val="tx1"/>
                </a:solidFill>
              </a:rPr>
              <a:t> </a:t>
            </a:r>
            <a:r>
              <a:rPr lang="ru-RU" sz="3000" b="1" dirty="0" err="1" smtClean="0">
                <a:solidFill>
                  <a:schemeClr val="tx1"/>
                </a:solidFill>
              </a:rPr>
              <a:t>пытщ.Пэж</a:t>
            </a:r>
            <a:r>
              <a:rPr lang="ru-RU" sz="3000" b="1" dirty="0">
                <a:solidFill>
                  <a:schemeClr val="tx1"/>
                </a:solidFill>
              </a:rPr>
              <a:t>? </a:t>
            </a:r>
          </a:p>
          <a:p>
            <a:r>
              <a:rPr lang="ru-RU" sz="3000" b="1" dirty="0" err="1" smtClean="0">
                <a:solidFill>
                  <a:schemeClr val="tx1"/>
                </a:solidFill>
              </a:rPr>
              <a:t>Балиейм</a:t>
            </a:r>
            <a:r>
              <a:rPr lang="ru-RU" sz="3000" b="1" dirty="0" smtClean="0">
                <a:solidFill>
                  <a:schemeClr val="tx1"/>
                </a:solidFill>
              </a:rPr>
              <a:t> </a:t>
            </a:r>
            <a:r>
              <a:rPr lang="ru-RU" sz="3000" b="1" dirty="0">
                <a:solidFill>
                  <a:schemeClr val="tx1"/>
                </a:solidFill>
              </a:rPr>
              <a:t>балий1эрысэ </a:t>
            </a:r>
            <a:r>
              <a:rPr lang="ru-RU" sz="3000" b="1" dirty="0" err="1">
                <a:solidFill>
                  <a:schemeClr val="tx1"/>
                </a:solidFill>
              </a:rPr>
              <a:t>пытщ</a:t>
            </a:r>
            <a:r>
              <a:rPr lang="ru-RU" sz="3000" b="1" dirty="0">
                <a:solidFill>
                  <a:schemeClr val="tx1"/>
                </a:solidFill>
              </a:rPr>
              <a:t>. </a:t>
            </a:r>
            <a:r>
              <a:rPr lang="ru-RU" sz="3000" b="1" dirty="0" err="1">
                <a:solidFill>
                  <a:schemeClr val="tx1"/>
                </a:solidFill>
              </a:rPr>
              <a:t>Пэж</a:t>
            </a:r>
            <a:r>
              <a:rPr lang="ru-RU" sz="3000" b="1" dirty="0">
                <a:solidFill>
                  <a:schemeClr val="tx1"/>
                </a:solidFill>
              </a:rPr>
              <a:t>? </a:t>
            </a:r>
            <a:endParaRPr lang="ru-RU" sz="3000" b="1" dirty="0" smtClean="0">
              <a:solidFill>
                <a:schemeClr val="tx1"/>
              </a:solidFill>
            </a:endParaRPr>
          </a:p>
          <a:p>
            <a:r>
              <a:rPr lang="ru-RU" sz="3000" b="1" dirty="0" err="1" smtClean="0">
                <a:solidFill>
                  <a:schemeClr val="tx1"/>
                </a:solidFill>
              </a:rPr>
              <a:t>Дейм</a:t>
            </a:r>
            <a:r>
              <a:rPr lang="ru-RU" sz="3000" b="1" dirty="0" smtClean="0">
                <a:solidFill>
                  <a:schemeClr val="tx1"/>
                </a:solidFill>
              </a:rPr>
              <a:t> </a:t>
            </a:r>
            <a:r>
              <a:rPr lang="ru-RU" sz="3000" b="1" dirty="0" err="1">
                <a:solidFill>
                  <a:schemeClr val="tx1"/>
                </a:solidFill>
              </a:rPr>
              <a:t>пхъэгулъ</a:t>
            </a:r>
            <a:r>
              <a:rPr lang="ru-RU" sz="3000" b="1" dirty="0">
                <a:solidFill>
                  <a:schemeClr val="tx1"/>
                </a:solidFill>
              </a:rPr>
              <a:t> </a:t>
            </a:r>
            <a:r>
              <a:rPr lang="ru-RU" sz="3000" b="1" dirty="0" err="1">
                <a:solidFill>
                  <a:schemeClr val="tx1"/>
                </a:solidFill>
              </a:rPr>
              <a:t>плъыжь</a:t>
            </a:r>
            <a:r>
              <a:rPr lang="ru-RU" sz="3000" b="1" dirty="0">
                <a:solidFill>
                  <a:schemeClr val="tx1"/>
                </a:solidFill>
              </a:rPr>
              <a:t> ц1ык1у </a:t>
            </a:r>
            <a:r>
              <a:rPr lang="ru-RU" sz="3000" b="1" dirty="0" err="1">
                <a:solidFill>
                  <a:schemeClr val="tx1"/>
                </a:solidFill>
              </a:rPr>
              <a:t>пытщ</a:t>
            </a:r>
            <a:r>
              <a:rPr lang="ru-RU" sz="3000" b="1" dirty="0">
                <a:solidFill>
                  <a:schemeClr val="tx1"/>
                </a:solidFill>
              </a:rPr>
              <a:t>. </a:t>
            </a:r>
            <a:r>
              <a:rPr lang="ru-RU" sz="3000" b="1" dirty="0" err="1">
                <a:solidFill>
                  <a:schemeClr val="tx1"/>
                </a:solidFill>
              </a:rPr>
              <a:t>Пэж</a:t>
            </a:r>
            <a:r>
              <a:rPr lang="ru-RU" sz="3000" b="1" dirty="0">
                <a:solidFill>
                  <a:schemeClr val="tx1"/>
                </a:solidFill>
              </a:rPr>
              <a:t>? </a:t>
            </a:r>
            <a:endParaRPr lang="ru-RU" sz="3000" b="1" dirty="0" smtClean="0">
              <a:solidFill>
                <a:schemeClr val="tx1"/>
              </a:solidFill>
            </a:endParaRPr>
          </a:p>
          <a:p>
            <a:r>
              <a:rPr lang="ru-RU" sz="3000" b="1" dirty="0" err="1" smtClean="0">
                <a:solidFill>
                  <a:schemeClr val="tx1"/>
                </a:solidFill>
              </a:rPr>
              <a:t>Санэ</a:t>
            </a:r>
            <a:r>
              <a:rPr lang="ru-RU" sz="3000" b="1" dirty="0" smtClean="0">
                <a:solidFill>
                  <a:schemeClr val="tx1"/>
                </a:solidFill>
              </a:rPr>
              <a:t> </a:t>
            </a:r>
            <a:r>
              <a:rPr lang="ru-RU" sz="3000" b="1" dirty="0" err="1">
                <a:solidFill>
                  <a:schemeClr val="tx1"/>
                </a:solidFill>
              </a:rPr>
              <a:t>плъыжьи</a:t>
            </a:r>
            <a:r>
              <a:rPr lang="ru-RU" sz="3000" b="1" dirty="0">
                <a:solidFill>
                  <a:schemeClr val="tx1"/>
                </a:solidFill>
              </a:rPr>
              <a:t>, </a:t>
            </a:r>
            <a:r>
              <a:rPr lang="ru-RU" sz="3000" b="1" dirty="0" err="1">
                <a:solidFill>
                  <a:schemeClr val="tx1"/>
                </a:solidFill>
              </a:rPr>
              <a:t>санэ</a:t>
            </a:r>
            <a:r>
              <a:rPr lang="ru-RU" sz="3000" b="1" dirty="0">
                <a:solidFill>
                  <a:schemeClr val="tx1"/>
                </a:solidFill>
              </a:rPr>
              <a:t> ф1ыц1и, </a:t>
            </a:r>
            <a:r>
              <a:rPr lang="ru-RU" sz="3000" b="1" dirty="0" err="1">
                <a:solidFill>
                  <a:schemeClr val="tx1"/>
                </a:solidFill>
              </a:rPr>
              <a:t>санэ</a:t>
            </a:r>
            <a:r>
              <a:rPr lang="ru-RU" sz="3000" b="1" dirty="0">
                <a:solidFill>
                  <a:schemeClr val="tx1"/>
                </a:solidFill>
              </a:rPr>
              <a:t> </a:t>
            </a:r>
            <a:r>
              <a:rPr lang="ru-RU" sz="3000" b="1" dirty="0" err="1">
                <a:solidFill>
                  <a:schemeClr val="tx1"/>
                </a:solidFill>
              </a:rPr>
              <a:t>хужьи</a:t>
            </a:r>
            <a:r>
              <a:rPr lang="ru-RU" sz="3000" b="1" dirty="0">
                <a:solidFill>
                  <a:schemeClr val="tx1"/>
                </a:solidFill>
              </a:rPr>
              <a:t> щы1эщ. </a:t>
            </a:r>
            <a:r>
              <a:rPr lang="ru-RU" sz="3000" b="1" dirty="0" err="1">
                <a:solidFill>
                  <a:schemeClr val="tx1"/>
                </a:solidFill>
              </a:rPr>
              <a:t>Пэж</a:t>
            </a:r>
            <a:r>
              <a:rPr lang="ru-RU" sz="3000" b="1" dirty="0">
                <a:solidFill>
                  <a:schemeClr val="tx1"/>
                </a:solidFill>
              </a:rPr>
              <a:t>? </a:t>
            </a:r>
            <a:endParaRPr lang="ru-RU" sz="3000" b="1" dirty="0" smtClean="0">
              <a:solidFill>
                <a:schemeClr val="tx1"/>
              </a:solidFill>
            </a:endParaRPr>
          </a:p>
          <a:p>
            <a:r>
              <a:rPr lang="ru-RU" sz="3000" b="1" dirty="0" err="1" smtClean="0">
                <a:solidFill>
                  <a:schemeClr val="tx1"/>
                </a:solidFill>
              </a:rPr>
              <a:t>Шэфтал</a:t>
            </a:r>
            <a:r>
              <a:rPr lang="ru-RU" sz="3000" b="1" dirty="0" smtClean="0">
                <a:solidFill>
                  <a:schemeClr val="tx1"/>
                </a:solidFill>
              </a:rPr>
              <a:t> </a:t>
            </a:r>
            <a:r>
              <a:rPr lang="ru-RU" sz="3000" b="1" dirty="0" err="1">
                <a:solidFill>
                  <a:schemeClr val="tx1"/>
                </a:solidFill>
              </a:rPr>
              <a:t>гъуэжьи</a:t>
            </a:r>
            <a:r>
              <a:rPr lang="ru-RU" sz="3000" b="1" dirty="0">
                <a:solidFill>
                  <a:schemeClr val="tx1"/>
                </a:solidFill>
              </a:rPr>
              <a:t>, </a:t>
            </a:r>
            <a:r>
              <a:rPr lang="ru-RU" sz="3000" b="1" dirty="0" err="1">
                <a:solidFill>
                  <a:schemeClr val="tx1"/>
                </a:solidFill>
              </a:rPr>
              <a:t>шэфтал</a:t>
            </a:r>
            <a:r>
              <a:rPr lang="ru-RU" sz="3000" b="1" dirty="0">
                <a:solidFill>
                  <a:schemeClr val="tx1"/>
                </a:solidFill>
              </a:rPr>
              <a:t> </a:t>
            </a:r>
            <a:r>
              <a:rPr lang="ru-RU" sz="3000" b="1" dirty="0" err="1">
                <a:solidFill>
                  <a:schemeClr val="tx1"/>
                </a:solidFill>
              </a:rPr>
              <a:t>удзыфи</a:t>
            </a:r>
            <a:r>
              <a:rPr lang="ru-RU" sz="3000" b="1" dirty="0">
                <a:solidFill>
                  <a:schemeClr val="tx1"/>
                </a:solidFill>
              </a:rPr>
              <a:t> щы1эщ. </a:t>
            </a:r>
            <a:r>
              <a:rPr lang="ru-RU" sz="3000" b="1" dirty="0" err="1">
                <a:solidFill>
                  <a:schemeClr val="tx1"/>
                </a:solidFill>
              </a:rPr>
              <a:t>Пэж</a:t>
            </a:r>
            <a:r>
              <a:rPr lang="ru-RU" sz="3000" b="1" dirty="0">
                <a:solidFill>
                  <a:schemeClr val="tx1"/>
                </a:solidFill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68987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052736"/>
            <a:ext cx="352851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3600" b="1" dirty="0" err="1">
                <a:solidFill>
                  <a:schemeClr val="tx1"/>
                </a:solidFill>
              </a:rPr>
              <a:t>Х</a:t>
            </a:r>
            <a:r>
              <a:rPr lang="ru-RU" sz="3600" b="1" dirty="0" err="1" smtClean="0">
                <a:solidFill>
                  <a:schemeClr val="tx1"/>
                </a:solidFill>
              </a:rPr>
              <a:t>ъуа</a:t>
            </a:r>
            <a:r>
              <a:rPr lang="ru-RU" sz="3600" b="1" dirty="0" smtClean="0">
                <a:solidFill>
                  <a:schemeClr val="tx1"/>
                </a:solidFill>
              </a:rPr>
              <a:t>/</a:t>
            </a:r>
            <a:r>
              <a:rPr lang="ru-RU" sz="3600" b="1" dirty="0" err="1" smtClean="0">
                <a:solidFill>
                  <a:srgbClr val="0070C0"/>
                </a:solidFill>
              </a:rPr>
              <a:t>мы</a:t>
            </a:r>
            <a:r>
              <a:rPr lang="ru-RU" sz="3600" b="1" dirty="0" err="1" smtClean="0">
                <a:solidFill>
                  <a:schemeClr val="tx1"/>
                </a:solidFill>
              </a:rPr>
              <a:t>хъу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tx1"/>
                </a:solidFill>
              </a:rPr>
              <a:t>- ?</a:t>
            </a:r>
            <a:r>
              <a:rPr lang="ru-RU" dirty="0" smtClean="0"/>
              <a:t> 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323652"/>
            <a:ext cx="8208912" cy="4201692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tx1"/>
                </a:solidFill>
              </a:rPr>
              <a:t>Дэ </a:t>
            </a:r>
            <a:r>
              <a:rPr lang="ru-RU" sz="3200" b="1" dirty="0" err="1">
                <a:solidFill>
                  <a:schemeClr val="tx1"/>
                </a:solidFill>
              </a:rPr>
              <a:t>жыг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хадэ</a:t>
            </a:r>
            <a:r>
              <a:rPr lang="ru-RU" sz="3200" b="1" dirty="0">
                <a:solidFill>
                  <a:schemeClr val="tx1"/>
                </a:solidFill>
              </a:rPr>
              <a:t> ди1эщ. </a:t>
            </a:r>
            <a:r>
              <a:rPr lang="ru-RU" sz="3200" b="1" dirty="0" err="1">
                <a:solidFill>
                  <a:schemeClr val="tx1"/>
                </a:solidFill>
              </a:rPr>
              <a:t>Ди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жыг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хадэм</a:t>
            </a:r>
            <a:r>
              <a:rPr lang="ru-RU" sz="3200" b="1" dirty="0">
                <a:solidFill>
                  <a:schemeClr val="tx1"/>
                </a:solidFill>
              </a:rPr>
              <a:t> ..., ..., ... </a:t>
            </a:r>
            <a:r>
              <a:rPr lang="ru-RU" sz="3200" b="1" dirty="0" err="1">
                <a:solidFill>
                  <a:schemeClr val="tx1"/>
                </a:solidFill>
              </a:rPr>
              <a:t>жыгхэр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итщ</a:t>
            </a:r>
            <a:r>
              <a:rPr lang="ru-RU" sz="3200" b="1" dirty="0">
                <a:solidFill>
                  <a:schemeClr val="tx1"/>
                </a:solidFill>
              </a:rPr>
              <a:t>.</a:t>
            </a:r>
          </a:p>
          <a:p>
            <a:r>
              <a:rPr lang="ru-RU" sz="3200" b="1" dirty="0">
                <a:solidFill>
                  <a:schemeClr val="tx1"/>
                </a:solidFill>
              </a:rPr>
              <a:t>Си </a:t>
            </a:r>
            <a:r>
              <a:rPr lang="ru-RU" sz="3200" b="1" dirty="0" err="1">
                <a:solidFill>
                  <a:schemeClr val="tx1"/>
                </a:solidFill>
              </a:rPr>
              <a:t>адэшхуэм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жыг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хадэ</a:t>
            </a:r>
            <a:r>
              <a:rPr lang="ru-RU" sz="3200" b="1" dirty="0">
                <a:solidFill>
                  <a:schemeClr val="tx1"/>
                </a:solidFill>
              </a:rPr>
              <a:t> и1эщ. </a:t>
            </a:r>
            <a:r>
              <a:rPr lang="ru-RU" sz="3200" b="1" dirty="0" err="1">
                <a:solidFill>
                  <a:schemeClr val="tx1"/>
                </a:solidFill>
              </a:rPr>
              <a:t>Дадэ</a:t>
            </a:r>
            <a:r>
              <a:rPr lang="ru-RU" sz="3200" b="1" dirty="0">
                <a:solidFill>
                  <a:schemeClr val="tx1"/>
                </a:solidFill>
              </a:rPr>
              <a:t> и </a:t>
            </a:r>
            <a:r>
              <a:rPr lang="ru-RU" sz="3200" b="1" dirty="0" err="1">
                <a:solidFill>
                  <a:schemeClr val="tx1"/>
                </a:solidFill>
              </a:rPr>
              <a:t>жыг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хадэм</a:t>
            </a:r>
            <a:r>
              <a:rPr lang="ru-RU" sz="3200" b="1" dirty="0">
                <a:solidFill>
                  <a:schemeClr val="tx1"/>
                </a:solidFill>
              </a:rPr>
              <a:t> ..., ..., ... </a:t>
            </a:r>
            <a:r>
              <a:rPr lang="ru-RU" sz="3200" b="1" dirty="0" err="1">
                <a:solidFill>
                  <a:schemeClr val="tx1"/>
                </a:solidFill>
              </a:rPr>
              <a:t>жыгхэр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итщ</a:t>
            </a:r>
            <a:r>
              <a:rPr lang="ru-RU" sz="3200" b="1" dirty="0">
                <a:solidFill>
                  <a:schemeClr val="tx1"/>
                </a:solidFill>
              </a:rPr>
              <a:t>.</a:t>
            </a:r>
          </a:p>
          <a:p>
            <a:r>
              <a:rPr lang="ru-RU" sz="3200" b="1" dirty="0" err="1">
                <a:solidFill>
                  <a:schemeClr val="tx1"/>
                </a:solidFill>
              </a:rPr>
              <a:t>Пхъэщхьэмыщхьэ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жыгхэщ</a:t>
            </a:r>
            <a:r>
              <a:rPr lang="ru-RU" sz="3200" b="1" dirty="0">
                <a:solidFill>
                  <a:schemeClr val="tx1"/>
                </a:solidFill>
              </a:rPr>
              <a:t>: ..., ..., ..., ..., ..., ...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72000" y="1052736"/>
            <a:ext cx="3888432" cy="1143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ru-RU" sz="11200" b="1" dirty="0" err="1" smtClean="0">
                <a:solidFill>
                  <a:schemeClr val="tx1"/>
                </a:solidFill>
              </a:rPr>
              <a:t>Хужь</a:t>
            </a:r>
            <a:r>
              <a:rPr lang="ru-RU" sz="11200" b="1" dirty="0" smtClean="0">
                <a:solidFill>
                  <a:schemeClr val="tx1"/>
                </a:solidFill>
              </a:rPr>
              <a:t>/</a:t>
            </a:r>
            <a:r>
              <a:rPr lang="ru-RU" sz="11200" b="1" dirty="0" err="1" smtClean="0">
                <a:solidFill>
                  <a:srgbClr val="0070C0"/>
                </a:solidFill>
              </a:rPr>
              <a:t>мы</a:t>
            </a:r>
            <a:r>
              <a:rPr lang="ru-RU" sz="11200" b="1" dirty="0" err="1" smtClean="0">
                <a:solidFill>
                  <a:schemeClr val="tx1"/>
                </a:solidFill>
              </a:rPr>
              <a:t>хужь</a:t>
            </a:r>
            <a:r>
              <a:rPr lang="ru-RU" sz="11200" b="1" dirty="0" smtClean="0"/>
              <a:t> </a:t>
            </a:r>
            <a:r>
              <a:rPr lang="ru-RU" sz="11200" b="1" dirty="0" smtClean="0">
                <a:solidFill>
                  <a:schemeClr val="tx1"/>
                </a:solidFill>
              </a:rPr>
              <a:t>- ?</a:t>
            </a:r>
          </a:p>
          <a:p>
            <a:pPr>
              <a:lnSpc>
                <a:spcPct val="120000"/>
              </a:lnSpc>
            </a:pPr>
            <a:r>
              <a:rPr lang="ru-RU" sz="11200" b="1" dirty="0" err="1" smtClean="0">
                <a:solidFill>
                  <a:schemeClr val="tx1"/>
                </a:solidFill>
              </a:rPr>
              <a:t>Хуабэ</a:t>
            </a:r>
            <a:r>
              <a:rPr lang="ru-RU" sz="11200" b="1" dirty="0" smtClean="0">
                <a:solidFill>
                  <a:schemeClr val="tx1"/>
                </a:solidFill>
              </a:rPr>
              <a:t>/</a:t>
            </a:r>
            <a:r>
              <a:rPr lang="ru-RU" sz="11200" b="1" dirty="0" err="1" smtClean="0">
                <a:solidFill>
                  <a:srgbClr val="0070C0"/>
                </a:solidFill>
              </a:rPr>
              <a:t>мы</a:t>
            </a:r>
            <a:r>
              <a:rPr lang="ru-RU" sz="11200" b="1" dirty="0" err="1" smtClean="0">
                <a:solidFill>
                  <a:schemeClr val="tx1"/>
                </a:solidFill>
              </a:rPr>
              <a:t>хуабэ</a:t>
            </a:r>
            <a:r>
              <a:rPr lang="ru-RU" sz="11200" b="1" dirty="0" smtClean="0">
                <a:solidFill>
                  <a:schemeClr val="tx1"/>
                </a:solidFill>
              </a:rPr>
              <a:t> - ?</a:t>
            </a:r>
          </a:p>
          <a:p>
            <a:r>
              <a:rPr lang="ru-RU" dirty="0" smtClean="0"/>
              <a:t>  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680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24744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</a:rPr>
              <a:t>Псалъэщ1эхэр зыдогъащ1э</a:t>
            </a:r>
            <a:endParaRPr lang="ru-RU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72816"/>
            <a:ext cx="3888433" cy="46805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200" b="1" dirty="0" smtClean="0"/>
              <a:t>хадэхэк1</a:t>
            </a:r>
            <a:endParaRPr lang="ru-RU" sz="3200" b="1" dirty="0"/>
          </a:p>
          <a:p>
            <a:r>
              <a:rPr lang="ru-RU" sz="3200" b="1" dirty="0"/>
              <a:t>к1эрт1оф </a:t>
            </a:r>
            <a:endParaRPr lang="ru-RU" sz="3200" b="1" dirty="0" smtClean="0"/>
          </a:p>
          <a:p>
            <a:r>
              <a:rPr lang="ru-RU" sz="3200" b="1" dirty="0" err="1" smtClean="0"/>
              <a:t>нащэ</a:t>
            </a:r>
            <a:r>
              <a:rPr lang="ru-RU" sz="3200" b="1" dirty="0" smtClean="0"/>
              <a:t> </a:t>
            </a:r>
          </a:p>
          <a:p>
            <a:r>
              <a:rPr lang="ru-RU" sz="3200" b="1" dirty="0" err="1" smtClean="0"/>
              <a:t>бэдрэжан</a:t>
            </a:r>
            <a:r>
              <a:rPr lang="ru-RU" sz="3200" b="1" dirty="0" smtClean="0"/>
              <a:t> </a:t>
            </a:r>
          </a:p>
          <a:p>
            <a:r>
              <a:rPr lang="ru-RU" sz="3200" b="1" dirty="0" err="1" smtClean="0"/>
              <a:t>пхъы</a:t>
            </a:r>
            <a:r>
              <a:rPr lang="ru-RU" sz="3200" b="1" dirty="0" smtClean="0"/>
              <a:t> </a:t>
            </a:r>
          </a:p>
          <a:p>
            <a:r>
              <a:rPr lang="ru-RU" sz="3200" b="1" dirty="0" err="1" smtClean="0"/>
              <a:t>жэгундэ</a:t>
            </a:r>
            <a:endParaRPr lang="ru-RU" sz="3200" b="1" dirty="0"/>
          </a:p>
          <a:p>
            <a:r>
              <a:rPr lang="ru-RU" sz="3200" b="1" dirty="0" err="1" smtClean="0"/>
              <a:t>балыджэ</a:t>
            </a:r>
            <a:endParaRPr lang="ru-RU" sz="3200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744058" y="1772816"/>
            <a:ext cx="3888433" cy="4680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 smtClean="0"/>
              <a:t>овощи </a:t>
            </a:r>
            <a:endParaRPr lang="ru-RU" sz="3200" b="1" dirty="0"/>
          </a:p>
          <a:p>
            <a:r>
              <a:rPr lang="ru-RU" sz="3200" b="1" dirty="0" smtClean="0"/>
              <a:t>картофель</a:t>
            </a:r>
            <a:endParaRPr lang="ru-RU" sz="3200" b="1" dirty="0"/>
          </a:p>
          <a:p>
            <a:r>
              <a:rPr lang="ru-RU" sz="3200" b="1" dirty="0" smtClean="0"/>
              <a:t>огурец</a:t>
            </a:r>
            <a:endParaRPr lang="ru-RU" sz="3200" b="1" dirty="0"/>
          </a:p>
          <a:p>
            <a:r>
              <a:rPr lang="ru-RU" sz="3200" b="1" dirty="0" smtClean="0"/>
              <a:t>помидор </a:t>
            </a:r>
            <a:endParaRPr lang="ru-RU" sz="3200" b="1" dirty="0"/>
          </a:p>
          <a:p>
            <a:r>
              <a:rPr lang="ru-RU" sz="3200" b="1" dirty="0" smtClean="0"/>
              <a:t>морковь</a:t>
            </a:r>
            <a:endParaRPr lang="ru-RU" sz="3200" b="1" dirty="0"/>
          </a:p>
          <a:p>
            <a:r>
              <a:rPr lang="ru-RU" sz="3200" b="1" dirty="0" smtClean="0"/>
              <a:t>свекла</a:t>
            </a:r>
            <a:endParaRPr lang="ru-RU" sz="3200" b="1" dirty="0"/>
          </a:p>
          <a:p>
            <a:r>
              <a:rPr lang="ru-RU" sz="3200" b="1" dirty="0" smtClean="0"/>
              <a:t>редиска</a:t>
            </a:r>
            <a:endParaRPr lang="ru-RU" sz="3200" b="1" dirty="0"/>
          </a:p>
          <a:p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30008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052736"/>
            <a:ext cx="3888433" cy="5400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200" b="1" dirty="0" err="1"/>
              <a:t>бжьын</a:t>
            </a:r>
            <a:r>
              <a:rPr lang="ru-RU" sz="3200" b="1" dirty="0"/>
              <a:t> </a:t>
            </a:r>
            <a:endParaRPr lang="ru-RU" sz="3200" b="1" dirty="0" smtClean="0"/>
          </a:p>
          <a:p>
            <a:r>
              <a:rPr lang="ru-RU" sz="3200" b="1" dirty="0" err="1" smtClean="0"/>
              <a:t>бжьыныху</a:t>
            </a:r>
            <a:r>
              <a:rPr lang="ru-RU" sz="3200" b="1" dirty="0" smtClean="0"/>
              <a:t> </a:t>
            </a:r>
          </a:p>
          <a:p>
            <a:r>
              <a:rPr lang="ru-RU" sz="3200" b="1" dirty="0" err="1" smtClean="0"/>
              <a:t>джэш</a:t>
            </a:r>
            <a:endParaRPr lang="ru-RU" sz="3200" b="1" dirty="0"/>
          </a:p>
          <a:p>
            <a:r>
              <a:rPr lang="ru-RU" sz="3200" b="1" dirty="0" err="1" smtClean="0"/>
              <a:t>шыбжий</a:t>
            </a:r>
            <a:endParaRPr lang="ru-RU" sz="3200" b="1" dirty="0"/>
          </a:p>
          <a:p>
            <a:r>
              <a:rPr lang="ru-RU" sz="3200" b="1" dirty="0" err="1" smtClean="0"/>
              <a:t>къэб</a:t>
            </a:r>
            <a:endParaRPr lang="ru-RU" sz="3200" b="1" dirty="0"/>
          </a:p>
          <a:p>
            <a:r>
              <a:rPr lang="ru-RU" sz="3200" b="1" dirty="0" err="1"/>
              <a:t>къэбыстэ</a:t>
            </a:r>
            <a:r>
              <a:rPr lang="ru-RU" sz="3200" b="1" dirty="0"/>
              <a:t> </a:t>
            </a:r>
            <a:endParaRPr lang="ru-RU" sz="3200" b="1" dirty="0" smtClean="0"/>
          </a:p>
          <a:p>
            <a:r>
              <a:rPr lang="ru-RU" sz="3200" b="1" dirty="0" err="1" smtClean="0"/>
              <a:t>хъарбыз</a:t>
            </a:r>
            <a:endParaRPr lang="ru-RU" sz="3200" b="1" dirty="0"/>
          </a:p>
          <a:p>
            <a:r>
              <a:rPr lang="ru-RU" sz="3200" b="1" dirty="0" err="1" smtClean="0"/>
              <a:t>хъэуан</a:t>
            </a:r>
            <a:endParaRPr lang="ru-RU" sz="3200" b="1" dirty="0"/>
          </a:p>
          <a:p>
            <a:endParaRPr lang="ru-RU" sz="2800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765762" y="1052736"/>
            <a:ext cx="3888433" cy="5400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 smtClean="0"/>
              <a:t>лук</a:t>
            </a:r>
            <a:endParaRPr lang="ru-RU" sz="3200" b="1" dirty="0"/>
          </a:p>
          <a:p>
            <a:r>
              <a:rPr lang="ru-RU" sz="3200" b="1" dirty="0" smtClean="0"/>
              <a:t>чеснок</a:t>
            </a:r>
            <a:endParaRPr lang="ru-RU" sz="3200" b="1" dirty="0"/>
          </a:p>
          <a:p>
            <a:r>
              <a:rPr lang="ru-RU" sz="3200" b="1" dirty="0" smtClean="0"/>
              <a:t>фасоль </a:t>
            </a:r>
            <a:endParaRPr lang="ru-RU" sz="3200" b="1" dirty="0"/>
          </a:p>
          <a:p>
            <a:r>
              <a:rPr lang="ru-RU" sz="3200" b="1" dirty="0" smtClean="0"/>
              <a:t>перец </a:t>
            </a:r>
            <a:endParaRPr lang="ru-RU" sz="3200" b="1" dirty="0"/>
          </a:p>
          <a:p>
            <a:r>
              <a:rPr lang="ru-RU" sz="3200" b="1" dirty="0" smtClean="0"/>
              <a:t>тыква </a:t>
            </a:r>
            <a:endParaRPr lang="ru-RU" sz="3200" b="1" dirty="0"/>
          </a:p>
          <a:p>
            <a:r>
              <a:rPr lang="ru-RU" sz="3200" b="1" dirty="0" smtClean="0"/>
              <a:t>капуста</a:t>
            </a:r>
            <a:endParaRPr lang="ru-RU" sz="3200" b="1" dirty="0"/>
          </a:p>
          <a:p>
            <a:r>
              <a:rPr lang="ru-RU" sz="3200" b="1" dirty="0" smtClean="0"/>
              <a:t>арбуз </a:t>
            </a:r>
            <a:endParaRPr lang="ru-RU" sz="3200" b="1" dirty="0"/>
          </a:p>
          <a:p>
            <a:r>
              <a:rPr lang="ru-RU" sz="3200" b="1" dirty="0" smtClean="0"/>
              <a:t>дыня 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75956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528682" cy="936104"/>
          </a:xfrm>
        </p:spPr>
        <p:txBody>
          <a:bodyPr>
            <a:normAutofit/>
          </a:bodyPr>
          <a:lstStyle/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12776"/>
            <a:ext cx="8136904" cy="5139933"/>
          </a:xfrm>
        </p:spPr>
        <p:txBody>
          <a:bodyPr/>
          <a:lstStyle/>
          <a:p>
            <a:r>
              <a:rPr lang="ru-RU" sz="3600" dirty="0">
                <a:solidFill>
                  <a:schemeClr val="tx1"/>
                </a:solidFill>
                <a:latin typeface="Arial Black" panose="020B0A04020102020204" pitchFamily="34" charset="0"/>
              </a:rPr>
              <a:t>Сыт </a:t>
            </a:r>
            <a:r>
              <a:rPr lang="ru-RU" sz="36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гъуэжьыр</a:t>
            </a:r>
            <a:r>
              <a:rPr lang="ru-RU" sz="3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?</a:t>
            </a:r>
          </a:p>
          <a:p>
            <a:pPr marL="68580" indent="0">
              <a:buNone/>
            </a:pPr>
            <a:r>
              <a:rPr lang="ru-RU" sz="3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</a:p>
          <a:p>
            <a:r>
              <a:rPr lang="ru-RU" sz="3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Сыт </a:t>
            </a:r>
            <a:r>
              <a:rPr lang="ru-RU" sz="3600" dirty="0">
                <a:solidFill>
                  <a:schemeClr val="tx1"/>
                </a:solidFill>
                <a:latin typeface="Arial Black" panose="020B0A04020102020204" pitchFamily="34" charset="0"/>
              </a:rPr>
              <a:t>1эф1ыр</a:t>
            </a:r>
            <a:r>
              <a:rPr lang="ru-RU" sz="3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?</a:t>
            </a:r>
          </a:p>
          <a:p>
            <a:endParaRPr lang="ru-RU" sz="36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r>
              <a:rPr lang="ru-RU" sz="3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Сыт </a:t>
            </a:r>
            <a:r>
              <a:rPr lang="ru-RU" sz="36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сырыр</a:t>
            </a:r>
            <a:r>
              <a:rPr lang="ru-RU" sz="3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405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761</TotalTime>
  <Words>376</Words>
  <Application>Microsoft Office PowerPoint</Application>
  <PresentationFormat>Экран (4:3)</PresentationFormat>
  <Paragraphs>109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Остин</vt:lpstr>
      <vt:lpstr>Изучаем  кабардинский  язык</vt:lpstr>
      <vt:lpstr>Вспомним  спряжение знакомых глаголов</vt:lpstr>
      <vt:lpstr>Сыт сурэтым щыфлъагъур?</vt:lpstr>
      <vt:lpstr>Запоминаем новое слово.</vt:lpstr>
      <vt:lpstr>Пэж хьэмэрэ пц1ы? </vt:lpstr>
      <vt:lpstr>Хъуа/мыхъу - ?   </vt:lpstr>
      <vt:lpstr>Псалъэщ1эхэр зыдогъащ1э</vt:lpstr>
      <vt:lpstr>Презентация PowerPoint</vt:lpstr>
      <vt:lpstr>Презентация PowerPoint</vt:lpstr>
      <vt:lpstr>Псалъэухахэр нэвгъэсыж.</vt:lpstr>
      <vt:lpstr>Рассказ-къуажэхьхэр къафщ1э.</vt:lpstr>
      <vt:lpstr>Упщ1эхэм жэуап ефт.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 язык</dc:title>
  <dc:creator>мама</dc:creator>
  <cp:lastModifiedBy>мама</cp:lastModifiedBy>
  <cp:revision>51</cp:revision>
  <dcterms:created xsi:type="dcterms:W3CDTF">2013-11-25T07:17:07Z</dcterms:created>
  <dcterms:modified xsi:type="dcterms:W3CDTF">2014-04-10T16:58:06Z</dcterms:modified>
</cp:coreProperties>
</file>