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49C"/>
    <a:srgbClr val="FFFF66"/>
    <a:srgbClr val="36E0E0"/>
    <a:srgbClr val="442EE8"/>
    <a:srgbClr val="2EE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29" autoAdjust="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2438400"/>
            <a:ext cx="9144000" cy="457200"/>
          </a:xfrm>
          <a:prstGeom prst="rect">
            <a:avLst/>
          </a:prstGeom>
          <a:solidFill>
            <a:schemeClr val="accent1">
              <a:shade val="75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914400"/>
            <a:ext cx="9144000" cy="1524000"/>
          </a:xfrm>
          <a:prstGeom prst="rect">
            <a:avLst/>
          </a:prstGeom>
          <a:solidFill>
            <a:srgbClr val="000000">
              <a:alpha val="89800"/>
            </a:srgb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F8D52C-A80B-4278-85EB-05973B256CA7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B05743-1CC6-4868-B8DF-38B98FE3CAE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476108"/>
            <a:ext cx="8305800" cy="381000"/>
          </a:xfrm>
        </p:spPr>
        <p:txBody>
          <a:bodyPr>
            <a:noAutofit/>
          </a:bodyPr>
          <a:lstStyle>
            <a:lvl1pPr marL="0" indent="0" algn="l">
              <a:buNone/>
              <a:defRPr sz="2000" spc="100" baseline="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305800" cy="1295400"/>
          </a:xfrm>
        </p:spPr>
        <p:txBody>
          <a:bodyPr anchor="ctr" anchorCtr="0">
            <a:noAutofit/>
          </a:bodyPr>
          <a:lstStyle>
            <a:lvl1pPr algn="l">
              <a:defRPr sz="4800" cap="all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D52C-A80B-4278-85EB-05973B256CA7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743-1CC6-4868-B8DF-38B98FE3CA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D52C-A80B-4278-85EB-05973B256CA7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743-1CC6-4868-B8DF-38B98FE3CA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F8D52C-A80B-4278-85EB-05973B256CA7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B05743-1CC6-4868-B8DF-38B98FE3CAE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926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4958864"/>
            <a:ext cx="9144000" cy="457200"/>
          </a:xfrm>
          <a:prstGeom prst="rect">
            <a:avLst/>
          </a:prstGeom>
          <a:solidFill>
            <a:schemeClr val="accent1">
              <a:shade val="75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3429000"/>
            <a:ext cx="9144000" cy="1527048"/>
          </a:xfrm>
          <a:prstGeom prst="rect">
            <a:avLst/>
          </a:prstGeom>
          <a:solidFill>
            <a:srgbClr val="000000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D52C-A80B-4278-85EB-05973B256CA7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743-1CC6-4868-B8DF-38B98FE3CAE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>
              <a:buNone/>
              <a:defRPr sz="4200" b="0" cap="all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457200"/>
          </a:xfrm>
        </p:spPr>
        <p:txBody>
          <a:bodyPr anchor="ctr"/>
          <a:lstStyle>
            <a:lvl1pPr>
              <a:buNone/>
              <a:defRPr sz="2000" spc="100" baseline="0">
                <a:solidFill>
                  <a:srgbClr val="FFFFFF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D52C-A80B-4278-85EB-05973B256CA7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743-1CC6-4868-B8DF-38B98FE3CAE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743-1CC6-4868-B8DF-38B98FE3CAE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D52C-A80B-4278-85EB-05973B256CA7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838200"/>
          </a:xfrm>
          <a:solidFill>
            <a:schemeClr val="accent1">
              <a:alpha val="83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82880" tIns="91440" bIns="9144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2"/>
          </p:nvPr>
        </p:nvSpPr>
        <p:spPr>
          <a:xfrm>
            <a:off x="457200" y="2220558"/>
            <a:ext cx="4038600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20558"/>
            <a:ext cx="4038600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71600"/>
            <a:ext cx="4040188" cy="838200"/>
          </a:xfrm>
          <a:solidFill>
            <a:schemeClr val="accent2">
              <a:alpha val="83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82880" tIns="91440" bIns="9144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D52C-A80B-4278-85EB-05973B256CA7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743-1CC6-4868-B8DF-38B98FE3CAE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D52C-A80B-4278-85EB-05973B256CA7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5743-1CC6-4868-B8DF-38B98FE3CA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590800" cy="685800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63892" y="4337173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381000"/>
            <a:ext cx="2133600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47800" y="0"/>
            <a:ext cx="1175303" cy="633656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9403" y="0"/>
            <a:ext cx="2302797" cy="2378511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0" y="3276600"/>
            <a:ext cx="891076" cy="886968"/>
          </a:xfrm>
          <a:prstGeom prst="ellipse">
            <a:avLst/>
          </a:prstGeom>
          <a:solidFill>
            <a:schemeClr val="tx2"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3097" y="1721630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4038600"/>
            <a:ext cx="1554480" cy="1554480"/>
          </a:xfrm>
          <a:prstGeom prst="ellipse">
            <a:avLst/>
          </a:prstGeom>
          <a:solidFill>
            <a:schemeClr val="tx2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52400" y="2362200"/>
            <a:ext cx="457200" cy="45720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52600" y="381000"/>
            <a:ext cx="457200" cy="457200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79120" y="2514600"/>
            <a:ext cx="2011680" cy="2011680"/>
          </a:xfrm>
          <a:prstGeom prst="ellipse">
            <a:avLst/>
          </a:prstGeom>
          <a:solidFill>
            <a:schemeClr val="bg2"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5715000"/>
            <a:ext cx="1600200" cy="1143000"/>
          </a:xfrm>
          <a:prstGeom prst="rect">
            <a:avLst/>
          </a:prstGeom>
          <a:solidFill>
            <a:schemeClr val="accent1">
              <a:shade val="75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323393" y="5875179"/>
            <a:ext cx="731520" cy="73152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0970" y="5212570"/>
            <a:ext cx="1645430" cy="164543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D52C-A80B-4278-85EB-05973B256CA7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357144"/>
            <a:ext cx="34290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448" y="6318504"/>
            <a:ext cx="118872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B05743-1CC6-4868-B8DF-38B98FE3CAE5}" type="slidenum">
              <a:rPr lang="ru-RU" smtClean="0"/>
              <a:t>‹#›</a:t>
            </a:fld>
            <a:endParaRPr lang="ru-RU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2743200" y="228600"/>
            <a:ext cx="6248400" cy="586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1752" y="1600200"/>
            <a:ext cx="2057400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301752" y="384048"/>
            <a:ext cx="2057400" cy="11430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solidFill>
                  <a:srgbClr val="FFFFFF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2590800" cy="685800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3892" y="4337173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381000"/>
            <a:ext cx="2133600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47800" y="0"/>
            <a:ext cx="1175303" cy="633656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9403" y="0"/>
            <a:ext cx="2302797" cy="2378511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0" y="3276600"/>
            <a:ext cx="891076" cy="886968"/>
          </a:xfrm>
          <a:prstGeom prst="ellipse">
            <a:avLst/>
          </a:prstGeom>
          <a:solidFill>
            <a:schemeClr val="tx2"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3097" y="1721630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9600" y="4038600"/>
            <a:ext cx="1554480" cy="1554480"/>
          </a:xfrm>
          <a:prstGeom prst="ellipse">
            <a:avLst/>
          </a:prstGeom>
          <a:solidFill>
            <a:schemeClr val="tx2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752600" y="381000"/>
            <a:ext cx="457200" cy="457200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79120" y="2514600"/>
            <a:ext cx="2011680" cy="2011680"/>
          </a:xfrm>
          <a:prstGeom prst="ellipse">
            <a:avLst/>
          </a:prstGeom>
          <a:solidFill>
            <a:schemeClr val="bg2"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0" y="5715000"/>
            <a:ext cx="1600200" cy="1143000"/>
          </a:xfrm>
          <a:prstGeom prst="rect">
            <a:avLst/>
          </a:prstGeom>
          <a:solidFill>
            <a:schemeClr val="accent1">
              <a:shade val="75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323393" y="5875179"/>
            <a:ext cx="731520" cy="73152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0970" y="5212570"/>
            <a:ext cx="1645430" cy="164543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2400" y="2362200"/>
            <a:ext cx="457200" cy="45720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D52C-A80B-4278-85EB-05973B256CA7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448" y="6318504"/>
            <a:ext cx="118872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B05743-1CC6-4868-B8DF-38B98FE3CAE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2057400" cy="11430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solidFill>
                  <a:srgbClr val="FFFFFF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90800" y="0"/>
            <a:ext cx="6553200" cy="5943600"/>
          </a:xfrm>
          <a:solidFill>
            <a:schemeClr val="bg2"/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600200"/>
            <a:ext cx="2057400" cy="42672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2292526"/>
            <a:ext cx="2743200" cy="2127074"/>
          </a:xfrm>
          <a:prstGeom prst="rect">
            <a:avLst/>
          </a:prstGeom>
          <a:solidFill>
            <a:schemeClr val="accent1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977827" y="5072066"/>
            <a:ext cx="1758141" cy="1739481"/>
          </a:xfrm>
          <a:prstGeom prst="ellipse">
            <a:avLst/>
          </a:prstGeom>
          <a:solidFill>
            <a:schemeClr val="accent1">
              <a:tint val="90000"/>
              <a:shade val="45000"/>
              <a:satMod val="200000"/>
              <a:alpha val="13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0"/>
            <a:ext cx="3886200" cy="3048000"/>
          </a:xfrm>
          <a:prstGeom prst="rect">
            <a:avLst/>
          </a:prstGeom>
          <a:solidFill>
            <a:schemeClr val="accent1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4114800"/>
            <a:ext cx="2362200" cy="2463018"/>
          </a:xfrm>
          <a:prstGeom prst="rect">
            <a:avLst/>
          </a:prstGeom>
          <a:solidFill>
            <a:schemeClr val="bg2">
              <a:tint val="60000"/>
              <a:alpha val="7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178687" y="2389810"/>
            <a:ext cx="2174118" cy="2174118"/>
          </a:xfrm>
          <a:prstGeom prst="ellipse">
            <a:avLst/>
          </a:prstGeom>
          <a:solidFill>
            <a:schemeClr val="accent1">
              <a:tint val="75000"/>
              <a:shade val="50000"/>
              <a:satMod val="200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84588" y="5842728"/>
            <a:ext cx="1011260" cy="101126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2493" y="1427132"/>
            <a:ext cx="2047390" cy="2047390"/>
          </a:xfrm>
          <a:prstGeom prst="ellipse">
            <a:avLst/>
          </a:prstGeom>
          <a:solidFill>
            <a:srgbClr val="C1E8E4">
              <a:alpha val="10980"/>
            </a:srgb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4300" y="4803322"/>
            <a:ext cx="1959428" cy="1959428"/>
          </a:xfrm>
          <a:prstGeom prst="ellipse">
            <a:avLst/>
          </a:prstGeom>
          <a:solidFill>
            <a:srgbClr val="C1E8E4">
              <a:alpha val="12157"/>
            </a:srgb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21092" y="4578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72385" y="4626825"/>
            <a:ext cx="1515880" cy="1394583"/>
          </a:xfrm>
          <a:prstGeom prst="ellipse">
            <a:avLst/>
          </a:prstGeom>
          <a:solidFill>
            <a:schemeClr val="accent1">
              <a:tint val="100000"/>
              <a:satMod val="275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06" y="361813"/>
            <a:ext cx="2512694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95400" y="0"/>
            <a:ext cx="1524000" cy="609600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9403" y="212289"/>
            <a:ext cx="2022300" cy="2022300"/>
          </a:xfrm>
          <a:prstGeom prst="ellipse">
            <a:avLst/>
          </a:prstGeom>
          <a:solidFill>
            <a:schemeClr val="accent1">
              <a:tint val="100000"/>
              <a:satMod val="275000"/>
              <a:alpha val="15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200" y="3962400"/>
            <a:ext cx="891076" cy="886968"/>
          </a:xfrm>
          <a:prstGeom prst="ellipse">
            <a:avLst/>
          </a:prstGeom>
          <a:solidFill>
            <a:schemeClr val="accent1">
              <a:tint val="75000"/>
              <a:satMod val="20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21357" y="1507438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69253" y="466436"/>
            <a:ext cx="1595105" cy="1595105"/>
          </a:xfrm>
          <a:prstGeom prst="ellipse">
            <a:avLst/>
          </a:prstGeom>
          <a:solidFill>
            <a:schemeClr val="accent1">
              <a:tint val="100000"/>
              <a:satMod val="275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189756" y="2967572"/>
            <a:ext cx="3234945" cy="3234944"/>
          </a:xfrm>
          <a:prstGeom prst="ellipse">
            <a:avLst/>
          </a:prstGeom>
          <a:solidFill>
            <a:schemeClr val="accent1">
              <a:tint val="100000"/>
              <a:satMod val="18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2600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51220" y="4665220"/>
            <a:ext cx="2192780" cy="2192780"/>
          </a:xfrm>
          <a:prstGeom prst="ellipse">
            <a:avLst/>
          </a:prstGeom>
          <a:solidFill>
            <a:schemeClr val="accent1">
              <a:tint val="75000"/>
              <a:shade val="50000"/>
              <a:satMod val="200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00200" y="3705807"/>
            <a:ext cx="1195876" cy="1198294"/>
          </a:xfrm>
          <a:prstGeom prst="ellipse">
            <a:avLst/>
          </a:prstGeom>
          <a:solidFill>
            <a:schemeClr val="accent1">
              <a:tint val="75000"/>
              <a:satMod val="20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24600" y="228600"/>
            <a:ext cx="822960" cy="822960"/>
          </a:xfrm>
          <a:prstGeom prst="ellipse">
            <a:avLst/>
          </a:prstGeom>
          <a:solidFill>
            <a:schemeClr val="accent1">
              <a:tint val="90000"/>
              <a:satMod val="275000"/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077200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10200" y="6324600"/>
            <a:ext cx="1524000" cy="5334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011692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357144"/>
            <a:ext cx="2974848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6DF8D52C-A80B-4278-85EB-05973B256CA7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357144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55448" y="6315075"/>
            <a:ext cx="1188720" cy="457200"/>
          </a:xfrm>
          <a:prstGeom prst="rect">
            <a:avLst/>
          </a:prstGeom>
          <a:noFill/>
        </p:spPr>
        <p:txBody>
          <a:bodyPr vert="horz" lIns="0" tIns="0" rIns="0" bIns="0" anchor="ctr" anchorCtr="1">
            <a:normAutofit/>
          </a:bodyPr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fld id="{39B05743-1CC6-4868-B8DF-38B98FE3CAE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sz="38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700"/>
        </a:spcBef>
        <a:buClr>
          <a:schemeClr val="accent2"/>
        </a:buClr>
        <a:buSzPct val="85000"/>
        <a:buFont typeface="Wingdings 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600"/>
        </a:spcBef>
        <a:buClr>
          <a:schemeClr val="accent1"/>
        </a:buClr>
        <a:buSzPct val="85000"/>
        <a:buFont typeface="Wingdings 2"/>
        <a:buChar char="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500"/>
        </a:spcBef>
        <a:buClr>
          <a:schemeClr val="accent3"/>
        </a:buClr>
        <a:buSzPct val="85000"/>
        <a:buFont typeface="Wingdings 2"/>
        <a:buChar char="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400"/>
        </a:spcBef>
        <a:buClr>
          <a:schemeClr val="accent4"/>
        </a:buClr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ct val="20000"/>
        </a:spcBef>
        <a:buClr>
          <a:schemeClr val="accent5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ct val="20000"/>
        </a:spcBef>
        <a:buClr>
          <a:schemeClr val="accent5"/>
        </a:buClr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6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normalizeH="0" baseline="0" noProof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Занятие №6</a:t>
            </a:r>
            <a:endParaRPr kumimoji="0" lang="ru-RU" sz="3200" b="1" i="0" u="none" strike="noStrike" kern="120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3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Аудирование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51521" y="1340768"/>
            <a:ext cx="8568952" cy="53285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1" dirty="0" err="1" smtClean="0"/>
              <a:t>Фыузыншэм</a:t>
            </a:r>
            <a:r>
              <a:rPr lang="ru-RU" sz="3200" b="1" dirty="0" smtClean="0">
                <a:solidFill>
                  <a:schemeClr val="tx1"/>
                </a:solidFill>
              </a:rPr>
              <a:t>! </a:t>
            </a:r>
          </a:p>
          <a:p>
            <a:pPr marL="0" indent="0" algn="just">
              <a:buNone/>
            </a:pPr>
            <a:r>
              <a:rPr lang="ru-RU" sz="3200" b="1" dirty="0" smtClean="0">
                <a:solidFill>
                  <a:schemeClr val="tx1"/>
                </a:solidFill>
              </a:rPr>
              <a:t>     </a:t>
            </a:r>
            <a:r>
              <a:rPr lang="ru-RU" sz="3200" b="1" dirty="0" err="1" smtClean="0">
                <a:solidFill>
                  <a:schemeClr val="tx1"/>
                </a:solidFill>
              </a:rPr>
              <a:t>Сэ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>
                <a:solidFill>
                  <a:schemeClr val="tx1"/>
                </a:solidFill>
              </a:rPr>
              <a:t>си </a:t>
            </a:r>
            <a:r>
              <a:rPr lang="ru-RU" sz="3200" b="1" dirty="0" smtClean="0">
                <a:solidFill>
                  <a:schemeClr val="tx1"/>
                </a:solidFill>
              </a:rPr>
              <a:t>ц</a:t>
            </a:r>
            <a:r>
              <a:rPr lang="en-US" sz="3200" b="1" dirty="0" smtClean="0">
                <a:solidFill>
                  <a:schemeClr val="tx1"/>
                </a:solidFill>
              </a:rPr>
              <a:t>I</a:t>
            </a:r>
            <a:r>
              <a:rPr lang="ru-RU" sz="3200" b="1" dirty="0" smtClean="0">
                <a:solidFill>
                  <a:schemeClr val="tx1"/>
                </a:solidFill>
              </a:rPr>
              <a:t>эр </a:t>
            </a:r>
            <a:r>
              <a:rPr lang="ru-RU" sz="3200" b="1" dirty="0" err="1">
                <a:solidFill>
                  <a:schemeClr val="tx1"/>
                </a:solidFill>
              </a:rPr>
              <a:t>Темыркъанщ</a:t>
            </a:r>
            <a:r>
              <a:rPr lang="ru-RU" sz="3200" b="1" dirty="0">
                <a:solidFill>
                  <a:schemeClr val="tx1"/>
                </a:solidFill>
              </a:rPr>
              <a:t>. </a:t>
            </a:r>
            <a:r>
              <a:rPr lang="ru-RU" sz="3200" b="1" dirty="0" err="1">
                <a:solidFill>
                  <a:schemeClr val="tx1"/>
                </a:solidFill>
              </a:rPr>
              <a:t>Сэ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Бахъсэн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сыщопсэу</a:t>
            </a:r>
            <a:r>
              <a:rPr lang="ru-RU" sz="3200" b="1" dirty="0">
                <a:solidFill>
                  <a:schemeClr val="tx1"/>
                </a:solidFill>
              </a:rPr>
              <a:t>, </a:t>
            </a:r>
            <a:r>
              <a:rPr lang="ru-RU" sz="3200" b="1" dirty="0" err="1">
                <a:solidFill>
                  <a:schemeClr val="tx1"/>
                </a:solidFill>
              </a:rPr>
              <a:t>Налшык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къалэ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сыщоджэ</a:t>
            </a:r>
            <a:r>
              <a:rPr lang="ru-RU" sz="3200" b="1" dirty="0">
                <a:solidFill>
                  <a:schemeClr val="tx1"/>
                </a:solidFill>
              </a:rPr>
              <a:t>. </a:t>
            </a:r>
            <a:r>
              <a:rPr lang="ru-RU" sz="3200" b="1" dirty="0" err="1">
                <a:solidFill>
                  <a:schemeClr val="tx1"/>
                </a:solidFill>
              </a:rPr>
              <a:t>Сэ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Къэбэрдей-Балъкъэр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къэрал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университетым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ещанэ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курсым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сыщоджэ</a:t>
            </a:r>
            <a:r>
              <a:rPr lang="ru-RU" sz="3200" b="1" dirty="0">
                <a:solidFill>
                  <a:schemeClr val="tx1"/>
                </a:solidFill>
              </a:rPr>
              <a:t>. </a:t>
            </a:r>
            <a:endParaRPr lang="ru-RU" sz="3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3200" b="1" dirty="0" smtClean="0">
                <a:solidFill>
                  <a:schemeClr val="tx1"/>
                </a:solidFill>
              </a:rPr>
              <a:t>     </a:t>
            </a:r>
            <a:r>
              <a:rPr lang="ru-RU" sz="3200" b="1" dirty="0" err="1" smtClean="0">
                <a:solidFill>
                  <a:schemeClr val="tx1"/>
                </a:solidFill>
              </a:rPr>
              <a:t>Ди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унагъуэр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Бахъсэн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щопсэу</a:t>
            </a:r>
            <a:r>
              <a:rPr lang="ru-RU" sz="3200" b="1" dirty="0">
                <a:solidFill>
                  <a:schemeClr val="tx1"/>
                </a:solidFill>
              </a:rPr>
              <a:t>. </a:t>
            </a:r>
            <a:r>
              <a:rPr lang="ru-RU" sz="3200" b="1" dirty="0" err="1">
                <a:solidFill>
                  <a:schemeClr val="tx1"/>
                </a:solidFill>
              </a:rPr>
              <a:t>Ахэр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хы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мэхъу</a:t>
            </a:r>
            <a:r>
              <a:rPr lang="ru-RU" sz="3200" b="1" dirty="0">
                <a:solidFill>
                  <a:schemeClr val="tx1"/>
                </a:solidFill>
              </a:rPr>
              <a:t>: си </a:t>
            </a:r>
            <a:r>
              <a:rPr lang="ru-RU" sz="3200" b="1" dirty="0" err="1">
                <a:solidFill>
                  <a:schemeClr val="tx1"/>
                </a:solidFill>
              </a:rPr>
              <a:t>анэшхуэр</a:t>
            </a:r>
            <a:r>
              <a:rPr lang="ru-RU" sz="3200" b="1" dirty="0">
                <a:solidFill>
                  <a:schemeClr val="tx1"/>
                </a:solidFill>
              </a:rPr>
              <a:t>, си </a:t>
            </a:r>
            <a:r>
              <a:rPr lang="ru-RU" sz="3200" b="1" dirty="0" err="1">
                <a:solidFill>
                  <a:schemeClr val="tx1"/>
                </a:solidFill>
              </a:rPr>
              <a:t>адэшхуэр</a:t>
            </a:r>
            <a:r>
              <a:rPr lang="ru-RU" sz="3200" b="1" dirty="0">
                <a:solidFill>
                  <a:schemeClr val="tx1"/>
                </a:solidFill>
              </a:rPr>
              <a:t>, си </a:t>
            </a:r>
            <a:r>
              <a:rPr lang="ru-RU" sz="3200" b="1" dirty="0" err="1">
                <a:solidFill>
                  <a:schemeClr val="tx1"/>
                </a:solidFill>
              </a:rPr>
              <a:t>анэр</a:t>
            </a:r>
            <a:r>
              <a:rPr lang="ru-RU" sz="3200" b="1" dirty="0">
                <a:solidFill>
                  <a:schemeClr val="tx1"/>
                </a:solidFill>
              </a:rPr>
              <a:t>, си </a:t>
            </a:r>
            <a:r>
              <a:rPr lang="ru-RU" sz="3200" b="1" dirty="0" err="1">
                <a:solidFill>
                  <a:schemeClr val="tx1"/>
                </a:solidFill>
              </a:rPr>
              <a:t>адэр</a:t>
            </a:r>
            <a:r>
              <a:rPr lang="ru-RU" sz="3200" b="1" dirty="0">
                <a:solidFill>
                  <a:schemeClr val="tx1"/>
                </a:solidFill>
              </a:rPr>
              <a:t>, си </a:t>
            </a:r>
            <a:r>
              <a:rPr lang="ru-RU" sz="3200" b="1" dirty="0" err="1">
                <a:solidFill>
                  <a:schemeClr val="tx1"/>
                </a:solidFill>
              </a:rPr>
              <a:t>къуэшыр</a:t>
            </a:r>
            <a:r>
              <a:rPr lang="ru-RU" sz="3200" b="1" dirty="0">
                <a:solidFill>
                  <a:schemeClr val="tx1"/>
                </a:solidFill>
              </a:rPr>
              <a:t>, си </a:t>
            </a:r>
            <a:r>
              <a:rPr lang="ru-RU" sz="3200" b="1" dirty="0" err="1">
                <a:solidFill>
                  <a:schemeClr val="tx1"/>
                </a:solidFill>
              </a:rPr>
              <a:t>шыпхъур</a:t>
            </a:r>
            <a:r>
              <a:rPr lang="ru-RU" sz="3200" b="1" dirty="0">
                <a:solidFill>
                  <a:schemeClr val="tx1"/>
                </a:solidFill>
              </a:rPr>
              <a:t>. </a:t>
            </a:r>
            <a:r>
              <a:rPr lang="ru-RU" sz="3200" b="1" dirty="0" err="1">
                <a:solidFill>
                  <a:schemeClr val="tx1"/>
                </a:solidFill>
              </a:rPr>
              <a:t>Сэ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сыебланэщ</a:t>
            </a:r>
            <a:r>
              <a:rPr lang="ru-RU" sz="3200" b="1" dirty="0">
                <a:solidFill>
                  <a:schemeClr val="tx1"/>
                </a:solidFill>
              </a:rPr>
              <a:t>. </a:t>
            </a:r>
            <a:r>
              <a:rPr lang="ru-RU" sz="3200" b="1" dirty="0" err="1">
                <a:solidFill>
                  <a:schemeClr val="tx1"/>
                </a:solidFill>
              </a:rPr>
              <a:t>Сэ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ныбжьэгъу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куэд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си</a:t>
            </a:r>
            <a:r>
              <a:rPr lang="en-US" sz="3200" b="1" dirty="0" smtClean="0">
                <a:solidFill>
                  <a:schemeClr val="tx1"/>
                </a:solidFill>
              </a:rPr>
              <a:t>I</a:t>
            </a:r>
            <a:r>
              <a:rPr lang="ru-RU" sz="3200" b="1" dirty="0" err="1" smtClean="0">
                <a:solidFill>
                  <a:schemeClr val="tx1"/>
                </a:solidFill>
              </a:rPr>
              <a:t>эщ</a:t>
            </a:r>
            <a:r>
              <a:rPr lang="ru-RU" sz="3200" b="1" dirty="0">
                <a:solidFill>
                  <a:schemeClr val="tx1"/>
                </a:solidFill>
              </a:rPr>
              <a:t>. </a:t>
            </a:r>
            <a:r>
              <a:rPr lang="ru-RU" sz="3200" b="1" dirty="0" err="1">
                <a:solidFill>
                  <a:schemeClr val="tx1"/>
                </a:solidFill>
              </a:rPr>
              <a:t>Ахэри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ди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университетым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щоджэ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  <a:endParaRPr lang="ru-RU" sz="32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0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359" y="1974945"/>
            <a:ext cx="7407282" cy="367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3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" t="-83" r="195" b="6902"/>
          <a:stretch/>
        </p:blipFill>
        <p:spPr bwMode="auto">
          <a:xfrm>
            <a:off x="179512" y="116632"/>
            <a:ext cx="8777463" cy="617307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4945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8"/>
          <a:stretch/>
        </p:blipFill>
        <p:spPr bwMode="auto">
          <a:xfrm>
            <a:off x="179512" y="116632"/>
            <a:ext cx="8877243" cy="662473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461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Количественные и порядковые числительные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18221464"/>
              </p:ext>
            </p:extLst>
          </p:nvPr>
        </p:nvGraphicFramePr>
        <p:xfrm>
          <a:off x="179512" y="1700808"/>
          <a:ext cx="8784975" cy="4896544"/>
        </p:xfrm>
        <a:graphic>
          <a:graphicData uri="http://schemas.openxmlformats.org/drawingml/2006/table">
            <a:tbl>
              <a:tblPr firstRow="1" firstCol="1" bandRow="1"/>
              <a:tblGrid>
                <a:gridCol w="608226"/>
                <a:gridCol w="2083516"/>
                <a:gridCol w="3760024"/>
                <a:gridCol w="2333209"/>
              </a:tblGrid>
              <a:tr h="4427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количественные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порядковые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значение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7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400" b="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</a:t>
                      </a:r>
                      <a:endParaRPr lang="ru-RU" sz="24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езанэрей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первый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r>
                        <a:rPr lang="ru-RU" sz="24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24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ет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уанэрей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второй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7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</a:t>
                      </a:r>
                      <a:endParaRPr lang="ru-RU" sz="2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ещанэрей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третий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7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r>
                        <a:rPr lang="ru-RU" sz="24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24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епл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анэрей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четвертый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7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</a:t>
                      </a:r>
                      <a:endParaRPr lang="ru-RU" sz="2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тху</a:t>
                      </a: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етхуанэрей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пятый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7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хы</a:t>
                      </a:r>
                      <a:endParaRPr lang="ru-RU" sz="2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еханэрей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шестой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бл</a:t>
                      </a: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ебланэрей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седьмой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endParaRPr lang="ru-RU" sz="2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нэ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йэ-й</a:t>
                      </a: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]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(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еянэрей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восьмой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гъу</a:t>
                      </a:r>
                      <a:endParaRPr lang="ru-RU" sz="2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бгъу</a:t>
                      </a: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ебгъуанэрей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девятый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пщ1</a:t>
                      </a:r>
                      <a:r>
                        <a:rPr lang="ru-RU" sz="24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24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епщ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анэрей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десятый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7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b="1" dirty="0" smtClean="0"/>
              <a:t>Употребление  числительных  </a:t>
            </a:r>
            <a:br>
              <a:rPr lang="ru-RU" b="1" dirty="0" smtClean="0"/>
            </a:br>
            <a:r>
              <a:rPr lang="ru-RU" b="1" dirty="0" smtClean="0"/>
              <a:t>с существительными</a:t>
            </a:r>
            <a:endParaRPr lang="ru-RU" b="1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51520" y="1700808"/>
            <a:ext cx="3168352" cy="48577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студент</a:t>
            </a:r>
          </a:p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институт </a:t>
            </a:r>
          </a:p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шып</a:t>
            </a:r>
            <a:r>
              <a:rPr lang="ru-RU" sz="3600" u="sng" dirty="0" err="1" smtClean="0">
                <a:latin typeface="Times New Roman" pitchFamily="18" charset="0"/>
                <a:cs typeface="Times New Roman" pitchFamily="18" charset="0"/>
              </a:rPr>
              <a:t>хъу</a:t>
            </a:r>
            <a:endParaRPr lang="ru-RU" sz="36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u="sng" dirty="0" err="1" smtClean="0">
                <a:latin typeface="Times New Roman" pitchFamily="18" charset="0"/>
                <a:cs typeface="Times New Roman" pitchFamily="18" charset="0"/>
              </a:rPr>
              <a:t>къу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эш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u="sng" dirty="0" err="1" smtClean="0">
                <a:latin typeface="Times New Roman" pitchFamily="18" charset="0"/>
                <a:cs typeface="Times New Roman" pitchFamily="18" charset="0"/>
              </a:rPr>
              <a:t>къ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алэ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уна</a:t>
            </a:r>
            <a:r>
              <a:rPr lang="ru-RU" sz="3600" u="sng" dirty="0" err="1" smtClean="0">
                <a:latin typeface="Times New Roman" pitchFamily="18" charset="0"/>
                <a:cs typeface="Times New Roman" pitchFamily="18" charset="0"/>
              </a:rPr>
              <a:t>гъу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э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635896" y="1700808"/>
            <a:ext cx="5184576" cy="48245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dirty="0" err="1" smtClean="0"/>
              <a:t>Сэ</a:t>
            </a:r>
            <a:r>
              <a:rPr lang="ru-RU" sz="3600" dirty="0" smtClean="0"/>
              <a:t> </a:t>
            </a:r>
            <a:r>
              <a:rPr lang="ru-RU" sz="3600" dirty="0" err="1" smtClean="0"/>
              <a:t>зы</a:t>
            </a:r>
            <a:r>
              <a:rPr lang="ru-RU" sz="3600" dirty="0" smtClean="0"/>
              <a:t> </a:t>
            </a:r>
            <a:r>
              <a:rPr lang="ru-RU" sz="3600" dirty="0" err="1" smtClean="0"/>
              <a:t>шып</a:t>
            </a:r>
            <a:r>
              <a:rPr lang="ru-RU" sz="3600" u="sng" dirty="0" err="1" smtClean="0"/>
              <a:t>хъу</a:t>
            </a:r>
            <a:r>
              <a:rPr lang="ru-RU" sz="3600" dirty="0" smtClean="0"/>
              <a:t> си</a:t>
            </a:r>
            <a:r>
              <a:rPr lang="en-US" sz="3600" dirty="0"/>
              <a:t>I</a:t>
            </a:r>
            <a:r>
              <a:rPr lang="ru-RU" sz="3600" dirty="0" err="1" smtClean="0"/>
              <a:t>эщ</a:t>
            </a:r>
            <a:r>
              <a:rPr lang="ru-RU" sz="3600" dirty="0" smtClean="0"/>
              <a:t>.</a:t>
            </a:r>
          </a:p>
          <a:p>
            <a:r>
              <a:rPr lang="ru-RU" sz="3600" dirty="0" err="1" smtClean="0"/>
              <a:t>Уэ</a:t>
            </a:r>
            <a:r>
              <a:rPr lang="ru-RU" sz="3600" dirty="0" smtClean="0"/>
              <a:t> </a:t>
            </a:r>
            <a:r>
              <a:rPr lang="ru-RU" sz="3600" dirty="0" err="1" smtClean="0"/>
              <a:t>зы</a:t>
            </a:r>
            <a:r>
              <a:rPr lang="ru-RU" sz="3600" dirty="0" smtClean="0"/>
              <a:t> </a:t>
            </a:r>
            <a:r>
              <a:rPr lang="ru-RU" sz="3600" u="sng" dirty="0" err="1" smtClean="0"/>
              <a:t>къу</a:t>
            </a:r>
            <a:r>
              <a:rPr lang="ru-RU" sz="3600" dirty="0" err="1" smtClean="0"/>
              <a:t>эш</a:t>
            </a:r>
            <a:r>
              <a:rPr lang="ru-RU" sz="3600" dirty="0" smtClean="0"/>
              <a:t> </a:t>
            </a:r>
            <a:r>
              <a:rPr lang="ru-RU" sz="3600" dirty="0" err="1" smtClean="0"/>
              <a:t>уи</a:t>
            </a:r>
            <a:r>
              <a:rPr lang="en-US" sz="3600" dirty="0" smtClean="0"/>
              <a:t>I</a:t>
            </a:r>
            <a:r>
              <a:rPr lang="ru-RU" sz="3600" dirty="0" err="1" smtClean="0"/>
              <a:t>эщ</a:t>
            </a:r>
            <a:r>
              <a:rPr lang="ru-RU" sz="3600" dirty="0" smtClean="0"/>
              <a:t>.</a:t>
            </a:r>
          </a:p>
          <a:p>
            <a:r>
              <a:rPr lang="ru-RU" sz="3600" dirty="0" smtClean="0"/>
              <a:t>Абы </a:t>
            </a:r>
            <a:r>
              <a:rPr lang="ru-RU" sz="3600" dirty="0" err="1" smtClean="0"/>
              <a:t>зы</a:t>
            </a:r>
            <a:r>
              <a:rPr lang="ru-RU" sz="3600" dirty="0" smtClean="0"/>
              <a:t> </a:t>
            </a:r>
            <a:r>
              <a:rPr lang="ru-RU" sz="3600" u="sng" dirty="0" err="1" smtClean="0"/>
              <a:t>къу</a:t>
            </a:r>
            <a:r>
              <a:rPr lang="ru-RU" sz="3600" dirty="0" err="1" smtClean="0"/>
              <a:t>э</a:t>
            </a:r>
            <a:r>
              <a:rPr lang="ru-RU" sz="3600" dirty="0" smtClean="0"/>
              <a:t> и</a:t>
            </a:r>
            <a:r>
              <a:rPr lang="en-US" sz="3600" dirty="0" smtClean="0"/>
              <a:t>I</a:t>
            </a:r>
            <a:r>
              <a:rPr lang="ru-RU" sz="3600" dirty="0" err="1" smtClean="0"/>
              <a:t>эщ</a:t>
            </a:r>
            <a:r>
              <a:rPr lang="ru-RU" sz="3600" dirty="0" smtClean="0"/>
              <a:t>.</a:t>
            </a:r>
          </a:p>
          <a:p>
            <a:r>
              <a:rPr lang="ru-RU" sz="3600" dirty="0" smtClean="0"/>
              <a:t>Дэ </a:t>
            </a:r>
            <a:r>
              <a:rPr lang="ru-RU" sz="3600" dirty="0" err="1" smtClean="0"/>
              <a:t>зы</a:t>
            </a:r>
            <a:r>
              <a:rPr lang="ru-RU" sz="3600" dirty="0" smtClean="0"/>
              <a:t> </a:t>
            </a:r>
            <a:r>
              <a:rPr lang="ru-RU" sz="3600" dirty="0" err="1" smtClean="0"/>
              <a:t>анэш</a:t>
            </a:r>
            <a:r>
              <a:rPr lang="ru-RU" sz="3600" u="sng" dirty="0" err="1" smtClean="0"/>
              <a:t>ху</a:t>
            </a:r>
            <a:r>
              <a:rPr lang="ru-RU" sz="3600" dirty="0" err="1" smtClean="0"/>
              <a:t>э</a:t>
            </a:r>
            <a:r>
              <a:rPr lang="ru-RU" sz="3600" dirty="0" smtClean="0"/>
              <a:t> </a:t>
            </a:r>
            <a:r>
              <a:rPr lang="ru-RU" sz="3600" dirty="0" err="1" smtClean="0"/>
              <a:t>ди</a:t>
            </a:r>
            <a:r>
              <a:rPr lang="en-US" sz="3600" dirty="0" smtClean="0"/>
              <a:t>I</a:t>
            </a:r>
            <a:r>
              <a:rPr lang="ru-RU" sz="3600" dirty="0" err="1" smtClean="0"/>
              <a:t>эщ</a:t>
            </a:r>
            <a:r>
              <a:rPr lang="ru-RU" sz="3600" dirty="0" smtClean="0"/>
              <a:t>.</a:t>
            </a:r>
          </a:p>
          <a:p>
            <a:r>
              <a:rPr lang="ru-RU" sz="3600" dirty="0" err="1" smtClean="0"/>
              <a:t>Фэ</a:t>
            </a:r>
            <a:r>
              <a:rPr lang="ru-RU" sz="3600" dirty="0" smtClean="0"/>
              <a:t>  </a:t>
            </a:r>
            <a:r>
              <a:rPr lang="ru-RU" sz="3600" dirty="0" err="1" smtClean="0"/>
              <a:t>зы</a:t>
            </a:r>
            <a:r>
              <a:rPr lang="ru-RU" sz="3600" dirty="0" smtClean="0"/>
              <a:t> </a:t>
            </a:r>
            <a:r>
              <a:rPr lang="ru-RU" sz="3600" dirty="0" err="1" smtClean="0"/>
              <a:t>нысэ</a:t>
            </a:r>
            <a:r>
              <a:rPr lang="ru-RU" sz="3600" dirty="0" smtClean="0"/>
              <a:t> фи</a:t>
            </a:r>
            <a:r>
              <a:rPr lang="en-US" sz="3600" dirty="0" smtClean="0"/>
              <a:t>I</a:t>
            </a:r>
            <a:r>
              <a:rPr lang="ru-RU" sz="3600" dirty="0" err="1" smtClean="0"/>
              <a:t>эщ</a:t>
            </a:r>
            <a:r>
              <a:rPr lang="ru-RU" sz="3600" dirty="0" smtClean="0"/>
              <a:t>.</a:t>
            </a:r>
          </a:p>
          <a:p>
            <a:r>
              <a:rPr lang="ru-RU" sz="3600" dirty="0" err="1" smtClean="0"/>
              <a:t>Абыхэм</a:t>
            </a:r>
            <a:r>
              <a:rPr lang="ru-RU" sz="3600" dirty="0" smtClean="0"/>
              <a:t> </a:t>
            </a:r>
            <a:r>
              <a:rPr lang="ru-RU" sz="3600" b="1" dirty="0" err="1" smtClean="0"/>
              <a:t>зып</a:t>
            </a:r>
            <a:r>
              <a:rPr lang="ru-RU" sz="3600" b="1" u="sng" dirty="0" err="1" smtClean="0"/>
              <a:t>хъу</a:t>
            </a:r>
            <a:r>
              <a:rPr lang="ru-RU" sz="3600" dirty="0" smtClean="0"/>
              <a:t> я</a:t>
            </a:r>
            <a:r>
              <a:rPr lang="en-US" sz="3600" dirty="0" smtClean="0"/>
              <a:t>I</a:t>
            </a:r>
            <a:r>
              <a:rPr lang="ru-RU" sz="3600" dirty="0" err="1" smtClean="0"/>
              <a:t>эщ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4455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568952" cy="1506496"/>
          </a:xfr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Употребление числительных 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от 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r>
              <a:rPr lang="ru-RU" b="1" dirty="0" smtClean="0">
                <a:solidFill>
                  <a:schemeClr val="bg1"/>
                </a:solidFill>
              </a:rPr>
              <a:t>-х  </a:t>
            </a:r>
            <a:r>
              <a:rPr lang="ru-RU" b="1" dirty="0" smtClean="0">
                <a:solidFill>
                  <a:schemeClr val="bg1"/>
                </a:solidFill>
              </a:rPr>
              <a:t>до 10  с  существительными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79602069"/>
              </p:ext>
            </p:extLst>
          </p:nvPr>
        </p:nvGraphicFramePr>
        <p:xfrm>
          <a:off x="251520" y="1988840"/>
          <a:ext cx="8640961" cy="4579708"/>
        </p:xfrm>
        <a:graphic>
          <a:graphicData uri="http://schemas.openxmlformats.org/drawingml/2006/table">
            <a:tbl>
              <a:tblPr firstRow="1" firstCol="1" bandRow="1"/>
              <a:tblGrid>
                <a:gridCol w="518458"/>
                <a:gridCol w="1641782"/>
                <a:gridCol w="6480721"/>
              </a:tblGrid>
              <a:tr h="460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числительное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существительное + числительное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студенти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къуэши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шыпхъуи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</a:t>
                      </a:r>
                      <a:endParaRPr lang="ru-RU" sz="2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студенти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къуэши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шыпхъуи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студенти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къуэши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шыпхъуи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</a:t>
                      </a:r>
                      <a:endParaRPr lang="ru-RU" sz="2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машини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тху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телефони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тху</a:t>
                      </a: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этажи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тху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320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хы</a:t>
                      </a:r>
                      <a:endParaRPr lang="ru-RU" sz="2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машини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телефони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этажи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</a:t>
                      </a: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</a:t>
                      </a:r>
                      <a:endParaRPr lang="ru-RU" sz="2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машини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бл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телефони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бл</a:t>
                      </a: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этажи</a:t>
                      </a:r>
                      <a:r>
                        <a:rPr lang="ru-RU" sz="24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бл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endParaRPr lang="ru-RU" sz="2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апельсини</a:t>
                      </a: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й</a:t>
                      </a: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лимони</a:t>
                      </a: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й</a:t>
                      </a: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мандарини</a:t>
                      </a: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й</a:t>
                      </a:r>
                      <a:endParaRPr lang="ru-RU" sz="2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гъу</a:t>
                      </a:r>
                      <a:endParaRPr lang="ru-RU" sz="2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апельсини</a:t>
                      </a: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бгъу</a:t>
                      </a: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лимони</a:t>
                      </a: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бгъу</a:t>
                      </a:r>
                      <a:r>
                        <a:rPr lang="ru-RU" sz="24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мандарини</a:t>
                      </a: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бгъу</a:t>
                      </a:r>
                      <a:endParaRPr lang="ru-RU" sz="2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апельсини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лимони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мандарини</a:t>
                      </a:r>
                      <a:r>
                        <a:rPr lang="ru-RU" sz="2400" b="1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1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67644" y="332656"/>
            <a:ext cx="6408712" cy="1794528"/>
          </a:xfrm>
          <a:solidFill>
            <a:schemeClr val="tx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Дапщэ</a:t>
            </a:r>
            <a:r>
              <a:rPr lang="ru-RU" b="1" dirty="0">
                <a:solidFill>
                  <a:srgbClr val="FF0000"/>
                </a:solidFill>
                <a:latin typeface="Times New Roman"/>
                <a:ea typeface="Calibri"/>
              </a:rPr>
              <a:t>? </a:t>
            </a:r>
            <a:r>
              <a:rPr lang="ru-RU" i="1" dirty="0" smtClean="0">
                <a:solidFill>
                  <a:srgbClr val="FF0000"/>
                </a:solidFill>
                <a:latin typeface="Times New Roman"/>
                <a:ea typeface="Calibri"/>
              </a:rPr>
              <a:t>(Сколько</a:t>
            </a:r>
            <a:r>
              <a:rPr lang="ru-RU" i="1" dirty="0">
                <a:solidFill>
                  <a:srgbClr val="FF0000"/>
                </a:solidFill>
                <a:latin typeface="Times New Roman"/>
                <a:ea typeface="Calibri"/>
              </a:rPr>
              <a:t>?) </a:t>
            </a:r>
            <a:r>
              <a:rPr lang="ru-RU" i="1" dirty="0" smtClean="0">
                <a:solidFill>
                  <a:srgbClr val="FF0000"/>
                </a:solidFill>
                <a:latin typeface="Times New Roman"/>
                <a:ea typeface="Calibri"/>
              </a:rPr>
              <a:t/>
            </a:r>
            <a:br>
              <a:rPr lang="ru-RU" i="1" dirty="0" smtClean="0">
                <a:solidFill>
                  <a:srgbClr val="FF0000"/>
                </a:solidFill>
                <a:latin typeface="Times New Roman"/>
                <a:ea typeface="Calibri"/>
              </a:rPr>
            </a:br>
            <a:r>
              <a:rPr lang="ru-RU" b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Едапщанэ</a:t>
            </a:r>
            <a:r>
              <a:rPr lang="ru-RU" b="1" dirty="0">
                <a:solidFill>
                  <a:srgbClr val="FF0000"/>
                </a:solidFill>
                <a:latin typeface="Times New Roman"/>
                <a:ea typeface="Calibri"/>
              </a:rPr>
              <a:t>? </a:t>
            </a:r>
            <a:r>
              <a:rPr lang="ru-RU" b="1" dirty="0" smtClean="0">
                <a:solidFill>
                  <a:srgbClr val="FF0000"/>
                </a:solidFill>
                <a:latin typeface="Times New Roman"/>
                <a:ea typeface="Calibri"/>
              </a:rPr>
              <a:t/>
            </a:r>
            <a:br>
              <a:rPr lang="ru-RU" b="1" dirty="0" smtClean="0">
                <a:solidFill>
                  <a:srgbClr val="FF0000"/>
                </a:solidFill>
                <a:latin typeface="Times New Roman"/>
                <a:ea typeface="Calibri"/>
              </a:rPr>
            </a:br>
            <a:r>
              <a:rPr lang="ru-RU" b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Едапщанэрей</a:t>
            </a:r>
            <a:r>
              <a:rPr lang="ru-RU" dirty="0">
                <a:solidFill>
                  <a:srgbClr val="FF0000"/>
                </a:solidFill>
                <a:latin typeface="Times New Roman"/>
                <a:ea typeface="Calibri"/>
              </a:rPr>
              <a:t>? </a:t>
            </a:r>
            <a:r>
              <a:rPr lang="ru-RU" i="1" dirty="0" smtClean="0">
                <a:solidFill>
                  <a:srgbClr val="FF0000"/>
                </a:solidFill>
                <a:latin typeface="Times New Roman"/>
                <a:ea typeface="Calibri"/>
              </a:rPr>
              <a:t>(Который</a:t>
            </a:r>
            <a:r>
              <a:rPr lang="ru-RU" i="1" dirty="0">
                <a:solidFill>
                  <a:srgbClr val="FF0000"/>
                </a:solidFill>
                <a:latin typeface="Times New Roman"/>
                <a:ea typeface="Calibri"/>
              </a:rPr>
              <a:t>?)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771800" y="2552863"/>
            <a:ext cx="792088" cy="7200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9</a:t>
            </a:r>
          </a:p>
        </p:txBody>
      </p:sp>
      <p:sp>
        <p:nvSpPr>
          <p:cNvPr id="6" name="Овал 5"/>
          <p:cNvSpPr/>
          <p:nvPr/>
        </p:nvSpPr>
        <p:spPr>
          <a:xfrm>
            <a:off x="4982205" y="2852936"/>
            <a:ext cx="792088" cy="72008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4</a:t>
            </a:r>
          </a:p>
        </p:txBody>
      </p:sp>
      <p:sp>
        <p:nvSpPr>
          <p:cNvPr id="7" name="Овал 6"/>
          <p:cNvSpPr/>
          <p:nvPr/>
        </p:nvSpPr>
        <p:spPr>
          <a:xfrm>
            <a:off x="2627784" y="4407807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971600" y="3076918"/>
            <a:ext cx="792088" cy="72008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/>
              <a:t>2</a:t>
            </a:r>
            <a:endParaRPr lang="ru-RU" sz="4000" b="1" dirty="0"/>
          </a:p>
        </p:txBody>
      </p:sp>
      <p:sp>
        <p:nvSpPr>
          <p:cNvPr id="9" name="Овал 8"/>
          <p:cNvSpPr/>
          <p:nvPr/>
        </p:nvSpPr>
        <p:spPr>
          <a:xfrm>
            <a:off x="7488324" y="3068960"/>
            <a:ext cx="792088" cy="720080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Овал 9"/>
          <p:cNvSpPr/>
          <p:nvPr/>
        </p:nvSpPr>
        <p:spPr>
          <a:xfrm>
            <a:off x="4179493" y="3940657"/>
            <a:ext cx="1040579" cy="87617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</a:rPr>
              <a:t>10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83568" y="4816835"/>
            <a:ext cx="792088" cy="720080"/>
          </a:xfrm>
          <a:prstGeom prst="ellipse">
            <a:avLst/>
          </a:prstGeom>
          <a:solidFill>
            <a:srgbClr val="2EE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Овал 11"/>
          <p:cNvSpPr/>
          <p:nvPr/>
        </p:nvSpPr>
        <p:spPr>
          <a:xfrm>
            <a:off x="6156176" y="4272314"/>
            <a:ext cx="792088" cy="72008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1</a:t>
            </a:r>
          </a:p>
        </p:txBody>
      </p:sp>
      <p:sp>
        <p:nvSpPr>
          <p:cNvPr id="13" name="Овал 12"/>
          <p:cNvSpPr/>
          <p:nvPr/>
        </p:nvSpPr>
        <p:spPr>
          <a:xfrm>
            <a:off x="3868905" y="5532474"/>
            <a:ext cx="792088" cy="720080"/>
          </a:xfrm>
          <a:prstGeom prst="ellipse">
            <a:avLst/>
          </a:prstGeom>
          <a:solidFill>
            <a:srgbClr val="442E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8</a:t>
            </a:r>
          </a:p>
        </p:txBody>
      </p:sp>
      <p:sp>
        <p:nvSpPr>
          <p:cNvPr id="14" name="Овал 13"/>
          <p:cNvSpPr/>
          <p:nvPr/>
        </p:nvSpPr>
        <p:spPr>
          <a:xfrm>
            <a:off x="7092280" y="5233642"/>
            <a:ext cx="792088" cy="720080"/>
          </a:xfrm>
          <a:prstGeom prst="ellipse">
            <a:avLst/>
          </a:prstGeom>
          <a:solidFill>
            <a:srgbClr val="36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105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Составляем предложения</a:t>
            </a:r>
            <a:endParaRPr lang="ru-RU" b="1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17907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916832"/>
            <a:ext cx="15335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34175"/>
            <a:ext cx="1960612" cy="15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1" y="4509120"/>
            <a:ext cx="2853224" cy="186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37112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492422"/>
            <a:ext cx="2289043" cy="171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44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195736" y="1980714"/>
            <a:ext cx="6310188" cy="39212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Бананхэр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u="sng" dirty="0" err="1" smtClean="0">
                <a:solidFill>
                  <a:schemeClr val="bg1"/>
                </a:solidFill>
              </a:rPr>
              <a:t>щы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мэхъу</a:t>
            </a:r>
            <a:r>
              <a:rPr lang="ru-RU" sz="3600" b="1" dirty="0" smtClean="0">
                <a:solidFill>
                  <a:schemeClr val="bg1"/>
                </a:solidFill>
              </a:rPr>
              <a:t>. </a:t>
            </a:r>
          </a:p>
          <a:p>
            <a:r>
              <a:rPr lang="ru-RU" sz="3600" b="1" dirty="0" err="1" smtClean="0">
                <a:solidFill>
                  <a:schemeClr val="bg1"/>
                </a:solidFill>
              </a:rPr>
              <a:t>Бананхэр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u="sng" dirty="0" err="1" smtClean="0">
                <a:solidFill>
                  <a:schemeClr val="bg1"/>
                </a:solidFill>
              </a:rPr>
              <a:t>щы</a:t>
            </a:r>
            <a:r>
              <a:rPr lang="ru-RU" sz="3600" b="1" dirty="0" err="1" smtClean="0">
                <a:solidFill>
                  <a:schemeClr val="bg1"/>
                </a:solidFill>
              </a:rPr>
              <a:t>щ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зэрыхъур</a:t>
            </a:r>
            <a:r>
              <a:rPr lang="ru-RU" sz="3600" b="1" dirty="0" smtClean="0">
                <a:solidFill>
                  <a:schemeClr val="bg1"/>
                </a:solidFill>
              </a:rPr>
              <a:t>.</a:t>
            </a:r>
          </a:p>
          <a:p>
            <a:endParaRPr lang="ru-RU" sz="3600" b="1" dirty="0">
              <a:solidFill>
                <a:schemeClr val="bg1"/>
              </a:solidFill>
            </a:endParaRPr>
          </a:p>
          <a:p>
            <a:r>
              <a:rPr lang="ru-RU" sz="3600" b="1" dirty="0" err="1" smtClean="0">
                <a:solidFill>
                  <a:schemeClr val="bg1"/>
                </a:solidFill>
              </a:rPr>
              <a:t>Апельсиныр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u="sng" dirty="0" err="1" smtClean="0">
                <a:solidFill>
                  <a:schemeClr val="bg1"/>
                </a:solidFill>
              </a:rPr>
              <a:t>зы</a:t>
            </a:r>
            <a:r>
              <a:rPr lang="ru-RU" sz="3600" b="1" dirty="0" err="1" smtClean="0">
                <a:solidFill>
                  <a:schemeClr val="bg1"/>
                </a:solidFill>
              </a:rPr>
              <a:t>щ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зэрыхъур</a:t>
            </a:r>
            <a:r>
              <a:rPr lang="ru-RU" sz="3600" b="1" dirty="0" smtClean="0">
                <a:solidFill>
                  <a:schemeClr val="bg1"/>
                </a:solidFill>
              </a:rPr>
              <a:t>.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98697"/>
            <a:ext cx="17907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6" y="4149080"/>
            <a:ext cx="15335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2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rrency">
  <a:themeElements>
    <a:clrScheme name="Currency">
      <a:dk1>
        <a:sysClr val="windowText" lastClr="000000"/>
      </a:dk1>
      <a:lt1>
        <a:sysClr val="window" lastClr="FFFFFF"/>
      </a:lt1>
      <a:dk2>
        <a:srgbClr val="4A606E"/>
      </a:dk2>
      <a:lt2>
        <a:srgbClr val="D1E1E3"/>
      </a:lt2>
      <a:accent1>
        <a:srgbClr val="79B5B0"/>
      </a:accent1>
      <a:accent2>
        <a:srgbClr val="B4BC4C"/>
      </a:accent2>
      <a:accent3>
        <a:srgbClr val="B77851"/>
      </a:accent3>
      <a:accent4>
        <a:srgbClr val="776A5B"/>
      </a:accent4>
      <a:accent5>
        <a:srgbClr val="B6AD76"/>
      </a:accent5>
      <a:accent6>
        <a:srgbClr val="95AEB1"/>
      </a:accent6>
      <a:hlink>
        <a:srgbClr val="3ECCED"/>
      </a:hlink>
      <a:folHlink>
        <a:srgbClr val="2C6C93"/>
      </a:folHlink>
    </a:clrScheme>
    <a:fontScheme name="Currency">
      <a:majorFont>
        <a:latin typeface="Constantia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10000"/>
              </a:schemeClr>
            </a:gs>
            <a:gs pos="47500">
              <a:schemeClr val="phClr">
                <a:tint val="35000"/>
                <a:satMod val="110000"/>
              </a:schemeClr>
            </a:gs>
            <a:gs pos="58500">
              <a:schemeClr val="phClr">
                <a:tint val="35000"/>
                <a:satMod val="110000"/>
              </a:schemeClr>
            </a:gs>
            <a:gs pos="100000">
              <a:schemeClr val="phClr">
                <a:tint val="8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2000"/>
                <a:satMod val="105000"/>
              </a:schemeClr>
            </a:gs>
            <a:gs pos="47500">
              <a:schemeClr val="phClr">
                <a:shade val="89000"/>
                <a:satMod val="105000"/>
              </a:schemeClr>
            </a:gs>
            <a:gs pos="58500">
              <a:schemeClr val="phClr">
                <a:shade val="89000"/>
                <a:satMod val="105000"/>
              </a:schemeClr>
            </a:gs>
            <a:gs pos="100000">
              <a:schemeClr val="phClr">
                <a:shade val="52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60000" cap="flat" cmpd="thickThin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5400000" algn="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38100" dir="5400000" algn="r" rotWithShape="0">
              <a:srgbClr val="000000">
                <a:alpha val="60000"/>
              </a:srgbClr>
            </a:outerShdw>
          </a:effectLst>
          <a:scene3d>
            <a:camera prst="isometricLeftDown" fov="0">
              <a:rot lat="0" lon="0" rev="0"/>
            </a:camera>
            <a:lightRig rig="harsh" dir="tl">
              <a:rot lat="0" lon="0" rev="84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50800" dist="63500" dir="5400000" algn="r" rotWithShape="0">
              <a:srgbClr val="000000">
                <a:alpha val="65000"/>
              </a:srgbClr>
            </a:outerShdw>
          </a:effectLst>
          <a:scene3d>
            <a:camera prst="isometricLeftDown" fov="0">
              <a:rot lat="0" lon="0" rev="0"/>
            </a:camera>
            <a:lightRig rig="harsh" dir="tl">
              <a:rot lat="0" lon="0" rev="840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20000"/>
                <a:satMod val="3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8000"/>
                <a:shade val="98000"/>
                <a:satMod val="120000"/>
              </a:schemeClr>
              <a:schemeClr val="phClr">
                <a:tint val="86000"/>
                <a:shade val="92000"/>
                <a:satMod val="150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Финансовая тема</Template>
  <TotalTime>207</TotalTime>
  <Words>338</Words>
  <Application>Microsoft Office PowerPoint</Application>
  <PresentationFormat>Экран 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Currency</vt:lpstr>
      <vt:lpstr>Изучаем  кабардинский язык</vt:lpstr>
      <vt:lpstr>Презентация PowerPoint</vt:lpstr>
      <vt:lpstr>Презентация PowerPoint</vt:lpstr>
      <vt:lpstr>Количественные и порядковые числительные</vt:lpstr>
      <vt:lpstr>Употребление  числительных   с существительными</vt:lpstr>
      <vt:lpstr>Употребление числительных  от 2-х  до 10  с  существительными</vt:lpstr>
      <vt:lpstr>Дапщэ? (Сколько?)  Едапщанэ?  Едапщанэрей? (Который?)</vt:lpstr>
      <vt:lpstr>Составляем предложения</vt:lpstr>
      <vt:lpstr>Презентация PowerPoint</vt:lpstr>
      <vt:lpstr>Аудирование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16</cp:revision>
  <dcterms:created xsi:type="dcterms:W3CDTF">2013-08-02T06:51:03Z</dcterms:created>
  <dcterms:modified xsi:type="dcterms:W3CDTF">2013-10-24T20:09:18Z</dcterms:modified>
</cp:coreProperties>
</file>