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89" r:id="rId3"/>
    <p:sldId id="290" r:id="rId4"/>
    <p:sldId id="271" r:id="rId5"/>
    <p:sldId id="272" r:id="rId6"/>
    <p:sldId id="285" r:id="rId7"/>
    <p:sldId id="287" r:id="rId8"/>
    <p:sldId id="286" r:id="rId9"/>
    <p:sldId id="288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55A6-10F4-45AA-A41A-B2EC318DD158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269F-48F5-4FF6-95EB-C038578B2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1680" y="2492896"/>
            <a:ext cx="6355041" cy="1917740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rgbClr val="512373"/>
                </a:solidFill>
              </a:rPr>
              <a:t>Изучаем </a:t>
            </a:r>
            <a:br>
              <a:rPr lang="ru-RU" sz="4400" b="1" dirty="0" smtClean="0">
                <a:solidFill>
                  <a:srgbClr val="512373"/>
                </a:solidFill>
              </a:rPr>
            </a:br>
            <a:r>
              <a:rPr lang="ru-RU" sz="4400" b="1" dirty="0" smtClean="0">
                <a:solidFill>
                  <a:srgbClr val="512373"/>
                </a:solidFill>
              </a:rPr>
              <a:t>кабардинский </a:t>
            </a:r>
            <a:br>
              <a:rPr lang="ru-RU" sz="4400" b="1" dirty="0" smtClean="0">
                <a:solidFill>
                  <a:srgbClr val="512373"/>
                </a:solidFill>
              </a:rPr>
            </a:br>
            <a:r>
              <a:rPr lang="ru-RU" sz="4400" b="1" dirty="0" smtClean="0">
                <a:solidFill>
                  <a:srgbClr val="512373"/>
                </a:solidFill>
              </a:rPr>
              <a:t>язык</a:t>
            </a:r>
            <a:endParaRPr lang="ru-RU" sz="4400" b="1" dirty="0">
              <a:solidFill>
                <a:srgbClr val="51237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3741851" cy="104460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Занятие №62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Фыпсэу</a:t>
            </a:r>
            <a:r>
              <a:rPr lang="ru-RU" sz="4800" b="1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Узыншэу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ru-RU" sz="4800" b="1" dirty="0" err="1" smtClean="0">
                <a:solidFill>
                  <a:schemeClr val="tx1"/>
                </a:solidFill>
              </a:rPr>
              <a:t>фыщыт</a:t>
            </a:r>
            <a:r>
              <a:rPr lang="ru-RU" sz="4800" b="1" dirty="0" smtClean="0">
                <a:solidFill>
                  <a:schemeClr val="tx1"/>
                </a:solidFill>
              </a:rPr>
              <a:t>!</a:t>
            </a:r>
            <a:endParaRPr lang="ru-RU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024744" cy="11430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Возвратная форма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352928" cy="4824536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</a:rPr>
              <a:t>Возвратная форма обозначает, что действие совершается для субъекта. Она образуется как от непереходных, так и от переходных глаголов при помощи префикса </a:t>
            </a:r>
            <a:r>
              <a:rPr lang="ru-RU" sz="2800" b="1" dirty="0" err="1">
                <a:solidFill>
                  <a:schemeClr val="tx1"/>
                </a:solidFill>
              </a:rPr>
              <a:t>зы</a:t>
            </a:r>
            <a:r>
              <a:rPr lang="ru-RU" sz="2800" b="1" dirty="0">
                <a:solidFill>
                  <a:schemeClr val="tx1"/>
                </a:solidFill>
              </a:rPr>
              <a:t>-/зэ-. </a:t>
            </a:r>
            <a:r>
              <a:rPr lang="ru-RU" sz="2800" dirty="0">
                <a:solidFill>
                  <a:schemeClr val="tx1"/>
                </a:solidFill>
              </a:rPr>
              <a:t>Часто данный аффикс сопровождается суффиксом </a:t>
            </a:r>
            <a:r>
              <a:rPr lang="ru-RU" sz="2800" b="1" dirty="0">
                <a:solidFill>
                  <a:schemeClr val="tx1"/>
                </a:solidFill>
              </a:rPr>
              <a:t>-ж</a:t>
            </a:r>
            <a:r>
              <a:rPr lang="ru-RU" sz="2800" dirty="0">
                <a:solidFill>
                  <a:schemeClr val="tx1"/>
                </a:solidFill>
              </a:rPr>
              <a:t>, имеющим значение </a:t>
            </a:r>
            <a:r>
              <a:rPr lang="ru-RU" sz="2800" i="1" u="sng" dirty="0">
                <a:solidFill>
                  <a:schemeClr val="tx1"/>
                </a:solidFill>
              </a:rPr>
              <a:t>обратно, снова</a:t>
            </a:r>
            <a:r>
              <a:rPr lang="ru-RU" sz="2800" dirty="0">
                <a:solidFill>
                  <a:schemeClr val="tx1"/>
                </a:solidFill>
              </a:rPr>
              <a:t>. </a:t>
            </a:r>
            <a:endParaRPr lang="ru-RU" sz="2800" dirty="0" smtClean="0">
              <a:solidFill>
                <a:schemeClr val="tx1"/>
              </a:solidFill>
            </a:endParaRPr>
          </a:p>
          <a:p>
            <a:pPr algn="just"/>
            <a:r>
              <a:rPr lang="ru-RU" sz="2800" b="1" dirty="0" err="1" smtClean="0">
                <a:solidFill>
                  <a:schemeClr val="tx1"/>
                </a:solidFill>
              </a:rPr>
              <a:t>Зы</a:t>
            </a:r>
            <a:r>
              <a:rPr lang="ru-RU" sz="2800" b="1" dirty="0" err="1" smtClean="0">
                <a:solidFill>
                  <a:srgbClr val="FF0000"/>
                </a:solidFill>
              </a:rPr>
              <a:t>з</a:t>
            </a:r>
            <a:r>
              <a:rPr lang="ru-RU" sz="2800" b="1" dirty="0" err="1" smtClean="0">
                <a:solidFill>
                  <a:schemeClr val="tx1"/>
                </a:solidFill>
              </a:rPr>
              <a:t>охуапэ</a:t>
            </a:r>
            <a:r>
              <a:rPr lang="ru-RU" sz="2800" b="1" dirty="0" smtClean="0">
                <a:solidFill>
                  <a:schemeClr val="tx1"/>
                </a:solidFill>
              </a:rPr>
              <a:t>                       зы</a:t>
            </a:r>
            <a:r>
              <a:rPr lang="ru-RU" sz="2800" b="1" dirty="0" smtClean="0">
                <a:solidFill>
                  <a:srgbClr val="FF0000"/>
                </a:solidFill>
              </a:rPr>
              <a:t>д</a:t>
            </a:r>
            <a:r>
              <a:rPr lang="ru-RU" sz="2800" b="1" dirty="0" smtClean="0">
                <a:solidFill>
                  <a:schemeClr val="tx1"/>
                </a:solidFill>
              </a:rPr>
              <a:t>отхьэщ1</a:t>
            </a:r>
          </a:p>
          <a:p>
            <a:pPr algn="just"/>
            <a:r>
              <a:rPr lang="ru-RU" sz="2800" b="1" dirty="0" err="1" smtClean="0">
                <a:solidFill>
                  <a:schemeClr val="tx1"/>
                </a:solidFill>
              </a:rPr>
              <a:t>Зы</a:t>
            </a:r>
            <a:r>
              <a:rPr lang="ru-RU" sz="2800" b="1" dirty="0" err="1" smtClean="0">
                <a:solidFill>
                  <a:srgbClr val="FF0000"/>
                </a:solidFill>
              </a:rPr>
              <a:t>б</a:t>
            </a:r>
            <a:r>
              <a:rPr lang="ru-RU" sz="2800" b="1" dirty="0" err="1" smtClean="0">
                <a:solidFill>
                  <a:schemeClr val="tx1"/>
                </a:solidFill>
              </a:rPr>
              <a:t>охуапэ</a:t>
            </a:r>
            <a:r>
              <a:rPr lang="ru-RU" sz="2800" b="1" dirty="0" smtClean="0">
                <a:solidFill>
                  <a:schemeClr val="tx1"/>
                </a:solidFill>
              </a:rPr>
              <a:t>                      зы</a:t>
            </a:r>
            <a:r>
              <a:rPr lang="ru-RU" sz="2800" b="1" dirty="0" smtClean="0">
                <a:solidFill>
                  <a:srgbClr val="FF0000"/>
                </a:solidFill>
              </a:rPr>
              <a:t>в</a:t>
            </a:r>
            <a:r>
              <a:rPr lang="ru-RU" sz="2800" b="1" dirty="0" smtClean="0">
                <a:solidFill>
                  <a:schemeClr val="tx1"/>
                </a:solidFill>
              </a:rPr>
              <a:t>отхьэщ1</a:t>
            </a:r>
          </a:p>
          <a:p>
            <a:pPr algn="just"/>
            <a:r>
              <a:rPr lang="ru-RU" sz="2800" b="1" dirty="0" err="1" smtClean="0">
                <a:solidFill>
                  <a:schemeClr val="tx1"/>
                </a:solidFill>
              </a:rPr>
              <a:t>З</a:t>
            </a:r>
            <a:r>
              <a:rPr lang="ru-RU" sz="2800" b="1" dirty="0" err="1" smtClean="0">
                <a:solidFill>
                  <a:srgbClr val="FF0000"/>
                </a:solidFill>
              </a:rPr>
              <a:t>е</a:t>
            </a:r>
            <a:r>
              <a:rPr lang="ru-RU" sz="2800" b="1" dirty="0" err="1" smtClean="0">
                <a:solidFill>
                  <a:schemeClr val="tx1"/>
                </a:solidFill>
              </a:rPr>
              <a:t>хуапэ</a:t>
            </a:r>
            <a:r>
              <a:rPr lang="ru-RU" sz="2800" b="1" dirty="0" smtClean="0">
                <a:solidFill>
                  <a:schemeClr val="tx1"/>
                </a:solidFill>
              </a:rPr>
              <a:t>                           з</a:t>
            </a:r>
            <a:r>
              <a:rPr lang="ru-RU" sz="2800" b="1" dirty="0">
                <a:solidFill>
                  <a:srgbClr val="FF0000"/>
                </a:solidFill>
              </a:rPr>
              <a:t>а</a:t>
            </a:r>
            <a:r>
              <a:rPr lang="ru-RU" sz="2800" b="1" dirty="0" smtClean="0">
                <a:solidFill>
                  <a:schemeClr val="tx1"/>
                </a:solidFill>
              </a:rPr>
              <a:t>тхьэщ1 </a:t>
            </a:r>
          </a:p>
          <a:p>
            <a:pPr algn="just"/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2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64807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496944" cy="5760640"/>
          </a:xfrm>
        </p:spPr>
        <p:txBody>
          <a:bodyPr>
            <a:normAutofit/>
          </a:bodyPr>
          <a:lstStyle/>
          <a:p>
            <a:pPr lvl="0" algn="just"/>
            <a:r>
              <a:rPr lang="ru-RU" sz="3000" dirty="0">
                <a:solidFill>
                  <a:schemeClr val="tx1"/>
                </a:solidFill>
              </a:rPr>
              <a:t>Возвратная форма от </a:t>
            </a:r>
            <a:r>
              <a:rPr lang="ru-RU" sz="3000" u="sng" dirty="0">
                <a:solidFill>
                  <a:schemeClr val="tx1"/>
                </a:solidFill>
              </a:rPr>
              <a:t>непереходных</a:t>
            </a:r>
            <a:r>
              <a:rPr lang="ru-RU" sz="3000" dirty="0">
                <a:solidFill>
                  <a:schemeClr val="tx1"/>
                </a:solidFill>
              </a:rPr>
              <a:t> глаголов: </a:t>
            </a:r>
            <a:r>
              <a:rPr lang="ru-RU" sz="3000" b="1" dirty="0">
                <a:solidFill>
                  <a:schemeClr val="tx1"/>
                </a:solidFill>
              </a:rPr>
              <a:t>сы</a:t>
            </a:r>
            <a:r>
              <a:rPr lang="ru-RU" sz="3000" dirty="0">
                <a:solidFill>
                  <a:schemeClr val="tx1"/>
                </a:solidFill>
              </a:rPr>
              <a:t>-</a:t>
            </a:r>
            <a:r>
              <a:rPr lang="ru-RU" sz="3000" b="1" dirty="0">
                <a:solidFill>
                  <a:schemeClr val="tx1"/>
                </a:solidFill>
              </a:rPr>
              <a:t>з</a:t>
            </a:r>
            <a:r>
              <a:rPr lang="ru-RU" sz="3000" dirty="0">
                <a:solidFill>
                  <a:schemeClr val="tx1"/>
                </a:solidFill>
              </a:rPr>
              <a:t>-о-упщ1ыж (я себя спрашиваю), </a:t>
            </a:r>
            <a:r>
              <a:rPr lang="ru-RU" sz="3000" b="1" dirty="0" err="1">
                <a:solidFill>
                  <a:schemeClr val="tx1"/>
                </a:solidFill>
              </a:rPr>
              <a:t>ды</a:t>
            </a:r>
            <a:r>
              <a:rPr lang="ru-RU" sz="3000" dirty="0">
                <a:solidFill>
                  <a:schemeClr val="tx1"/>
                </a:solidFill>
              </a:rPr>
              <a:t>-</a:t>
            </a:r>
            <a:r>
              <a:rPr lang="ru-RU" sz="3000" b="1" dirty="0">
                <a:solidFill>
                  <a:schemeClr val="tx1"/>
                </a:solidFill>
              </a:rPr>
              <a:t>з</a:t>
            </a:r>
            <a:r>
              <a:rPr lang="ru-RU" sz="3000" dirty="0">
                <a:solidFill>
                  <a:schemeClr val="tx1"/>
                </a:solidFill>
              </a:rPr>
              <a:t>-о-</a:t>
            </a:r>
            <a:r>
              <a:rPr lang="ru-RU" sz="3000" dirty="0" err="1">
                <a:solidFill>
                  <a:schemeClr val="tx1"/>
                </a:solidFill>
              </a:rPr>
              <a:t>плъыж</a:t>
            </a:r>
            <a:r>
              <a:rPr lang="ru-RU" sz="3000" dirty="0">
                <a:solidFill>
                  <a:schemeClr val="tx1"/>
                </a:solidFill>
              </a:rPr>
              <a:t> (мы на себя смотрим).  Личные префиксы (</a:t>
            </a:r>
            <a:r>
              <a:rPr lang="ru-RU" sz="3000" b="1" dirty="0" err="1">
                <a:solidFill>
                  <a:schemeClr val="tx1"/>
                </a:solidFill>
              </a:rPr>
              <a:t>сы</a:t>
            </a:r>
            <a:r>
              <a:rPr lang="ru-RU" sz="3000" b="1" dirty="0">
                <a:solidFill>
                  <a:schemeClr val="tx1"/>
                </a:solidFill>
              </a:rPr>
              <a:t>-, </a:t>
            </a:r>
            <a:r>
              <a:rPr lang="ru-RU" sz="3000" b="1" dirty="0" err="1">
                <a:solidFill>
                  <a:schemeClr val="tx1"/>
                </a:solidFill>
              </a:rPr>
              <a:t>ды</a:t>
            </a:r>
            <a:r>
              <a:rPr lang="ru-RU" sz="3000" b="1" dirty="0">
                <a:solidFill>
                  <a:schemeClr val="tx1"/>
                </a:solidFill>
              </a:rPr>
              <a:t>-)</a:t>
            </a:r>
            <a:r>
              <a:rPr lang="ru-RU" sz="3000" dirty="0">
                <a:solidFill>
                  <a:schemeClr val="tx1"/>
                </a:solidFill>
              </a:rPr>
              <a:t> стоят перед префиксом возвратности </a:t>
            </a:r>
            <a:r>
              <a:rPr lang="ru-RU" sz="3000" b="1" dirty="0">
                <a:solidFill>
                  <a:schemeClr val="tx1"/>
                </a:solidFill>
              </a:rPr>
              <a:t>з</a:t>
            </a:r>
            <a:r>
              <a:rPr lang="ru-RU" sz="3000" dirty="0">
                <a:solidFill>
                  <a:schemeClr val="tx1"/>
                </a:solidFill>
              </a:rPr>
              <a:t>-.</a:t>
            </a:r>
          </a:p>
          <a:p>
            <a:pPr lvl="0" algn="just"/>
            <a:r>
              <a:rPr lang="ru-RU" sz="3000" dirty="0">
                <a:solidFill>
                  <a:schemeClr val="tx1"/>
                </a:solidFill>
              </a:rPr>
              <a:t>Возвратная форма от </a:t>
            </a:r>
            <a:r>
              <a:rPr lang="ru-RU" sz="3000" u="sng" dirty="0">
                <a:solidFill>
                  <a:schemeClr val="tx1"/>
                </a:solidFill>
              </a:rPr>
              <a:t>переходных </a:t>
            </a:r>
            <a:r>
              <a:rPr lang="ru-RU" sz="3000" dirty="0">
                <a:solidFill>
                  <a:schemeClr val="tx1"/>
                </a:solidFill>
              </a:rPr>
              <a:t>глаголов: </a:t>
            </a:r>
            <a:r>
              <a:rPr lang="ru-RU" sz="3000" b="1" dirty="0">
                <a:solidFill>
                  <a:schemeClr val="tx1"/>
                </a:solidFill>
              </a:rPr>
              <a:t>зы</a:t>
            </a:r>
            <a:r>
              <a:rPr lang="ru-RU" sz="3000" dirty="0">
                <a:solidFill>
                  <a:schemeClr val="tx1"/>
                </a:solidFill>
              </a:rPr>
              <a:t>-щы-</a:t>
            </a:r>
            <a:r>
              <a:rPr lang="ru-RU" sz="3000" b="1" dirty="0">
                <a:solidFill>
                  <a:schemeClr val="tx1"/>
                </a:solidFill>
              </a:rPr>
              <a:t>б</a:t>
            </a:r>
            <a:r>
              <a:rPr lang="ru-RU" sz="3000" dirty="0">
                <a:solidFill>
                  <a:schemeClr val="tx1"/>
                </a:solidFill>
              </a:rPr>
              <a:t>-о-т1агъэ (ты  на себя </a:t>
            </a:r>
            <a:r>
              <a:rPr lang="ru-RU" sz="3000" dirty="0" smtClean="0">
                <a:solidFill>
                  <a:schemeClr val="tx1"/>
                </a:solidFill>
              </a:rPr>
              <a:t>надеваешь</a:t>
            </a:r>
            <a:r>
              <a:rPr lang="ru-RU" sz="3000" dirty="0">
                <a:solidFill>
                  <a:schemeClr val="tx1"/>
                </a:solidFill>
              </a:rPr>
              <a:t>), </a:t>
            </a:r>
            <a:r>
              <a:rPr lang="ru-RU" sz="3000" b="1" dirty="0" err="1">
                <a:solidFill>
                  <a:schemeClr val="tx1"/>
                </a:solidFill>
              </a:rPr>
              <a:t>зы</a:t>
            </a:r>
            <a:r>
              <a:rPr lang="ru-RU" sz="3000" dirty="0">
                <a:solidFill>
                  <a:schemeClr val="tx1"/>
                </a:solidFill>
              </a:rPr>
              <a:t>-</a:t>
            </a:r>
            <a:r>
              <a:rPr lang="ru-RU" sz="3000" b="1" dirty="0">
                <a:solidFill>
                  <a:schemeClr val="tx1"/>
                </a:solidFill>
              </a:rPr>
              <a:t>в</a:t>
            </a:r>
            <a:r>
              <a:rPr lang="ru-RU" sz="3000" dirty="0">
                <a:solidFill>
                  <a:schemeClr val="tx1"/>
                </a:solidFill>
              </a:rPr>
              <a:t>-о-</a:t>
            </a:r>
            <a:r>
              <a:rPr lang="ru-RU" sz="3000" dirty="0" err="1">
                <a:solidFill>
                  <a:schemeClr val="tx1"/>
                </a:solidFill>
              </a:rPr>
              <a:t>хуапэ</a:t>
            </a:r>
            <a:r>
              <a:rPr lang="ru-RU" sz="3000" dirty="0">
                <a:solidFill>
                  <a:schemeClr val="tx1"/>
                </a:solidFill>
              </a:rPr>
              <a:t> (вы одеваетесь).  Личные префиксы (</a:t>
            </a:r>
            <a:r>
              <a:rPr lang="ru-RU" sz="3000" b="1" dirty="0">
                <a:solidFill>
                  <a:schemeClr val="tx1"/>
                </a:solidFill>
              </a:rPr>
              <a:t>б-, в-</a:t>
            </a:r>
            <a:r>
              <a:rPr lang="ru-RU" sz="3000" dirty="0">
                <a:solidFill>
                  <a:schemeClr val="tx1"/>
                </a:solidFill>
              </a:rPr>
              <a:t>) стоят после префикса возвратности </a:t>
            </a:r>
            <a:r>
              <a:rPr lang="ru-RU" sz="3000" b="1" dirty="0" err="1">
                <a:solidFill>
                  <a:schemeClr val="tx1"/>
                </a:solidFill>
              </a:rPr>
              <a:t>зы</a:t>
            </a:r>
            <a:r>
              <a:rPr lang="ru-RU" sz="3000" b="1" dirty="0">
                <a:solidFill>
                  <a:schemeClr val="tx1"/>
                </a:solidFill>
              </a:rPr>
              <a:t>-.</a:t>
            </a:r>
            <a:endParaRPr lang="ru-RU" sz="3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9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36904" cy="936104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Псалъэщ1эхэр зыдогъащ1э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697832"/>
            <a:ext cx="3168352" cy="45394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dirty="0"/>
              <a:t>к</a:t>
            </a:r>
            <a:r>
              <a:rPr lang="ru-RU" sz="3200" b="1" dirty="0" smtClean="0"/>
              <a:t>1эстум</a:t>
            </a:r>
          </a:p>
          <a:p>
            <a:r>
              <a:rPr lang="ru-RU" sz="3200" b="1" dirty="0" err="1" smtClean="0"/>
              <a:t>гъуэншэдж</a:t>
            </a:r>
            <a:endParaRPr lang="ru-RU" sz="3200" b="1" dirty="0" smtClean="0"/>
          </a:p>
          <a:p>
            <a:r>
              <a:rPr lang="ru-RU" sz="3200" b="1" dirty="0" err="1" smtClean="0"/>
              <a:t>джанэ</a:t>
            </a:r>
            <a:endParaRPr lang="ru-RU" sz="3200" b="1" dirty="0"/>
          </a:p>
          <a:p>
            <a:r>
              <a:rPr lang="ru-RU" sz="3200" b="1" dirty="0" err="1"/>
              <a:t>ц</a:t>
            </a:r>
            <a:r>
              <a:rPr lang="ru-RU" sz="3200" b="1" dirty="0" err="1" smtClean="0"/>
              <a:t>ыджанэ</a:t>
            </a:r>
            <a:endParaRPr lang="ru-RU" sz="3200" b="1" dirty="0" smtClean="0"/>
          </a:p>
          <a:p>
            <a:r>
              <a:rPr lang="ru-RU" sz="3200" b="1" dirty="0" err="1" smtClean="0"/>
              <a:t>бостей</a:t>
            </a:r>
            <a:endParaRPr lang="ru-RU" sz="3200" b="1" dirty="0"/>
          </a:p>
          <a:p>
            <a:r>
              <a:rPr lang="ru-RU" sz="3200" b="1" dirty="0" smtClean="0"/>
              <a:t>к1э</a:t>
            </a:r>
            <a:endParaRPr lang="ru-RU" sz="3200" b="1" dirty="0"/>
          </a:p>
          <a:p>
            <a:r>
              <a:rPr lang="ru-RU" sz="3200" b="1" dirty="0" smtClean="0"/>
              <a:t>к1эпхын</a:t>
            </a:r>
            <a:endParaRPr lang="ru-RU" sz="3200" b="1" dirty="0"/>
          </a:p>
          <a:p>
            <a:endParaRPr lang="ru-RU" sz="3200" dirty="0"/>
          </a:p>
          <a:p>
            <a:endParaRPr lang="ru-RU" sz="32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076056" y="1692559"/>
            <a:ext cx="3096344" cy="45447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smtClean="0"/>
              <a:t>костюм </a:t>
            </a:r>
            <a:endParaRPr lang="ru-RU" sz="3200" b="1" dirty="0"/>
          </a:p>
          <a:p>
            <a:r>
              <a:rPr lang="ru-RU" sz="3200" b="1" dirty="0" smtClean="0"/>
              <a:t>брюки      </a:t>
            </a:r>
            <a:endParaRPr lang="ru-RU" sz="3200" b="1" dirty="0"/>
          </a:p>
          <a:p>
            <a:r>
              <a:rPr lang="ru-RU" sz="3200" b="1" dirty="0" smtClean="0"/>
              <a:t>рубашка  </a:t>
            </a:r>
            <a:endParaRPr lang="ru-RU" sz="3200" b="1" dirty="0"/>
          </a:p>
          <a:p>
            <a:r>
              <a:rPr lang="ru-RU" sz="3200" b="1" dirty="0" smtClean="0"/>
              <a:t>свитер </a:t>
            </a:r>
            <a:endParaRPr lang="ru-RU" sz="3200" b="1" dirty="0"/>
          </a:p>
          <a:p>
            <a:r>
              <a:rPr lang="ru-RU" sz="3200" b="1" dirty="0" smtClean="0"/>
              <a:t>платье    </a:t>
            </a:r>
            <a:endParaRPr lang="ru-RU" sz="3200" b="1" dirty="0"/>
          </a:p>
          <a:p>
            <a:r>
              <a:rPr lang="ru-RU" sz="3200" b="1" dirty="0" smtClean="0"/>
              <a:t>юбка    </a:t>
            </a:r>
            <a:endParaRPr lang="ru-RU" sz="3200" b="1" dirty="0"/>
          </a:p>
          <a:p>
            <a:r>
              <a:rPr lang="ru-RU" sz="3200" b="1" dirty="0" smtClean="0"/>
              <a:t>фартук     </a:t>
            </a:r>
            <a:endParaRPr lang="ru-RU" sz="3200" b="1" dirty="0"/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000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052736"/>
            <a:ext cx="3384376" cy="49685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пл1э</a:t>
            </a:r>
            <a:endParaRPr lang="ru-RU" sz="3200" b="1" dirty="0">
              <a:solidFill>
                <a:schemeClr val="tx1"/>
              </a:solidFill>
            </a:endParaRPr>
          </a:p>
          <a:p>
            <a:r>
              <a:rPr lang="ru-RU" sz="3200" b="1" dirty="0" err="1">
                <a:solidFill>
                  <a:schemeClr val="tx1"/>
                </a:solidFill>
              </a:rPr>
              <a:t>лъэпэд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вакъэ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endParaRPr lang="ru-RU" sz="3200" b="1" dirty="0">
              <a:solidFill>
                <a:schemeClr val="tx1"/>
              </a:solidFill>
            </a:endParaRP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туфлъэ</a:t>
            </a:r>
            <a:endParaRPr lang="ru-RU" sz="3200" b="1" dirty="0">
              <a:solidFill>
                <a:schemeClr val="tx1"/>
              </a:solidFill>
            </a:endParaRPr>
          </a:p>
          <a:p>
            <a:r>
              <a:rPr lang="ru-RU" sz="3200" b="1" dirty="0">
                <a:solidFill>
                  <a:schemeClr val="tx1"/>
                </a:solidFill>
              </a:rPr>
              <a:t>батинк1э </a:t>
            </a:r>
          </a:p>
          <a:p>
            <a:r>
              <a:rPr lang="ru-RU" sz="3200" b="1" dirty="0" err="1">
                <a:solidFill>
                  <a:schemeClr val="tx1"/>
                </a:solidFill>
              </a:rPr>
              <a:t>шырыкъу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44008" y="1052736"/>
            <a:ext cx="3744416" cy="4968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/>
              <a:t>к</a:t>
            </a:r>
            <a:r>
              <a:rPr lang="ru-RU" sz="3200" b="1" dirty="0" smtClean="0"/>
              <a:t>офта, блузка  </a:t>
            </a:r>
            <a:endParaRPr lang="ru-RU" sz="3200" b="1" dirty="0"/>
          </a:p>
          <a:p>
            <a:r>
              <a:rPr lang="ru-RU" sz="3200" b="1" dirty="0" smtClean="0"/>
              <a:t>чулки </a:t>
            </a:r>
            <a:endParaRPr lang="ru-RU" sz="3200" b="1" dirty="0"/>
          </a:p>
          <a:p>
            <a:r>
              <a:rPr lang="ru-RU" sz="3200" b="1" dirty="0" smtClean="0"/>
              <a:t>обувь  </a:t>
            </a:r>
            <a:endParaRPr lang="ru-RU" sz="3200" b="1" dirty="0"/>
          </a:p>
          <a:p>
            <a:r>
              <a:rPr lang="ru-RU" sz="3200" b="1" dirty="0" smtClean="0"/>
              <a:t>туфли </a:t>
            </a:r>
            <a:endParaRPr lang="ru-RU" sz="3200" b="1" dirty="0"/>
          </a:p>
          <a:p>
            <a:r>
              <a:rPr lang="ru-RU" sz="3200" b="1" dirty="0" smtClean="0"/>
              <a:t>ботинки  </a:t>
            </a:r>
            <a:endParaRPr lang="ru-RU" sz="3200" b="1" dirty="0"/>
          </a:p>
          <a:p>
            <a:r>
              <a:rPr lang="ru-RU" sz="3200" b="1" dirty="0" smtClean="0"/>
              <a:t>сапоги </a:t>
            </a:r>
            <a:endParaRPr lang="ru-RU" sz="3200" b="1" dirty="0"/>
          </a:p>
          <a:p>
            <a:pPr>
              <a:buClr>
                <a:srgbClr val="7FD13B"/>
              </a:buClr>
              <a:buFont typeface="Arial" panose="020B0604020202020204" pitchFamily="34" charset="0"/>
              <a:buChar char="•"/>
            </a:pPr>
            <a:endParaRPr lang="ru-RU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36904" cy="1143000"/>
          </a:xfrm>
        </p:spPr>
        <p:txBody>
          <a:bodyPr>
            <a:noAutofit/>
          </a:bodyPr>
          <a:lstStyle/>
          <a:p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Псалъэ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зэпхахэр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псалъэухахэм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хэвгъэувэ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060848"/>
            <a:ext cx="8136904" cy="4392488"/>
          </a:xfrm>
        </p:spPr>
        <p:txBody>
          <a:bodyPr>
            <a:normAutofit/>
          </a:bodyPr>
          <a:lstStyle/>
          <a:p>
            <a:pPr algn="just"/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К1эпхын ф1ыц1э, к1эпхын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къуэлэн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,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джанэ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хужь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,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джанэ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хуабэ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,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гъуэншэдж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 ф1ыц1э,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бостей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дахэ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,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бостей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плъыжь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,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цыджанэ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хуабэ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,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цыджанэ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 п1ащ1э, к1эстум ф1ыц1э, ц1ыхухъу к1эстум,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вакъэ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хуабэ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,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гъэмахуэ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вакъэ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,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шырыкъу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 ек1у,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шырыкъу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  <a:latin typeface="Times New Roman"/>
                <a:ea typeface="Calibri"/>
              </a:rPr>
              <a:t>быдэ</a:t>
            </a:r>
            <a:r>
              <a:rPr lang="ru-RU" sz="3200" b="1" i="1" dirty="0">
                <a:solidFill>
                  <a:schemeClr val="tx1"/>
                </a:solidFill>
                <a:latin typeface="Times New Roman"/>
                <a:ea typeface="Calibri"/>
              </a:rPr>
              <a:t>.</a:t>
            </a:r>
            <a:r>
              <a:rPr lang="ru-RU" sz="3200" b="1" dirty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7560840" cy="114300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Къезэгъ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псалъэхэр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хэвгъэувэж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323652"/>
            <a:ext cx="8208912" cy="3985668"/>
          </a:xfrm>
        </p:spPr>
        <p:txBody>
          <a:bodyPr>
            <a:normAutofit/>
          </a:bodyPr>
          <a:lstStyle/>
          <a:p>
            <a:pPr lvl="0">
              <a:buClr>
                <a:srgbClr val="7FD13B"/>
              </a:buClr>
            </a:pPr>
            <a:r>
              <a:rPr lang="ru-RU" sz="3200" b="1" dirty="0" smtClean="0">
                <a:solidFill>
                  <a:schemeClr val="tx1"/>
                </a:solidFill>
              </a:rPr>
              <a:t>Си </a:t>
            </a:r>
            <a:r>
              <a:rPr lang="ru-RU" sz="3200" b="1" dirty="0" err="1" smtClean="0">
                <a:solidFill>
                  <a:schemeClr val="tx1"/>
                </a:solidFill>
              </a:rPr>
              <a:t>анэмрэ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сэрэ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>
                <a:solidFill>
                  <a:schemeClr val="tx1"/>
                </a:solidFill>
              </a:rPr>
              <a:t>… </a:t>
            </a:r>
            <a:r>
              <a:rPr lang="ru-RU" sz="3200" b="1" dirty="0" err="1" smtClean="0">
                <a:solidFill>
                  <a:schemeClr val="tx1"/>
                </a:solidFill>
              </a:rPr>
              <a:t>къэ</a:t>
            </a:r>
            <a:r>
              <a:rPr lang="ru-RU" sz="3200" b="1" dirty="0" err="1">
                <a:solidFill>
                  <a:srgbClr val="FF0000"/>
                </a:solidFill>
              </a:rPr>
              <a:t>т</a:t>
            </a:r>
            <a:r>
              <a:rPr lang="ru-RU" sz="3200" b="1" dirty="0" err="1" smtClean="0">
                <a:solidFill>
                  <a:schemeClr val="tx1"/>
                </a:solidFill>
              </a:rPr>
              <a:t>щэхуащ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pPr lvl="0">
              <a:buClr>
                <a:srgbClr val="7FD13B"/>
              </a:buClr>
            </a:pPr>
            <a:r>
              <a:rPr lang="ru-RU" sz="3200" b="1" dirty="0" smtClean="0">
                <a:solidFill>
                  <a:schemeClr val="tx1"/>
                </a:solidFill>
              </a:rPr>
              <a:t>Си </a:t>
            </a:r>
            <a:r>
              <a:rPr lang="ru-RU" sz="3200" b="1" dirty="0" err="1" smtClean="0">
                <a:solidFill>
                  <a:schemeClr val="tx1"/>
                </a:solidFill>
              </a:rPr>
              <a:t>къуэшым</a:t>
            </a:r>
            <a:r>
              <a:rPr lang="ru-RU" sz="3200" b="1" dirty="0" smtClean="0">
                <a:solidFill>
                  <a:schemeClr val="tx1"/>
                </a:solidFill>
              </a:rPr>
              <a:t> … ф1ыц1э </a:t>
            </a:r>
            <a:r>
              <a:rPr lang="ru-RU" sz="3200" b="1" dirty="0" err="1" smtClean="0">
                <a:solidFill>
                  <a:schemeClr val="tx1"/>
                </a:solidFill>
              </a:rPr>
              <a:t>къ</a:t>
            </a:r>
            <a:r>
              <a:rPr lang="ru-RU" sz="3200" b="1" dirty="0" err="1" smtClean="0">
                <a:solidFill>
                  <a:srgbClr val="FF0000"/>
                </a:solidFill>
              </a:rPr>
              <a:t>и</a:t>
            </a:r>
            <a:r>
              <a:rPr lang="ru-RU" sz="3200" b="1" dirty="0" err="1" smtClean="0">
                <a:solidFill>
                  <a:schemeClr val="tx1"/>
                </a:solidFill>
              </a:rPr>
              <a:t>щэхуащ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pPr lvl="0">
              <a:buClr>
                <a:srgbClr val="7FD13B"/>
              </a:buClr>
            </a:pPr>
            <a:r>
              <a:rPr lang="ru-RU" sz="3200" b="1" dirty="0" err="1" smtClean="0">
                <a:solidFill>
                  <a:schemeClr val="tx1"/>
                </a:solidFill>
              </a:rPr>
              <a:t>Сэ</a:t>
            </a:r>
            <a:r>
              <a:rPr lang="ru-RU" sz="3200" b="1" dirty="0" smtClean="0">
                <a:solidFill>
                  <a:schemeClr val="tx1"/>
                </a:solidFill>
              </a:rPr>
              <a:t> … п1ащ1э </a:t>
            </a:r>
            <a:r>
              <a:rPr lang="ru-RU" sz="3200" b="1" dirty="0" err="1" smtClean="0">
                <a:solidFill>
                  <a:schemeClr val="tx1"/>
                </a:solidFill>
              </a:rPr>
              <a:t>къэ</a:t>
            </a:r>
            <a:r>
              <a:rPr lang="ru-RU" sz="3200" b="1" dirty="0" err="1">
                <a:solidFill>
                  <a:srgbClr val="FF0000"/>
                </a:solidFill>
              </a:rPr>
              <a:t>с</a:t>
            </a:r>
            <a:r>
              <a:rPr lang="ru-RU" sz="3200" b="1" dirty="0" err="1" smtClean="0">
                <a:solidFill>
                  <a:schemeClr val="tx1"/>
                </a:solidFill>
              </a:rPr>
              <a:t>щэхуащ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pPr lvl="0">
              <a:buClr>
                <a:srgbClr val="7FD13B"/>
              </a:buClr>
            </a:pPr>
            <a:r>
              <a:rPr lang="ru-RU" sz="3200" b="1" dirty="0" smtClean="0">
                <a:solidFill>
                  <a:schemeClr val="tx1"/>
                </a:solidFill>
              </a:rPr>
              <a:t>Щ1алэхэм … </a:t>
            </a:r>
            <a:r>
              <a:rPr lang="ru-RU" sz="3200" b="1" dirty="0" err="1" smtClean="0">
                <a:solidFill>
                  <a:schemeClr val="tx1"/>
                </a:solidFill>
              </a:rPr>
              <a:t>зырыз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къ</a:t>
            </a:r>
            <a:r>
              <a:rPr lang="ru-RU" sz="3200" b="1" dirty="0" err="1" smtClean="0">
                <a:solidFill>
                  <a:srgbClr val="FF0000"/>
                </a:solidFill>
              </a:rPr>
              <a:t>а</a:t>
            </a:r>
            <a:r>
              <a:rPr lang="ru-RU" sz="3200" b="1" dirty="0" err="1" smtClean="0">
                <a:solidFill>
                  <a:schemeClr val="tx1"/>
                </a:solidFill>
              </a:rPr>
              <a:t>щэхуащ</a:t>
            </a:r>
            <a:r>
              <a:rPr lang="ru-RU" sz="3200" b="1" dirty="0" smtClean="0">
                <a:solidFill>
                  <a:schemeClr val="tx1"/>
                </a:solidFill>
              </a:rPr>
              <a:t>. </a:t>
            </a:r>
            <a:endParaRPr lang="ru-RU" sz="32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5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024744" cy="864096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Аудирование</a:t>
            </a:r>
            <a:endParaRPr lang="ru-RU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08912" cy="5184576"/>
          </a:xfrm>
        </p:spPr>
        <p:txBody>
          <a:bodyPr>
            <a:normAutofit/>
          </a:bodyPr>
          <a:lstStyle/>
          <a:p>
            <a:pPr algn="just"/>
            <a:r>
              <a:rPr lang="ru-RU" sz="2800" b="1" i="1" dirty="0" err="1">
                <a:solidFill>
                  <a:schemeClr val="tx1"/>
                </a:solidFill>
              </a:rPr>
              <a:t>Сэ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ныбжьэгъу</a:t>
            </a:r>
            <a:r>
              <a:rPr lang="ru-RU" sz="2800" b="1" i="1" dirty="0">
                <a:solidFill>
                  <a:schemeClr val="tx1"/>
                </a:solidFill>
              </a:rPr>
              <a:t> си1эщ. Абы и ц1эр </a:t>
            </a:r>
            <a:r>
              <a:rPr lang="ru-RU" sz="2800" b="1" i="1" dirty="0" err="1">
                <a:solidFill>
                  <a:schemeClr val="tx1"/>
                </a:solidFill>
              </a:rPr>
              <a:t>Заринэщ</a:t>
            </a:r>
            <a:r>
              <a:rPr lang="ru-RU" sz="2800" b="1" i="1" dirty="0">
                <a:solidFill>
                  <a:schemeClr val="tx1"/>
                </a:solidFill>
              </a:rPr>
              <a:t>. </a:t>
            </a:r>
            <a:r>
              <a:rPr lang="ru-RU" sz="2800" b="1" i="1" dirty="0" err="1">
                <a:solidFill>
                  <a:schemeClr val="tx1"/>
                </a:solidFill>
              </a:rPr>
              <a:t>Заринэ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хъыджэбз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лъагэ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дахэщ</a:t>
            </a:r>
            <a:r>
              <a:rPr lang="ru-RU" sz="2800" b="1" i="1" dirty="0">
                <a:solidFill>
                  <a:schemeClr val="tx1"/>
                </a:solidFill>
              </a:rPr>
              <a:t>. Абы и щхьэц1ыр ф1ыц1эщ, 1увщ. </a:t>
            </a:r>
            <a:r>
              <a:rPr lang="ru-RU" sz="2800" b="1" i="1" dirty="0" err="1">
                <a:solidFill>
                  <a:schemeClr val="tx1"/>
                </a:solidFill>
              </a:rPr>
              <a:t>Заринэ</a:t>
            </a:r>
            <a:r>
              <a:rPr lang="ru-RU" sz="2800" b="1" i="1" dirty="0">
                <a:solidFill>
                  <a:schemeClr val="tx1"/>
                </a:solidFill>
              </a:rPr>
              <a:t> и </a:t>
            </a:r>
            <a:r>
              <a:rPr lang="ru-RU" sz="2800" b="1" i="1" dirty="0" err="1">
                <a:solidFill>
                  <a:schemeClr val="tx1"/>
                </a:solidFill>
              </a:rPr>
              <a:t>нэхэр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smtClean="0">
                <a:solidFill>
                  <a:schemeClr val="tx1"/>
                </a:solidFill>
              </a:rPr>
              <a:t>п1ащэщ</a:t>
            </a:r>
            <a:r>
              <a:rPr lang="ru-RU" sz="2800" b="1" i="1" dirty="0">
                <a:solidFill>
                  <a:schemeClr val="tx1"/>
                </a:solidFill>
              </a:rPr>
              <a:t>. Си </a:t>
            </a:r>
            <a:r>
              <a:rPr lang="ru-RU" sz="2800" b="1" i="1" dirty="0" err="1">
                <a:solidFill>
                  <a:schemeClr val="tx1"/>
                </a:solidFill>
              </a:rPr>
              <a:t>ныбжьэгъум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щыгъын</a:t>
            </a:r>
            <a:r>
              <a:rPr lang="ru-RU" sz="2800" b="1" i="1" dirty="0">
                <a:solidFill>
                  <a:schemeClr val="tx1"/>
                </a:solidFill>
              </a:rPr>
              <a:t> ек1у и1эщ. Абы и </a:t>
            </a:r>
            <a:r>
              <a:rPr lang="ru-RU" sz="2800" b="1" i="1" dirty="0" err="1">
                <a:solidFill>
                  <a:schemeClr val="tx1"/>
                </a:solidFill>
              </a:rPr>
              <a:t>бостейхэр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нэхъыбэу</a:t>
            </a:r>
            <a:r>
              <a:rPr lang="ru-RU" sz="2800" b="1" i="1" dirty="0">
                <a:solidFill>
                  <a:schemeClr val="tx1"/>
                </a:solidFill>
              </a:rPr>
              <a:t> к1ыхьщ. </a:t>
            </a:r>
            <a:r>
              <a:rPr lang="ru-RU" sz="2800" b="1" i="1" dirty="0" err="1">
                <a:solidFill>
                  <a:schemeClr val="tx1"/>
                </a:solidFill>
              </a:rPr>
              <a:t>Ауэ</a:t>
            </a:r>
            <a:r>
              <a:rPr lang="ru-RU" sz="2800" b="1" i="1" dirty="0">
                <a:solidFill>
                  <a:schemeClr val="tx1"/>
                </a:solidFill>
              </a:rPr>
              <a:t> абы </a:t>
            </a:r>
            <a:r>
              <a:rPr lang="ru-RU" sz="2800" b="1" i="1" dirty="0" err="1">
                <a:solidFill>
                  <a:schemeClr val="tx1"/>
                </a:solidFill>
              </a:rPr>
              <a:t>бостей</a:t>
            </a:r>
            <a:r>
              <a:rPr lang="ru-RU" sz="2800" b="1" i="1" dirty="0">
                <a:solidFill>
                  <a:schemeClr val="tx1"/>
                </a:solidFill>
              </a:rPr>
              <a:t> п1ащ1э к1эщ1 ц1ык1ухэри и1эщ. </a:t>
            </a:r>
            <a:r>
              <a:rPr lang="ru-RU" sz="2800" b="1" i="1" dirty="0" err="1">
                <a:solidFill>
                  <a:schemeClr val="tx1"/>
                </a:solidFill>
              </a:rPr>
              <a:t>Ахэр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къуэлэнхэщ</a:t>
            </a:r>
            <a:r>
              <a:rPr lang="ru-RU" sz="2800" b="1" i="1" dirty="0">
                <a:solidFill>
                  <a:schemeClr val="tx1"/>
                </a:solidFill>
              </a:rPr>
              <a:t>. </a:t>
            </a:r>
            <a:r>
              <a:rPr lang="ru-RU" sz="2800" b="1" i="1" dirty="0" err="1">
                <a:solidFill>
                  <a:schemeClr val="tx1"/>
                </a:solidFill>
              </a:rPr>
              <a:t>Заринэ</a:t>
            </a:r>
            <a:r>
              <a:rPr lang="ru-RU" sz="2800" b="1" i="1" dirty="0">
                <a:solidFill>
                  <a:schemeClr val="tx1"/>
                </a:solidFill>
              </a:rPr>
              <a:t> и щ1ымахуэ </a:t>
            </a:r>
            <a:r>
              <a:rPr lang="ru-RU" sz="2800" b="1" i="1" dirty="0" err="1">
                <a:solidFill>
                  <a:schemeClr val="tx1"/>
                </a:solidFill>
              </a:rPr>
              <a:t>щыгъынхэр</a:t>
            </a:r>
            <a:r>
              <a:rPr lang="ru-RU" sz="2800" b="1" i="1" dirty="0">
                <a:solidFill>
                  <a:schemeClr val="tx1"/>
                </a:solidFill>
              </a:rPr>
              <a:t> 1увщ, </a:t>
            </a:r>
            <a:r>
              <a:rPr lang="ru-RU" sz="2800" b="1" i="1" dirty="0" err="1">
                <a:solidFill>
                  <a:schemeClr val="tx1"/>
                </a:solidFill>
              </a:rPr>
              <a:t>хуабэщ</a:t>
            </a:r>
            <a:r>
              <a:rPr lang="ru-RU" sz="2800" b="1" i="1" dirty="0">
                <a:solidFill>
                  <a:schemeClr val="tx1"/>
                </a:solidFill>
              </a:rPr>
              <a:t>. Абы и </a:t>
            </a:r>
            <a:r>
              <a:rPr lang="ru-RU" sz="2800" b="1" i="1" dirty="0" err="1">
                <a:solidFill>
                  <a:schemeClr val="tx1"/>
                </a:solidFill>
              </a:rPr>
              <a:t>джэдыгур</a:t>
            </a:r>
            <a:r>
              <a:rPr lang="ru-RU" sz="2800" b="1" i="1" dirty="0">
                <a:solidFill>
                  <a:schemeClr val="tx1"/>
                </a:solidFill>
              </a:rPr>
              <a:t> к1ыхьщ, </a:t>
            </a:r>
            <a:r>
              <a:rPr lang="ru-RU" sz="2800" b="1" i="1" dirty="0" err="1">
                <a:solidFill>
                  <a:schemeClr val="tx1"/>
                </a:solidFill>
              </a:rPr>
              <a:t>дахэщ</a:t>
            </a:r>
            <a:r>
              <a:rPr lang="ru-RU" sz="2800" b="1" i="1" dirty="0">
                <a:solidFill>
                  <a:schemeClr val="tx1"/>
                </a:solidFill>
              </a:rPr>
              <a:t>. Си </a:t>
            </a:r>
            <a:r>
              <a:rPr lang="ru-RU" sz="2800" b="1" i="1" dirty="0" err="1">
                <a:solidFill>
                  <a:schemeClr val="tx1"/>
                </a:solidFill>
              </a:rPr>
              <a:t>ныбжьэгъум</a:t>
            </a:r>
            <a:r>
              <a:rPr lang="ru-RU" sz="2800" b="1" i="1" dirty="0">
                <a:solidFill>
                  <a:schemeClr val="tx1"/>
                </a:solidFill>
              </a:rPr>
              <a:t> и </a:t>
            </a:r>
            <a:r>
              <a:rPr lang="ru-RU" sz="2800" b="1" i="1" dirty="0" err="1">
                <a:solidFill>
                  <a:schemeClr val="tx1"/>
                </a:solidFill>
              </a:rPr>
              <a:t>щыгъынхэр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къабзэ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дыдэщ</a:t>
            </a:r>
            <a:r>
              <a:rPr lang="ru-RU" sz="2800" b="1" i="1" dirty="0">
                <a:solidFill>
                  <a:schemeClr val="tx1"/>
                </a:solidFill>
              </a:rPr>
              <a:t>.</a:t>
            </a:r>
            <a:endParaRPr lang="ru-RU" sz="28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8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Псалъэухахэр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нэвгъэсыж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44824"/>
            <a:ext cx="8568952" cy="4108547"/>
          </a:xfrm>
        </p:spPr>
        <p:txBody>
          <a:bodyPr>
            <a:noAutofit/>
          </a:bodyPr>
          <a:lstStyle/>
          <a:p>
            <a:r>
              <a:rPr lang="ru-RU" sz="2800" b="1" dirty="0" err="1">
                <a:solidFill>
                  <a:schemeClr val="tx1"/>
                </a:solidFill>
              </a:rPr>
              <a:t>Сэ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сабийр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хуабэу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u="sng" dirty="0" err="1">
                <a:solidFill>
                  <a:srgbClr val="FF0000"/>
                </a:solidFill>
              </a:rPr>
              <a:t>с</a:t>
            </a:r>
            <a:r>
              <a:rPr lang="ru-RU" sz="2800" b="1" u="sng" dirty="0" err="1">
                <a:solidFill>
                  <a:schemeClr val="tx1"/>
                </a:solidFill>
              </a:rPr>
              <a:t>охуапэ</a:t>
            </a:r>
            <a:r>
              <a:rPr lang="ru-RU" sz="2800" b="1" dirty="0">
                <a:solidFill>
                  <a:schemeClr val="tx1"/>
                </a:solidFill>
              </a:rPr>
              <a:t>, </a:t>
            </a:r>
            <a:r>
              <a:rPr lang="ru-RU" sz="2800" b="1" dirty="0" err="1">
                <a:solidFill>
                  <a:schemeClr val="tx1"/>
                </a:solidFill>
              </a:rPr>
              <a:t>уэри</a:t>
            </a:r>
            <a:r>
              <a:rPr lang="ru-RU" sz="2800" b="1" dirty="0">
                <a:solidFill>
                  <a:schemeClr val="tx1"/>
                </a:solidFill>
              </a:rPr>
              <a:t> ... .</a:t>
            </a:r>
          </a:p>
          <a:p>
            <a:r>
              <a:rPr lang="ru-RU" sz="2800" b="1" dirty="0" err="1">
                <a:solidFill>
                  <a:schemeClr val="tx1"/>
                </a:solidFill>
              </a:rPr>
              <a:t>Уэ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уи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шыпхъу</a:t>
            </a:r>
            <a:r>
              <a:rPr lang="ru-RU" sz="2800" b="1" dirty="0">
                <a:solidFill>
                  <a:schemeClr val="tx1"/>
                </a:solidFill>
              </a:rPr>
              <a:t> ц1ык1ур </a:t>
            </a:r>
            <a:r>
              <a:rPr lang="ru-RU" sz="2800" b="1" dirty="0" err="1">
                <a:solidFill>
                  <a:schemeClr val="tx1"/>
                </a:solidFill>
              </a:rPr>
              <a:t>хуабэу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u="sng" dirty="0" err="1">
                <a:solidFill>
                  <a:srgbClr val="FF0000"/>
                </a:solidFill>
              </a:rPr>
              <a:t>у</a:t>
            </a:r>
            <a:r>
              <a:rPr lang="ru-RU" sz="2800" b="1" u="sng" dirty="0" err="1">
                <a:solidFill>
                  <a:schemeClr val="tx1"/>
                </a:solidFill>
              </a:rPr>
              <a:t>охуапэ</a:t>
            </a:r>
            <a:r>
              <a:rPr lang="ru-RU" sz="2800" b="1" dirty="0">
                <a:solidFill>
                  <a:schemeClr val="tx1"/>
                </a:solidFill>
              </a:rPr>
              <a:t>, </a:t>
            </a:r>
            <a:r>
              <a:rPr lang="ru-RU" sz="2800" b="1" dirty="0" err="1">
                <a:solidFill>
                  <a:schemeClr val="tx1"/>
                </a:solidFill>
              </a:rPr>
              <a:t>дэри</a:t>
            </a:r>
            <a:r>
              <a:rPr lang="ru-RU" sz="2800" b="1" dirty="0">
                <a:solidFill>
                  <a:schemeClr val="tx1"/>
                </a:solidFill>
              </a:rPr>
              <a:t> ... .</a:t>
            </a:r>
          </a:p>
          <a:p>
            <a:r>
              <a:rPr lang="ru-RU" sz="2800" b="1" dirty="0">
                <a:solidFill>
                  <a:schemeClr val="tx1"/>
                </a:solidFill>
              </a:rPr>
              <a:t>Абы и </a:t>
            </a:r>
            <a:r>
              <a:rPr lang="ru-RU" sz="2800" b="1" dirty="0" err="1">
                <a:solidFill>
                  <a:schemeClr val="tx1"/>
                </a:solidFill>
              </a:rPr>
              <a:t>къуэш</a:t>
            </a:r>
            <a:r>
              <a:rPr lang="ru-RU" sz="2800" b="1" dirty="0">
                <a:solidFill>
                  <a:schemeClr val="tx1"/>
                </a:solidFill>
              </a:rPr>
              <a:t> нэхъыщ1эр </a:t>
            </a:r>
            <a:r>
              <a:rPr lang="ru-RU" sz="2800" b="1" dirty="0" err="1">
                <a:solidFill>
                  <a:schemeClr val="tx1"/>
                </a:solidFill>
              </a:rPr>
              <a:t>хуабэу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u="sng" dirty="0" err="1">
                <a:solidFill>
                  <a:srgbClr val="FF0000"/>
                </a:solidFill>
              </a:rPr>
              <a:t>е</a:t>
            </a:r>
            <a:r>
              <a:rPr lang="ru-RU" sz="2800" b="1" u="sng" dirty="0" err="1">
                <a:solidFill>
                  <a:schemeClr val="tx1"/>
                </a:solidFill>
              </a:rPr>
              <a:t>хуапэ</a:t>
            </a:r>
            <a:r>
              <a:rPr lang="ru-RU" sz="2800" b="1" dirty="0">
                <a:solidFill>
                  <a:schemeClr val="tx1"/>
                </a:solidFill>
              </a:rPr>
              <a:t>, </a:t>
            </a:r>
            <a:r>
              <a:rPr lang="ru-RU" sz="2800" b="1" dirty="0" err="1">
                <a:solidFill>
                  <a:schemeClr val="tx1"/>
                </a:solidFill>
              </a:rPr>
              <a:t>фэри</a:t>
            </a:r>
            <a:r>
              <a:rPr lang="ru-RU" sz="2800" b="1" dirty="0">
                <a:solidFill>
                  <a:schemeClr val="tx1"/>
                </a:solidFill>
              </a:rPr>
              <a:t> ... .</a:t>
            </a:r>
          </a:p>
          <a:p>
            <a:r>
              <a:rPr lang="ru-RU" sz="2800" b="1" dirty="0" err="1">
                <a:solidFill>
                  <a:schemeClr val="tx1"/>
                </a:solidFill>
              </a:rPr>
              <a:t>Сэ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джанэ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хужь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u="sng" dirty="0">
                <a:solidFill>
                  <a:schemeClr val="tx1"/>
                </a:solidFill>
              </a:rPr>
              <a:t>зыщы</a:t>
            </a:r>
            <a:r>
              <a:rPr lang="ru-RU" sz="2800" b="1" u="sng" dirty="0">
                <a:solidFill>
                  <a:srgbClr val="FF0000"/>
                </a:solidFill>
              </a:rPr>
              <a:t>з</a:t>
            </a:r>
            <a:r>
              <a:rPr lang="ru-RU" sz="2800" b="1" u="sng" dirty="0">
                <a:solidFill>
                  <a:schemeClr val="tx1"/>
                </a:solidFill>
              </a:rPr>
              <a:t>от1агъэ</a:t>
            </a:r>
            <a:r>
              <a:rPr lang="ru-RU" sz="2800" b="1" dirty="0">
                <a:solidFill>
                  <a:schemeClr val="tx1"/>
                </a:solidFill>
              </a:rPr>
              <a:t>, </a:t>
            </a:r>
            <a:r>
              <a:rPr lang="ru-RU" sz="2800" b="1" dirty="0" err="1">
                <a:solidFill>
                  <a:schemeClr val="tx1"/>
                </a:solidFill>
              </a:rPr>
              <a:t>уэри</a:t>
            </a:r>
            <a:r>
              <a:rPr lang="ru-RU" sz="2800" b="1" dirty="0">
                <a:solidFill>
                  <a:schemeClr val="tx1"/>
                </a:solidFill>
              </a:rPr>
              <a:t> ... .</a:t>
            </a:r>
          </a:p>
          <a:p>
            <a:r>
              <a:rPr lang="ru-RU" sz="2800" b="1" dirty="0" err="1">
                <a:solidFill>
                  <a:schemeClr val="tx1"/>
                </a:solidFill>
              </a:rPr>
              <a:t>Уэ</a:t>
            </a:r>
            <a:r>
              <a:rPr lang="ru-RU" sz="2800" b="1" dirty="0">
                <a:solidFill>
                  <a:schemeClr val="tx1"/>
                </a:solidFill>
              </a:rPr>
              <a:t> к1эстум къек1у </a:t>
            </a:r>
            <a:r>
              <a:rPr lang="ru-RU" sz="2800" b="1" u="sng" dirty="0">
                <a:solidFill>
                  <a:schemeClr val="tx1"/>
                </a:solidFill>
              </a:rPr>
              <a:t>зыщы</a:t>
            </a:r>
            <a:r>
              <a:rPr lang="ru-RU" sz="2800" b="1" u="sng" dirty="0">
                <a:solidFill>
                  <a:srgbClr val="FF0000"/>
                </a:solidFill>
              </a:rPr>
              <a:t>б</a:t>
            </a:r>
            <a:r>
              <a:rPr lang="ru-RU" sz="2800" b="1" u="sng" dirty="0">
                <a:solidFill>
                  <a:schemeClr val="tx1"/>
                </a:solidFill>
              </a:rPr>
              <a:t>от1агъэ</a:t>
            </a:r>
            <a:r>
              <a:rPr lang="ru-RU" sz="2800" b="1" dirty="0">
                <a:solidFill>
                  <a:schemeClr val="tx1"/>
                </a:solidFill>
              </a:rPr>
              <a:t>, </a:t>
            </a:r>
            <a:r>
              <a:rPr lang="ru-RU" sz="2800" b="1" dirty="0" err="1">
                <a:solidFill>
                  <a:schemeClr val="tx1"/>
                </a:solidFill>
              </a:rPr>
              <a:t>сэри</a:t>
            </a:r>
            <a:r>
              <a:rPr lang="ru-RU" sz="2800" b="1" dirty="0">
                <a:solidFill>
                  <a:schemeClr val="tx1"/>
                </a:solidFill>
              </a:rPr>
              <a:t> ... .</a:t>
            </a:r>
          </a:p>
          <a:p>
            <a:r>
              <a:rPr lang="ru-RU" sz="2800" b="1" dirty="0" err="1">
                <a:solidFill>
                  <a:schemeClr val="tx1"/>
                </a:solidFill>
              </a:rPr>
              <a:t>Фэ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цыджанэ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хуабэ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u="sng" dirty="0">
                <a:solidFill>
                  <a:schemeClr val="tx1"/>
                </a:solidFill>
              </a:rPr>
              <a:t>зыщы</a:t>
            </a:r>
            <a:r>
              <a:rPr lang="ru-RU" sz="2800" b="1" u="sng" dirty="0">
                <a:solidFill>
                  <a:srgbClr val="FF0000"/>
                </a:solidFill>
              </a:rPr>
              <a:t>в</a:t>
            </a:r>
            <a:r>
              <a:rPr lang="ru-RU" sz="2800" b="1" u="sng" dirty="0">
                <a:solidFill>
                  <a:schemeClr val="tx1"/>
                </a:solidFill>
              </a:rPr>
              <a:t>от1агъэ</a:t>
            </a:r>
            <a:r>
              <a:rPr lang="ru-RU" sz="2800" b="1" dirty="0">
                <a:solidFill>
                  <a:schemeClr val="tx1"/>
                </a:solidFill>
              </a:rPr>
              <a:t>, </a:t>
            </a:r>
            <a:r>
              <a:rPr lang="ru-RU" sz="2800" b="1" dirty="0" err="1">
                <a:solidFill>
                  <a:schemeClr val="tx1"/>
                </a:solidFill>
              </a:rPr>
              <a:t>дэри</a:t>
            </a:r>
            <a:r>
              <a:rPr lang="ru-RU" sz="2800" b="1" dirty="0">
                <a:solidFill>
                  <a:schemeClr val="tx1"/>
                </a:solidFill>
              </a:rPr>
              <a:t> ... </a:t>
            </a:r>
          </a:p>
        </p:txBody>
      </p:sp>
      <p:sp>
        <p:nvSpPr>
          <p:cNvPr id="4" name="5-конечная звезда 3"/>
          <p:cNvSpPr/>
          <p:nvPr/>
        </p:nvSpPr>
        <p:spPr>
          <a:xfrm>
            <a:off x="8028384" y="5733256"/>
            <a:ext cx="648072" cy="58424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5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945</TotalTime>
  <Words>351</Words>
  <Application>Microsoft Office PowerPoint</Application>
  <PresentationFormat>Экран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Остин</vt:lpstr>
      <vt:lpstr>Изучаем  кабардинский  язык</vt:lpstr>
      <vt:lpstr>Возвратная форма </vt:lpstr>
      <vt:lpstr>Презентация PowerPoint</vt:lpstr>
      <vt:lpstr>Псалъэщ1эхэр зыдогъащ1э</vt:lpstr>
      <vt:lpstr>Презентация PowerPoint</vt:lpstr>
      <vt:lpstr>Псалъэ зэпхахэр  псалъэухахэм хэвгъэувэ.</vt:lpstr>
      <vt:lpstr>Къезэгъ псалъэхэр хэвгъэувэж.</vt:lpstr>
      <vt:lpstr>Аудирование</vt:lpstr>
      <vt:lpstr>Псалъэухахэр нэвгъэсыж.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Mama</cp:lastModifiedBy>
  <cp:revision>68</cp:revision>
  <dcterms:created xsi:type="dcterms:W3CDTF">2013-11-25T07:17:07Z</dcterms:created>
  <dcterms:modified xsi:type="dcterms:W3CDTF">2014-07-02T15:52:11Z</dcterms:modified>
</cp:coreProperties>
</file>