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9" r:id="rId4"/>
    <p:sldId id="267" r:id="rId5"/>
    <p:sldId id="277" r:id="rId6"/>
    <p:sldId id="278" r:id="rId7"/>
    <p:sldId id="279" r:id="rId8"/>
    <p:sldId id="276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24.04.2014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4400" b="1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63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 txBox="1">
            <a:spLocks/>
          </p:cNvSpPr>
          <p:nvPr/>
        </p:nvSpPr>
        <p:spPr>
          <a:xfrm>
            <a:off x="251520" y="410714"/>
            <a:ext cx="8712968" cy="1042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Возвратные </a:t>
            </a:r>
          </a:p>
          <a:p>
            <a:pPr marL="0" indent="0">
              <a:buNone/>
            </a:pPr>
            <a:r>
              <a:rPr lang="ru-RU" sz="360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и невозвратные глаголы</a:t>
            </a:r>
            <a:endParaRPr lang="ru-RU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251520" y="1700808"/>
            <a:ext cx="4284092" cy="500835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Сотхьэщ1 – </a:t>
            </a:r>
          </a:p>
          <a:p>
            <a:r>
              <a:rPr lang="ru-RU" sz="2800" dirty="0"/>
              <a:t>Солъэщ1 – </a:t>
            </a:r>
            <a:endParaRPr lang="ru-RU" sz="2800" dirty="0" smtClean="0"/>
          </a:p>
          <a:p>
            <a:r>
              <a:rPr lang="ru-RU" sz="2800" dirty="0" err="1" smtClean="0"/>
              <a:t>Сохуапэ</a:t>
            </a:r>
            <a:r>
              <a:rPr lang="ru-RU" sz="2800" dirty="0" smtClean="0"/>
              <a:t> </a:t>
            </a:r>
            <a:r>
              <a:rPr lang="ru-RU" sz="2800" dirty="0"/>
              <a:t>– </a:t>
            </a:r>
            <a:endParaRPr lang="ru-RU" sz="2800" dirty="0"/>
          </a:p>
          <a:p>
            <a:r>
              <a:rPr lang="ru-RU" sz="2800" dirty="0" smtClean="0"/>
              <a:t>Щызот1агъэ – </a:t>
            </a:r>
          </a:p>
          <a:p>
            <a:r>
              <a:rPr lang="ru-RU" sz="2800" dirty="0" smtClean="0"/>
              <a:t>Лъызот1агъэ – </a:t>
            </a:r>
          </a:p>
          <a:p>
            <a:r>
              <a:rPr lang="ru-RU" sz="2800" dirty="0" err="1" smtClean="0"/>
              <a:t>Дызолъхьэ</a:t>
            </a:r>
            <a:r>
              <a:rPr lang="ru-RU" sz="2800" dirty="0" smtClean="0"/>
              <a:t> </a:t>
            </a:r>
            <a:r>
              <a:rPr lang="ru-RU" sz="2800" dirty="0"/>
              <a:t>– </a:t>
            </a:r>
          </a:p>
          <a:p>
            <a:r>
              <a:rPr lang="ru-RU" sz="2800" dirty="0"/>
              <a:t>Щхьэрызот1агъэ – </a:t>
            </a:r>
          </a:p>
          <a:p>
            <a:r>
              <a:rPr lang="en-US" sz="2800" dirty="0"/>
              <a:t>I</a:t>
            </a:r>
            <a:r>
              <a:rPr lang="ru-RU" sz="2800" dirty="0" err="1"/>
              <a:t>эрызолъхьэ</a:t>
            </a:r>
            <a:r>
              <a:rPr lang="ru-RU" sz="2800" dirty="0"/>
              <a:t> – </a:t>
            </a:r>
          </a:p>
          <a:p>
            <a:endParaRPr lang="ru-RU" sz="2800" b="1" dirty="0"/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680396" y="1700808"/>
            <a:ext cx="4284092" cy="50083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зызотхьэщ1</a:t>
            </a:r>
          </a:p>
          <a:p>
            <a:r>
              <a:rPr lang="ru-RU" sz="2800" dirty="0" smtClean="0"/>
              <a:t>зызолъэщ1</a:t>
            </a:r>
          </a:p>
          <a:p>
            <a:r>
              <a:rPr lang="ru-RU" sz="2800" dirty="0" err="1" smtClean="0"/>
              <a:t>зызохуапэ</a:t>
            </a:r>
            <a:endParaRPr lang="ru-RU" sz="2800" dirty="0" smtClean="0"/>
          </a:p>
          <a:p>
            <a:r>
              <a:rPr lang="ru-RU" sz="2800" dirty="0" smtClean="0"/>
              <a:t>зыщызот1агъэ</a:t>
            </a:r>
          </a:p>
          <a:p>
            <a:r>
              <a:rPr lang="ru-RU" sz="2800" dirty="0" smtClean="0"/>
              <a:t>зылъызот1агъэ</a:t>
            </a:r>
          </a:p>
          <a:p>
            <a:r>
              <a:rPr lang="ru-RU" sz="2800" dirty="0" err="1" smtClean="0"/>
              <a:t>зыдызолъхьэ</a:t>
            </a:r>
            <a:endParaRPr lang="ru-RU" sz="2800" dirty="0" smtClean="0"/>
          </a:p>
          <a:p>
            <a:r>
              <a:rPr lang="ru-RU" sz="2800" dirty="0" smtClean="0"/>
              <a:t>зыщхьэрызот1агъэ</a:t>
            </a:r>
          </a:p>
          <a:p>
            <a:r>
              <a:rPr lang="ru-RU" sz="2800" dirty="0" smtClean="0"/>
              <a:t>зы1эрызолъхьэ</a:t>
            </a:r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0345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1195536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>
                <a:latin typeface="Arial Black" panose="020B0A04020102020204" pitchFamily="34" charset="0"/>
              </a:rPr>
              <a:t>Псалъэухахэр</a:t>
            </a:r>
            <a:r>
              <a:rPr lang="ru-RU" sz="4000" dirty="0" smtClean="0">
                <a:latin typeface="Arial Black" panose="020B0A04020102020204" pitchFamily="34" charset="0"/>
              </a:rPr>
              <a:t> </a:t>
            </a:r>
            <a:r>
              <a:rPr lang="ru-RU" sz="4000" dirty="0" err="1" smtClean="0">
                <a:latin typeface="Arial Black" panose="020B0A04020102020204" pitchFamily="34" charset="0"/>
              </a:rPr>
              <a:t>нэвгъэсыж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39552" y="2132856"/>
            <a:ext cx="8208912" cy="36607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err="1" smtClean="0">
                <a:solidFill>
                  <a:schemeClr val="tx1"/>
                </a:solidFill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сабийр</a:t>
            </a:r>
            <a:r>
              <a:rPr lang="ru-RU" sz="3200" b="1" dirty="0" smtClean="0">
                <a:solidFill>
                  <a:schemeClr val="tx1"/>
                </a:solidFill>
              </a:rPr>
              <a:t> сотхьэщ1, </a:t>
            </a:r>
            <a:r>
              <a:rPr lang="ru-RU" sz="3200" b="1" dirty="0" err="1" smtClean="0">
                <a:solidFill>
                  <a:schemeClr val="tx1"/>
                </a:solidFill>
              </a:rPr>
              <a:t>сэри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С</a:t>
            </a:r>
            <a:r>
              <a:rPr lang="ru-RU" sz="3200" b="1" dirty="0" err="1" smtClean="0">
                <a:solidFill>
                  <a:schemeClr val="tx1"/>
                </a:solidFill>
              </a:rPr>
              <a:t>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си </a:t>
            </a:r>
            <a:r>
              <a:rPr lang="ru-RU" sz="3200" b="1" dirty="0" err="1">
                <a:solidFill>
                  <a:schemeClr val="tx1"/>
                </a:solidFill>
              </a:rPr>
              <a:t>къуэш</a:t>
            </a:r>
            <a:r>
              <a:rPr lang="ru-RU" sz="3200" b="1" dirty="0">
                <a:solidFill>
                  <a:schemeClr val="tx1"/>
                </a:solidFill>
              </a:rPr>
              <a:t> нэхъыщ1эм галстук </a:t>
            </a:r>
            <a:r>
              <a:rPr lang="ru-RU" sz="3200" b="1" dirty="0" err="1">
                <a:solidFill>
                  <a:schemeClr val="tx1"/>
                </a:solidFill>
              </a:rPr>
              <a:t>дызолъхьэ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 smtClean="0">
                <a:solidFill>
                  <a:schemeClr val="tx1"/>
                </a:solidFill>
              </a:rPr>
              <a:t>сэри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</a:rPr>
              <a:t> си </a:t>
            </a:r>
            <a:r>
              <a:rPr lang="ru-RU" sz="3200" b="1" dirty="0" err="1" smtClean="0">
                <a:solidFill>
                  <a:schemeClr val="tx1"/>
                </a:solidFill>
              </a:rPr>
              <a:t>щыпхъу</a:t>
            </a:r>
            <a:r>
              <a:rPr lang="ru-RU" sz="3200" b="1" dirty="0" smtClean="0">
                <a:solidFill>
                  <a:schemeClr val="tx1"/>
                </a:solidFill>
              </a:rPr>
              <a:t> ц1ык1ур </a:t>
            </a:r>
            <a:r>
              <a:rPr lang="ru-RU" sz="3200" b="1" dirty="0" err="1" smtClean="0">
                <a:solidFill>
                  <a:schemeClr val="tx1"/>
                </a:solidFill>
              </a:rPr>
              <a:t>сохуапэ</a:t>
            </a:r>
            <a:r>
              <a:rPr lang="ru-RU" sz="3200" b="1" dirty="0" smtClean="0">
                <a:solidFill>
                  <a:schemeClr val="tx1"/>
                </a:solidFill>
              </a:rPr>
              <a:t>, </a:t>
            </a:r>
            <a:r>
              <a:rPr lang="ru-RU" sz="3200" b="1" dirty="0" err="1" smtClean="0">
                <a:solidFill>
                  <a:schemeClr val="tx1"/>
                </a:solidFill>
              </a:rPr>
              <a:t>сэри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сабийм</a:t>
            </a:r>
            <a:r>
              <a:rPr lang="ru-RU" sz="3200" b="1" dirty="0" smtClean="0">
                <a:solidFill>
                  <a:schemeClr val="tx1"/>
                </a:solidFill>
              </a:rPr>
              <a:t> и </a:t>
            </a:r>
            <a:r>
              <a:rPr lang="ru-RU" sz="3200" b="1" dirty="0" err="1" smtClean="0">
                <a:solidFill>
                  <a:schemeClr val="tx1"/>
                </a:solidFill>
              </a:rPr>
              <a:t>напэр</a:t>
            </a:r>
            <a:r>
              <a:rPr lang="ru-RU" sz="3200" b="1" dirty="0" smtClean="0">
                <a:solidFill>
                  <a:schemeClr val="tx1"/>
                </a:solidFill>
              </a:rPr>
              <a:t> солъэщ1, </a:t>
            </a:r>
            <a:r>
              <a:rPr lang="ru-RU" sz="3200" b="1" dirty="0" err="1" smtClean="0">
                <a:solidFill>
                  <a:schemeClr val="tx1"/>
                </a:solidFill>
              </a:rPr>
              <a:t>сэри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Алинэ</a:t>
            </a:r>
            <a:r>
              <a:rPr lang="ru-RU" sz="3200" b="1" dirty="0" smtClean="0">
                <a:solidFill>
                  <a:schemeClr val="tx1"/>
                </a:solidFill>
              </a:rPr>
              <a:t> 1элъэр 1эрызолъхьэ, </a:t>
            </a:r>
            <a:r>
              <a:rPr lang="ru-RU" sz="3200" b="1" dirty="0" err="1" smtClean="0">
                <a:solidFill>
                  <a:schemeClr val="tx1"/>
                </a:solidFill>
              </a:rPr>
              <a:t>сэри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9532" y="5349977"/>
            <a:ext cx="8568952" cy="8873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96944" cy="10801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Arial Black" panose="020B0A04020102020204" pitchFamily="34" charset="0"/>
              </a:rPr>
              <a:t>Рассказ </a:t>
            </a:r>
            <a:r>
              <a:rPr lang="ru-RU" sz="3600" b="1" dirty="0" err="1" smtClean="0">
                <a:latin typeface="Arial Black" panose="020B0A04020102020204" pitchFamily="34" charset="0"/>
              </a:rPr>
              <a:t>зэхыдолъхьэ</a:t>
            </a:r>
            <a:r>
              <a:rPr lang="ru-RU" sz="3600" b="1" dirty="0" smtClean="0">
                <a:latin typeface="Arial Black" panose="020B0A04020102020204" pitchFamily="34" charset="0"/>
              </a:rPr>
              <a:t>.</a:t>
            </a:r>
            <a:endParaRPr lang="ru-RU" sz="36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224159"/>
            <a:ext cx="3600400" cy="3886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 smtClean="0"/>
              <a:t>схуэпащ</a:t>
            </a:r>
            <a:r>
              <a:rPr lang="ru-RU" sz="2800" b="1" dirty="0" smtClean="0"/>
              <a:t> щыст1эгъащ лъыст1эгъащ </a:t>
            </a:r>
            <a:r>
              <a:rPr lang="ru-RU" sz="2800" b="1" dirty="0"/>
              <a:t>щхьэрыст1эгъащ </a:t>
            </a:r>
            <a:r>
              <a:rPr lang="ru-RU" sz="2800" b="1" dirty="0" err="1" smtClean="0"/>
              <a:t>теслъхьащ</a:t>
            </a:r>
            <a:r>
              <a:rPr lang="ru-RU" sz="2800" b="1" dirty="0" smtClean="0"/>
              <a:t> </a:t>
            </a:r>
          </a:p>
          <a:p>
            <a:r>
              <a:rPr lang="ru-RU" sz="2800" b="1" dirty="0" err="1" smtClean="0"/>
              <a:t>дэслъхьащ</a:t>
            </a:r>
            <a:r>
              <a:rPr lang="ru-RU" sz="2800" b="1" dirty="0" smtClean="0"/>
              <a:t> 1эрыст1эгъащ </a:t>
            </a:r>
            <a:endParaRPr lang="ru-RU" sz="28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139952" y="2205980"/>
            <a:ext cx="4896544" cy="3886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419872" y="4075955"/>
            <a:ext cx="393430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49080"/>
            <a:ext cx="1267462" cy="107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2339752" y="4581128"/>
            <a:ext cx="27363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71127"/>
            <a:ext cx="1014514" cy="980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 flipV="1">
            <a:off x="2843808" y="3356992"/>
            <a:ext cx="23762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16832"/>
            <a:ext cx="1578413" cy="144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 стрелкой 11"/>
          <p:cNvCxnSpPr/>
          <p:nvPr/>
        </p:nvCxnSpPr>
        <p:spPr>
          <a:xfrm flipV="1">
            <a:off x="2627784" y="2746457"/>
            <a:ext cx="3571718" cy="394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6" t="8897" b="14826"/>
          <a:stretch/>
        </p:blipFill>
        <p:spPr bwMode="auto">
          <a:xfrm>
            <a:off x="6460621" y="4856343"/>
            <a:ext cx="1248216" cy="9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 стрелкой 13"/>
          <p:cNvCxnSpPr/>
          <p:nvPr/>
        </p:nvCxnSpPr>
        <p:spPr>
          <a:xfrm>
            <a:off x="2339752" y="5085184"/>
            <a:ext cx="396684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88667"/>
            <a:ext cx="1043384" cy="104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 стрелкой 15"/>
          <p:cNvCxnSpPr/>
          <p:nvPr/>
        </p:nvCxnSpPr>
        <p:spPr>
          <a:xfrm>
            <a:off x="2843808" y="5517232"/>
            <a:ext cx="194421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t="13815" r="16947" b="14196"/>
          <a:stretch/>
        </p:blipFill>
        <p:spPr bwMode="auto">
          <a:xfrm>
            <a:off x="7452321" y="3512921"/>
            <a:ext cx="864096" cy="8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Прямая со стрелкой 18"/>
          <p:cNvCxnSpPr/>
          <p:nvPr/>
        </p:nvCxnSpPr>
        <p:spPr>
          <a:xfrm flipV="1">
            <a:off x="1835696" y="2348880"/>
            <a:ext cx="1296144" cy="3975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0" r="8208"/>
          <a:stretch/>
        </p:blipFill>
        <p:spPr bwMode="auto">
          <a:xfrm>
            <a:off x="3199429" y="1412776"/>
            <a:ext cx="1232974" cy="137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3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7488832" cy="720080"/>
          </a:xfrm>
        </p:spPr>
        <p:txBody>
          <a:bodyPr>
            <a:normAutofit/>
          </a:bodyPr>
          <a:lstStyle/>
          <a:p>
            <a:r>
              <a:rPr lang="ru-RU" sz="3600" dirty="0" err="1" smtClean="0">
                <a:latin typeface="Arial Black" panose="020B0A04020102020204" pitchFamily="34" charset="0"/>
              </a:rPr>
              <a:t>Фыкъеджэ</a:t>
            </a:r>
            <a:r>
              <a:rPr lang="ru-RU" sz="3600" dirty="0" smtClean="0">
                <a:latin typeface="Arial Black" panose="020B0A04020102020204" pitchFamily="34" charset="0"/>
              </a:rPr>
              <a:t>, адэк1э </a:t>
            </a:r>
            <a:r>
              <a:rPr lang="ru-RU" sz="3600" dirty="0" err="1" smtClean="0">
                <a:latin typeface="Arial Black" panose="020B0A04020102020204" pitchFamily="34" charset="0"/>
              </a:rPr>
              <a:t>пыфщэ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568952" cy="3886200"/>
          </a:xfrm>
        </p:spPr>
        <p:txBody>
          <a:bodyPr>
            <a:noAutofit/>
          </a:bodyPr>
          <a:lstStyle/>
          <a:p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пщэдей</a:t>
            </a:r>
            <a:r>
              <a:rPr lang="ru-RU" sz="3200" b="1" dirty="0">
                <a:solidFill>
                  <a:schemeClr val="tx1"/>
                </a:solidFill>
              </a:rPr>
              <a:t> си к1эстумыщ1эр щыст1эгъэнущ. </a:t>
            </a:r>
            <a:r>
              <a:rPr lang="ru-RU" sz="3200" b="1" dirty="0" err="1">
                <a:solidFill>
                  <a:schemeClr val="tx1"/>
                </a:solidFill>
              </a:rPr>
              <a:t>Уэ</a:t>
            </a:r>
            <a:r>
              <a:rPr lang="ru-RU" sz="3200" b="1" dirty="0">
                <a:solidFill>
                  <a:schemeClr val="tx1"/>
                </a:solidFill>
              </a:rPr>
              <a:t> сыт щыпт1эгъэнур?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1 уч.: </a:t>
            </a:r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пщэдей</a:t>
            </a:r>
            <a:r>
              <a:rPr lang="ru-RU" sz="3200" b="1" dirty="0">
                <a:solidFill>
                  <a:schemeClr val="tx1"/>
                </a:solidFill>
              </a:rPr>
              <a:t> си </a:t>
            </a:r>
            <a:r>
              <a:rPr lang="ru-RU" sz="3200" b="1" dirty="0" err="1">
                <a:solidFill>
                  <a:schemeClr val="tx1"/>
                </a:solidFill>
              </a:rPr>
              <a:t>джанэ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хужьыр</a:t>
            </a:r>
            <a:r>
              <a:rPr lang="ru-RU" sz="3200" b="1" dirty="0">
                <a:solidFill>
                  <a:schemeClr val="tx1"/>
                </a:solidFill>
              </a:rPr>
              <a:t> щыст1эгъэнущ. </a:t>
            </a:r>
            <a:r>
              <a:rPr lang="ru-RU" sz="3200" b="1" dirty="0" err="1">
                <a:solidFill>
                  <a:schemeClr val="tx1"/>
                </a:solidFill>
              </a:rPr>
              <a:t>Уэ</a:t>
            </a:r>
            <a:r>
              <a:rPr lang="ru-RU" sz="3200" b="1" dirty="0">
                <a:solidFill>
                  <a:schemeClr val="tx1"/>
                </a:solidFill>
              </a:rPr>
              <a:t> сыт щыпт1эгъэнур? 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2 уч.: </a:t>
            </a:r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пщэдей</a:t>
            </a:r>
            <a:r>
              <a:rPr lang="ru-RU" sz="3200" b="1" dirty="0">
                <a:solidFill>
                  <a:schemeClr val="tx1"/>
                </a:solidFill>
              </a:rPr>
              <a:t> си </a:t>
            </a:r>
            <a:r>
              <a:rPr lang="ru-RU" sz="3200" b="1" dirty="0" err="1">
                <a:solidFill>
                  <a:schemeClr val="tx1"/>
                </a:solidFill>
              </a:rPr>
              <a:t>бостей</a:t>
            </a:r>
            <a:r>
              <a:rPr lang="ru-RU" sz="3200" b="1" dirty="0">
                <a:solidFill>
                  <a:schemeClr val="tx1"/>
                </a:solidFill>
              </a:rPr>
              <a:t> щ1ыхур щыст1эгъэнущ. </a:t>
            </a:r>
            <a:r>
              <a:rPr lang="ru-RU" sz="3200" b="1" dirty="0" err="1">
                <a:solidFill>
                  <a:schemeClr val="tx1"/>
                </a:solidFill>
              </a:rPr>
              <a:t>Уэ</a:t>
            </a:r>
            <a:r>
              <a:rPr lang="ru-RU" sz="3200" b="1" dirty="0">
                <a:solidFill>
                  <a:schemeClr val="tx1"/>
                </a:solidFill>
              </a:rPr>
              <a:t> сыт щыпт1эгъэнур?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3 уч.: …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1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496944" cy="1800200"/>
          </a:xfrm>
        </p:spPr>
        <p:txBody>
          <a:bodyPr>
            <a:normAutofit fontScale="90000"/>
          </a:bodyPr>
          <a:lstStyle/>
          <a:p>
            <a:r>
              <a:rPr lang="ru-RU" sz="3100" b="1" dirty="0" smtClean="0">
                <a:latin typeface="+mn-lt"/>
              </a:rPr>
              <a:t>Сыт </a:t>
            </a:r>
            <a:r>
              <a:rPr lang="ru-RU" sz="3100" b="1" dirty="0" err="1">
                <a:latin typeface="+mn-lt"/>
              </a:rPr>
              <a:t>щыгъыр</a:t>
            </a:r>
            <a:r>
              <a:rPr lang="ru-RU" sz="3100" b="1" dirty="0">
                <a:latin typeface="+mn-lt"/>
              </a:rPr>
              <a:t>? Сыт </a:t>
            </a:r>
            <a:r>
              <a:rPr lang="ru-RU" sz="3100" b="1" dirty="0" err="1">
                <a:latin typeface="+mn-lt"/>
              </a:rPr>
              <a:t>щхьэрыгъыр</a:t>
            </a:r>
            <a:r>
              <a:rPr lang="ru-RU" sz="3100" b="1" dirty="0">
                <a:latin typeface="+mn-lt"/>
              </a:rPr>
              <a:t>? Сыт </a:t>
            </a:r>
            <a:r>
              <a:rPr lang="ru-RU" sz="3100" b="1" dirty="0" err="1">
                <a:latin typeface="+mn-lt"/>
              </a:rPr>
              <a:t>лъыгъыр</a:t>
            </a:r>
            <a:r>
              <a:rPr lang="ru-RU" sz="3100" b="1" dirty="0">
                <a:latin typeface="+mn-lt"/>
              </a:rPr>
              <a:t>? Сыт и </a:t>
            </a:r>
            <a:r>
              <a:rPr lang="ru-RU" sz="3100" b="1" dirty="0" err="1">
                <a:latin typeface="+mn-lt"/>
              </a:rPr>
              <a:t>пщэм</a:t>
            </a:r>
            <a:r>
              <a:rPr lang="ru-RU" sz="3100" b="1" dirty="0">
                <a:latin typeface="+mn-lt"/>
              </a:rPr>
              <a:t> </a:t>
            </a:r>
            <a:r>
              <a:rPr lang="ru-RU" sz="3100" b="1" dirty="0" err="1">
                <a:latin typeface="+mn-lt"/>
              </a:rPr>
              <a:t>дэлъыр</a:t>
            </a:r>
            <a:r>
              <a:rPr lang="ru-RU" sz="3100" b="1" dirty="0">
                <a:latin typeface="+mn-lt"/>
              </a:rPr>
              <a:t>? Сыт 1эрыгъыр? </a:t>
            </a:r>
            <a:r>
              <a:rPr lang="ru-RU" sz="3100" b="1" dirty="0" err="1">
                <a:latin typeface="+mn-lt"/>
              </a:rPr>
              <a:t>Дауэ</a:t>
            </a:r>
            <a:r>
              <a:rPr lang="ru-RU" sz="3100" b="1" dirty="0">
                <a:latin typeface="+mn-lt"/>
              </a:rPr>
              <a:t> </a:t>
            </a:r>
            <a:r>
              <a:rPr lang="ru-RU" sz="3100" b="1" dirty="0" err="1">
                <a:latin typeface="+mn-lt"/>
              </a:rPr>
              <a:t>хуэпа</a:t>
            </a:r>
            <a:r>
              <a:rPr lang="ru-RU" sz="3100" b="1" dirty="0">
                <a:latin typeface="+mn-lt"/>
              </a:rPr>
              <a:t>? Сыт </a:t>
            </a:r>
            <a:r>
              <a:rPr lang="ru-RU" sz="3100" b="1" dirty="0" err="1">
                <a:latin typeface="+mn-lt"/>
              </a:rPr>
              <a:t>хуэдэ</a:t>
            </a:r>
            <a:r>
              <a:rPr lang="ru-RU" sz="3100" b="1" dirty="0">
                <a:latin typeface="+mn-lt"/>
              </a:rPr>
              <a:t> щ1алэм (</a:t>
            </a:r>
            <a:r>
              <a:rPr lang="ru-RU" sz="3100" b="1" dirty="0" err="1">
                <a:latin typeface="+mn-lt"/>
              </a:rPr>
              <a:t>хъыджэбзым</a:t>
            </a:r>
            <a:r>
              <a:rPr lang="ru-RU" sz="3100" b="1" dirty="0">
                <a:latin typeface="+mn-lt"/>
              </a:rPr>
              <a:t>, </a:t>
            </a:r>
            <a:r>
              <a:rPr lang="ru-RU" sz="3100" b="1" dirty="0" err="1">
                <a:latin typeface="+mn-lt"/>
              </a:rPr>
              <a:t>хъыджэбз</a:t>
            </a:r>
            <a:r>
              <a:rPr lang="ru-RU" sz="3100" b="1" dirty="0">
                <a:latin typeface="+mn-lt"/>
              </a:rPr>
              <a:t> ц1ык1ум) и  </a:t>
            </a:r>
            <a:r>
              <a:rPr lang="ru-RU" sz="3100" b="1" dirty="0" err="1">
                <a:latin typeface="+mn-lt"/>
              </a:rPr>
              <a:t>щыгъыныр</a:t>
            </a:r>
            <a:r>
              <a:rPr lang="ru-RU" sz="3100" b="1" dirty="0" smtClean="0">
                <a:latin typeface="+mn-lt"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76872"/>
            <a:ext cx="7543800" cy="38862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6"/>
          <a:stretch/>
        </p:blipFill>
        <p:spPr bwMode="auto">
          <a:xfrm>
            <a:off x="539552" y="2459871"/>
            <a:ext cx="2395639" cy="406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7269"/>
            <a:ext cx="28575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381" y="2459871"/>
            <a:ext cx="2659648" cy="3993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4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496944" cy="1584176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Arial Black" panose="020B0A04020102020204" pitchFamily="34" charset="0"/>
              </a:rPr>
              <a:t>Рассказ-</a:t>
            </a:r>
            <a:r>
              <a:rPr lang="ru-RU" sz="3600" dirty="0" err="1" smtClean="0">
                <a:latin typeface="Arial Black" panose="020B0A04020102020204" pitchFamily="34" charset="0"/>
              </a:rPr>
              <a:t>къуажэхьыр</a:t>
            </a:r>
            <a:r>
              <a:rPr lang="ru-RU" sz="3600" dirty="0" smtClean="0">
                <a:latin typeface="Arial Black" panose="020B0A04020102020204" pitchFamily="34" charset="0"/>
              </a:rPr>
              <a:t> </a:t>
            </a:r>
            <a:br>
              <a:rPr lang="ru-RU" sz="3600" dirty="0" smtClean="0">
                <a:latin typeface="Arial Black" panose="020B0A04020102020204" pitchFamily="34" charset="0"/>
              </a:rPr>
            </a:br>
            <a:r>
              <a:rPr lang="ru-RU" sz="3600" dirty="0" err="1" smtClean="0">
                <a:latin typeface="Arial Black" panose="020B0A04020102020204" pitchFamily="34" charset="0"/>
              </a:rPr>
              <a:t>хэт</a:t>
            </a:r>
            <a:r>
              <a:rPr lang="ru-RU" sz="3600" dirty="0" smtClean="0">
                <a:latin typeface="Arial Black" panose="020B0A04020102020204" pitchFamily="34" charset="0"/>
              </a:rPr>
              <a:t> </a:t>
            </a:r>
            <a:r>
              <a:rPr lang="ru-RU" sz="3600" dirty="0" err="1" smtClean="0">
                <a:latin typeface="Arial Black" panose="020B0A04020102020204" pitchFamily="34" charset="0"/>
              </a:rPr>
              <a:t>зытеухуар</a:t>
            </a:r>
            <a:r>
              <a:rPr lang="ru-RU" sz="3600" dirty="0" smtClean="0">
                <a:latin typeface="Arial Black" panose="020B0A04020102020204" pitchFamily="34" charset="0"/>
              </a:rPr>
              <a:t>?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4653136"/>
            <a:ext cx="7543800" cy="150993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25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712968" cy="5760640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Вед.: ..., сыту </a:t>
            </a:r>
            <a:r>
              <a:rPr lang="ru-RU" sz="2800" dirty="0" err="1">
                <a:solidFill>
                  <a:schemeClr val="tx1"/>
                </a:solidFill>
              </a:rPr>
              <a:t>дахащэ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уи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бостейр</a:t>
            </a:r>
            <a:r>
              <a:rPr lang="ru-RU" sz="2800" dirty="0">
                <a:solidFill>
                  <a:schemeClr val="tx1"/>
                </a:solidFill>
              </a:rPr>
              <a:t>!</a:t>
            </a:r>
          </a:p>
          <a:p>
            <a:r>
              <a:rPr lang="ru-RU" sz="2800" dirty="0">
                <a:solidFill>
                  <a:schemeClr val="tx1"/>
                </a:solidFill>
              </a:rPr>
              <a:t>Уч.: </a:t>
            </a:r>
            <a:r>
              <a:rPr lang="ru-RU" sz="2800" dirty="0" err="1">
                <a:solidFill>
                  <a:schemeClr val="tx1"/>
                </a:solidFill>
              </a:rPr>
              <a:t>Упсэу</a:t>
            </a:r>
            <a:r>
              <a:rPr lang="ru-RU" sz="2800" dirty="0">
                <a:solidFill>
                  <a:schemeClr val="tx1"/>
                </a:solidFill>
              </a:rPr>
              <a:t>! </a:t>
            </a:r>
            <a:r>
              <a:rPr lang="ru-RU" sz="2800" dirty="0" err="1">
                <a:solidFill>
                  <a:schemeClr val="tx1"/>
                </a:solidFill>
              </a:rPr>
              <a:t>Сэри</a:t>
            </a:r>
            <a:r>
              <a:rPr lang="ru-RU" sz="2800" dirty="0">
                <a:solidFill>
                  <a:schemeClr val="tx1"/>
                </a:solidFill>
              </a:rPr>
              <a:t> сигу </a:t>
            </a:r>
            <a:r>
              <a:rPr lang="ru-RU" sz="2800" dirty="0" err="1">
                <a:solidFill>
                  <a:schemeClr val="tx1"/>
                </a:solidFill>
              </a:rPr>
              <a:t>ирохь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Вед.: </a:t>
            </a:r>
            <a:r>
              <a:rPr lang="ru-RU" sz="2800" dirty="0" err="1">
                <a:solidFill>
                  <a:schemeClr val="tx1"/>
                </a:solidFill>
              </a:rPr>
              <a:t>Бостейм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b="1" dirty="0">
                <a:solidFill>
                  <a:schemeClr val="tx1"/>
                </a:solidFill>
              </a:rPr>
              <a:t>и </a:t>
            </a:r>
            <a:r>
              <a:rPr lang="ru-RU" sz="2800" b="1" dirty="0" err="1">
                <a:solidFill>
                  <a:schemeClr val="tx1"/>
                </a:solidFill>
              </a:rPr>
              <a:t>фэр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дахэ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дыдэу</a:t>
            </a:r>
            <a:r>
              <a:rPr lang="ru-RU" sz="2800" b="1" dirty="0">
                <a:solidFill>
                  <a:schemeClr val="tx1"/>
                </a:solidFill>
              </a:rPr>
              <a:t> къок1у</a:t>
            </a:r>
            <a:r>
              <a:rPr lang="ru-RU" sz="2800" dirty="0">
                <a:solidFill>
                  <a:schemeClr val="tx1"/>
                </a:solidFill>
              </a:rPr>
              <a:t> (цвет очень идет).</a:t>
            </a:r>
          </a:p>
          <a:p>
            <a:r>
              <a:rPr lang="ru-RU" sz="2800" dirty="0">
                <a:solidFill>
                  <a:schemeClr val="tx1"/>
                </a:solidFill>
              </a:rPr>
              <a:t>Уч.: </a:t>
            </a:r>
            <a:r>
              <a:rPr lang="ru-RU" sz="2800" dirty="0" err="1">
                <a:solidFill>
                  <a:schemeClr val="tx1"/>
                </a:solidFill>
              </a:rPr>
              <a:t>Упсэу</a:t>
            </a:r>
            <a:r>
              <a:rPr lang="ru-RU" sz="2800" dirty="0">
                <a:solidFill>
                  <a:schemeClr val="tx1"/>
                </a:solidFill>
              </a:rPr>
              <a:t>!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Вед.: </a:t>
            </a:r>
            <a:r>
              <a:rPr lang="ru-RU" sz="2800" dirty="0" err="1">
                <a:solidFill>
                  <a:schemeClr val="tx1"/>
                </a:solidFill>
              </a:rPr>
              <a:t>Хэт</a:t>
            </a:r>
            <a:r>
              <a:rPr lang="ru-RU" sz="2800" dirty="0">
                <a:solidFill>
                  <a:schemeClr val="tx1"/>
                </a:solidFill>
              </a:rPr>
              <a:t> ар </a:t>
            </a:r>
            <a:r>
              <a:rPr lang="ru-RU" sz="2800" dirty="0" err="1">
                <a:solidFill>
                  <a:schemeClr val="tx1"/>
                </a:solidFill>
              </a:rPr>
              <a:t>къыпхуэзыщэхуар</a:t>
            </a:r>
            <a:r>
              <a:rPr lang="ru-RU" sz="2800" dirty="0">
                <a:solidFill>
                  <a:schemeClr val="tx1"/>
                </a:solidFill>
              </a:rPr>
              <a:t>?</a:t>
            </a:r>
          </a:p>
          <a:p>
            <a:r>
              <a:rPr lang="ru-RU" sz="2800" dirty="0">
                <a:solidFill>
                  <a:schemeClr val="tx1"/>
                </a:solidFill>
              </a:rPr>
              <a:t>Уч.: Си </a:t>
            </a:r>
            <a:r>
              <a:rPr lang="ru-RU" sz="2800" dirty="0" err="1">
                <a:solidFill>
                  <a:schemeClr val="tx1"/>
                </a:solidFill>
              </a:rPr>
              <a:t>анэм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Вед.: Лъап1э </a:t>
            </a:r>
            <a:r>
              <a:rPr lang="ru-RU" sz="2800" dirty="0" err="1">
                <a:solidFill>
                  <a:schemeClr val="tx1"/>
                </a:solidFill>
              </a:rPr>
              <a:t>хъунщ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апхуэдэ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бостей</a:t>
            </a:r>
            <a:r>
              <a:rPr lang="ru-RU" sz="2800" dirty="0">
                <a:solidFill>
                  <a:schemeClr val="tx1"/>
                </a:solidFill>
              </a:rPr>
              <a:t> дахэк1ейр?</a:t>
            </a:r>
          </a:p>
          <a:p>
            <a:r>
              <a:rPr lang="ru-RU" sz="2800" dirty="0">
                <a:solidFill>
                  <a:schemeClr val="tx1"/>
                </a:solidFill>
              </a:rPr>
              <a:t>Уч.: </a:t>
            </a:r>
            <a:r>
              <a:rPr lang="ru-RU" sz="2800" dirty="0" err="1">
                <a:solidFill>
                  <a:schemeClr val="tx1"/>
                </a:solidFill>
              </a:rPr>
              <a:t>Хьэуэ</a:t>
            </a:r>
            <a:r>
              <a:rPr lang="ru-RU" sz="2800" dirty="0">
                <a:solidFill>
                  <a:schemeClr val="tx1"/>
                </a:solidFill>
              </a:rPr>
              <a:t>, лъап1экъым. 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Вед.: </a:t>
            </a:r>
            <a:r>
              <a:rPr lang="ru-RU" sz="2800" dirty="0" err="1">
                <a:solidFill>
                  <a:schemeClr val="tx1"/>
                </a:solidFill>
              </a:rPr>
              <a:t>Дапщэ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зиуасэр</a:t>
            </a:r>
            <a:r>
              <a:rPr lang="ru-RU" sz="2800" dirty="0">
                <a:solidFill>
                  <a:schemeClr val="tx1"/>
                </a:solidFill>
              </a:rPr>
              <a:t> ар?</a:t>
            </a:r>
          </a:p>
          <a:p>
            <a:r>
              <a:rPr lang="ru-RU" sz="2800" dirty="0">
                <a:solidFill>
                  <a:schemeClr val="tx1"/>
                </a:solidFill>
              </a:rPr>
              <a:t>Уч.: Минит1щ </a:t>
            </a:r>
            <a:r>
              <a:rPr lang="ru-RU" sz="2800" dirty="0" err="1">
                <a:solidFill>
                  <a:schemeClr val="tx1"/>
                </a:solidFill>
              </a:rPr>
              <a:t>зиуасэр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  <a:p>
            <a:r>
              <a:rPr lang="ru-RU" sz="2800" dirty="0">
                <a:solidFill>
                  <a:schemeClr val="tx1"/>
                </a:solidFill>
              </a:rPr>
              <a:t>Вед.: </a:t>
            </a:r>
            <a:r>
              <a:rPr lang="ru-RU" sz="2800" dirty="0" err="1">
                <a:solidFill>
                  <a:schemeClr val="tx1"/>
                </a:solidFill>
              </a:rPr>
              <a:t>Пэж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ru-RU" sz="2800" dirty="0" err="1">
                <a:solidFill>
                  <a:schemeClr val="tx1"/>
                </a:solidFill>
              </a:rPr>
              <a:t>дыдэу</a:t>
            </a:r>
            <a:r>
              <a:rPr lang="ru-RU" sz="2800" dirty="0">
                <a:solidFill>
                  <a:schemeClr val="tx1"/>
                </a:solidFill>
              </a:rPr>
              <a:t> лъап1экъым. </a:t>
            </a:r>
            <a:r>
              <a:rPr lang="ru-RU" sz="2800" b="1" dirty="0">
                <a:solidFill>
                  <a:schemeClr val="tx1"/>
                </a:solidFill>
              </a:rPr>
              <a:t>Ф1ык1э </a:t>
            </a:r>
            <a:r>
              <a:rPr lang="ru-RU" sz="2800" b="1" dirty="0" err="1">
                <a:solidFill>
                  <a:schemeClr val="tx1"/>
                </a:solidFill>
              </a:rPr>
              <a:t>угъэлажьэ</a:t>
            </a:r>
            <a:r>
              <a:rPr lang="ru-RU" sz="2800" b="1" dirty="0">
                <a:solidFill>
                  <a:schemeClr val="tx1"/>
                </a:solidFill>
              </a:rPr>
              <a:t>!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316416" y="4869160"/>
            <a:ext cx="61156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6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717</TotalTime>
  <Words>240</Words>
  <Application>Microsoft Office PowerPoint</Application>
  <PresentationFormat>Экран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NewsPrint</vt:lpstr>
      <vt:lpstr>Изучаем  кабардинский язык</vt:lpstr>
      <vt:lpstr>Презентация PowerPoint</vt:lpstr>
      <vt:lpstr>Псалъэухахэр нэвгъэсыж</vt:lpstr>
      <vt:lpstr>Рассказ зэхыдолъхьэ.</vt:lpstr>
      <vt:lpstr>Фыкъеджэ, адэк1э пыфщэ</vt:lpstr>
      <vt:lpstr>Сыт щыгъыр? Сыт щхьэрыгъыр? Сыт лъыгъыр? Сыт и пщэм дэлъыр? Сыт 1эрыгъыр? Дауэ хуэпа? Сыт хуэдэ щ1алэм (хъыджэбзым, хъыджэбз ц1ык1ум) и  щыгъыныр?</vt:lpstr>
      <vt:lpstr>Рассказ-къуажэхьыр  хэт зытеухуар?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59</cp:revision>
  <dcterms:created xsi:type="dcterms:W3CDTF">2013-11-03T16:46:49Z</dcterms:created>
  <dcterms:modified xsi:type="dcterms:W3CDTF">2014-04-24T20:33:05Z</dcterms:modified>
</cp:coreProperties>
</file>