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76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62"/>
    <a:srgbClr val="CCCC00"/>
    <a:srgbClr val="B3EBFF"/>
    <a:srgbClr val="89E0FF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427984" y="5229200"/>
            <a:ext cx="4536504" cy="897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№</a:t>
            </a:r>
            <a:r>
              <a:rPr lang="ru-RU" sz="4400" b="1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69</a:t>
            </a:r>
            <a:endParaRPr kumimoji="0" lang="ru-RU" sz="44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80920" cy="1296144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 smtClean="0"/>
              <a:t>Псалъэухахэр</a:t>
            </a:r>
            <a:r>
              <a:rPr lang="ru-RU" sz="4400" dirty="0" smtClean="0"/>
              <a:t> </a:t>
            </a:r>
            <a:r>
              <a:rPr lang="ru-RU" sz="4400" dirty="0" err="1" smtClean="0"/>
              <a:t>нэвгъэсыж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72816"/>
            <a:ext cx="8712968" cy="4462264"/>
          </a:xfrm>
        </p:spPr>
        <p:txBody>
          <a:bodyPr/>
          <a:lstStyle/>
          <a:p>
            <a:r>
              <a:rPr lang="ru-RU" sz="3200" dirty="0" err="1">
                <a:solidFill>
                  <a:schemeClr val="tx1"/>
                </a:solidFill>
              </a:rPr>
              <a:t>Студентыр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докладым</a:t>
            </a:r>
            <a:r>
              <a:rPr lang="ru-RU" sz="3200" dirty="0">
                <a:solidFill>
                  <a:schemeClr val="tx1"/>
                </a:solidFill>
              </a:rPr>
              <a:t> ... (йода1уэ, ежь, </a:t>
            </a:r>
            <a:r>
              <a:rPr lang="ru-RU" sz="3200" dirty="0" err="1">
                <a:solidFill>
                  <a:schemeClr val="tx1"/>
                </a:solidFill>
              </a:rPr>
              <a:t>йолэжь</a:t>
            </a:r>
            <a:r>
              <a:rPr lang="ru-RU" sz="3200" dirty="0">
                <a:solidFill>
                  <a:schemeClr val="tx1"/>
                </a:solidFill>
              </a:rPr>
              <a:t>).</a:t>
            </a:r>
          </a:p>
          <a:p>
            <a:r>
              <a:rPr lang="ru-RU" sz="3200" dirty="0" err="1">
                <a:solidFill>
                  <a:schemeClr val="tx1"/>
                </a:solidFill>
              </a:rPr>
              <a:t>Адэшхуэм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сабийм</a:t>
            </a:r>
            <a:r>
              <a:rPr lang="ru-RU" sz="3200" dirty="0">
                <a:solidFill>
                  <a:schemeClr val="tx1"/>
                </a:solidFill>
              </a:rPr>
              <a:t> и </a:t>
            </a:r>
            <a:r>
              <a:rPr lang="ru-RU" sz="3200" dirty="0" err="1">
                <a:solidFill>
                  <a:schemeClr val="tx1"/>
                </a:solidFill>
              </a:rPr>
              <a:t>щхьэцыр</a:t>
            </a:r>
            <a:r>
              <a:rPr lang="ru-RU" sz="3200" dirty="0">
                <a:solidFill>
                  <a:schemeClr val="tx1"/>
                </a:solidFill>
              </a:rPr>
              <a:t> ... (</a:t>
            </a:r>
            <a:r>
              <a:rPr lang="ru-RU" sz="3200" dirty="0" err="1">
                <a:solidFill>
                  <a:schemeClr val="tx1"/>
                </a:solidFill>
              </a:rPr>
              <a:t>иупсащ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ru-RU" sz="3200" dirty="0" err="1">
                <a:solidFill>
                  <a:schemeClr val="tx1"/>
                </a:solidFill>
              </a:rPr>
              <a:t>ижьащ</a:t>
            </a:r>
            <a:r>
              <a:rPr lang="ru-RU" sz="3200" dirty="0">
                <a:solidFill>
                  <a:schemeClr val="tx1"/>
                </a:solidFill>
              </a:rPr>
              <a:t>, игъэпск1ащ).</a:t>
            </a:r>
          </a:p>
          <a:p>
            <a:r>
              <a:rPr lang="ru-RU" sz="3200" dirty="0" err="1">
                <a:solidFill>
                  <a:schemeClr val="tx1"/>
                </a:solidFill>
              </a:rPr>
              <a:t>Пщэдджыжьым</a:t>
            </a:r>
            <a:r>
              <a:rPr lang="ru-RU" sz="3200" dirty="0">
                <a:solidFill>
                  <a:schemeClr val="tx1"/>
                </a:solidFill>
              </a:rPr>
              <a:t> си </a:t>
            </a:r>
            <a:r>
              <a:rPr lang="ru-RU" sz="3200" dirty="0" err="1" smtClean="0">
                <a:solidFill>
                  <a:schemeClr val="tx1"/>
                </a:solidFill>
              </a:rPr>
              <a:t>дэлъхум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... (</a:t>
            </a:r>
            <a:r>
              <a:rPr lang="ru-RU" sz="3200" dirty="0" err="1">
                <a:solidFill>
                  <a:schemeClr val="tx1"/>
                </a:solidFill>
              </a:rPr>
              <a:t>гъуэлъыжащ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ru-RU" sz="3200" dirty="0" err="1">
                <a:solidFill>
                  <a:schemeClr val="tx1"/>
                </a:solidFill>
              </a:rPr>
              <a:t>зиупсащ</a:t>
            </a:r>
            <a:r>
              <a:rPr lang="ru-RU" sz="3200" dirty="0">
                <a:solidFill>
                  <a:schemeClr val="tx1"/>
                </a:solidFill>
              </a:rPr>
              <a:t>, зигъэпск1ащ).</a:t>
            </a:r>
          </a:p>
          <a:p>
            <a:r>
              <a:rPr lang="ru-RU" sz="3200" dirty="0">
                <a:solidFill>
                  <a:schemeClr val="tx1"/>
                </a:solidFill>
              </a:rPr>
              <a:t>Еджак1уэхэм </a:t>
            </a:r>
            <a:r>
              <a:rPr lang="ru-RU" sz="3200" dirty="0" err="1">
                <a:solidFill>
                  <a:schemeClr val="tx1"/>
                </a:solidFill>
              </a:rPr>
              <a:t>тхьэмахуэм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паркым</a:t>
            </a:r>
            <a:r>
              <a:rPr lang="ru-RU" sz="3200" dirty="0">
                <a:solidFill>
                  <a:schemeClr val="tx1"/>
                </a:solidFill>
              </a:rPr>
              <a:t> ... (къыщак1ухьащ, </a:t>
            </a:r>
            <a:r>
              <a:rPr lang="ru-RU" sz="3200" dirty="0" err="1">
                <a:solidFill>
                  <a:schemeClr val="tx1"/>
                </a:solidFill>
              </a:rPr>
              <a:t>щеджащ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ru-RU" sz="3200" dirty="0" err="1">
                <a:solidFill>
                  <a:schemeClr val="tx1"/>
                </a:solidFill>
              </a:rPr>
              <a:t>щыджэгуащ</a:t>
            </a:r>
            <a:r>
              <a:rPr lang="ru-RU" sz="3200" dirty="0">
                <a:solidFill>
                  <a:schemeClr val="tx1"/>
                </a:solidFill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440160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/>
              <a:t>Псалъэухахэр</a:t>
            </a:r>
            <a:r>
              <a:rPr lang="ru-RU" sz="4000" dirty="0" smtClean="0"/>
              <a:t> </a:t>
            </a:r>
            <a:br>
              <a:rPr lang="ru-RU" sz="4000" dirty="0" smtClean="0"/>
            </a:br>
            <a:r>
              <a:rPr lang="ru-RU" sz="4000" dirty="0" smtClean="0"/>
              <a:t>урысыбзэк1э  зэвдзэк1.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0528" y="1772816"/>
            <a:ext cx="9073008" cy="5400600"/>
          </a:xfrm>
        </p:spPr>
        <p:txBody>
          <a:bodyPr>
            <a:normAutofit/>
          </a:bodyPr>
          <a:lstStyle/>
          <a:p>
            <a:pPr marL="97155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Хэт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жьыуэ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къэтэджыр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?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Мухьэмэд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жьыуэ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къотэдж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</a:p>
          <a:p>
            <a:pPr marL="97155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Хэт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гувауэ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гъуэлъыжыр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? Мурат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гувауэ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мэгъуэлъыж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</a:p>
          <a:p>
            <a:pPr marL="97155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Хэт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зи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щхьэцыр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дахэу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зыжьар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?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Аминат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и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щхьэцыр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дахэу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ижьащ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</a:p>
          <a:p>
            <a:pPr marL="97155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Хэт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дыгъуасэ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паркым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къыщызык1ухьар? Еджак1уэхэм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дыгъуасэ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ea typeface="Calibri"/>
                <a:cs typeface="Times New Roman"/>
              </a:rPr>
              <a:t>паркым</a:t>
            </a:r>
            <a:r>
              <a:rPr lang="ru-RU" sz="2800" dirty="0">
                <a:solidFill>
                  <a:schemeClr val="tx1"/>
                </a:solidFill>
                <a:ea typeface="Calibri"/>
                <a:cs typeface="Times New Roman"/>
              </a:rPr>
              <a:t> къыщак1ухьащ</a:t>
            </a:r>
            <a:r>
              <a:rPr lang="ru-RU" sz="2800" dirty="0" smtClean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7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781800" cy="936104"/>
          </a:xfrm>
        </p:spPr>
        <p:txBody>
          <a:bodyPr>
            <a:normAutofit/>
          </a:bodyPr>
          <a:lstStyle/>
          <a:p>
            <a:r>
              <a:rPr lang="ru-RU" sz="4000" dirty="0" err="1" smtClean="0"/>
              <a:t>Фыкъеджэ</a:t>
            </a:r>
            <a:r>
              <a:rPr lang="ru-RU" sz="4000" dirty="0" smtClean="0"/>
              <a:t>,  адэк1э </a:t>
            </a:r>
            <a:r>
              <a:rPr lang="ru-RU" sz="4000" dirty="0" err="1" smtClean="0"/>
              <a:t>пыфщэ</a:t>
            </a:r>
            <a:r>
              <a:rPr lang="ru-RU" sz="4000" dirty="0" smtClean="0"/>
              <a:t>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464496"/>
          </a:xfrm>
        </p:spPr>
        <p:txBody>
          <a:bodyPr/>
          <a:lstStyle/>
          <a:p>
            <a:r>
              <a:rPr lang="ru-RU" sz="3200" dirty="0" err="1">
                <a:solidFill>
                  <a:schemeClr val="tx1"/>
                </a:solidFill>
              </a:rPr>
              <a:t>Сэ</a:t>
            </a:r>
            <a:r>
              <a:rPr lang="ru-RU" sz="3200" dirty="0">
                <a:solidFill>
                  <a:schemeClr val="tx1"/>
                </a:solidFill>
              </a:rPr>
              <a:t> си </a:t>
            </a:r>
            <a:r>
              <a:rPr lang="ru-RU" sz="3200" dirty="0" err="1">
                <a:solidFill>
                  <a:schemeClr val="tx1"/>
                </a:solidFill>
              </a:rPr>
              <a:t>учебникым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солэжь</a:t>
            </a:r>
            <a:r>
              <a:rPr lang="ru-RU" sz="3200" dirty="0">
                <a:solidFill>
                  <a:schemeClr val="tx1"/>
                </a:solidFill>
              </a:rPr>
              <a:t>. </a:t>
            </a:r>
            <a:r>
              <a:rPr lang="ru-RU" sz="3200" dirty="0" err="1">
                <a:solidFill>
                  <a:schemeClr val="tx1"/>
                </a:solidFill>
              </a:rPr>
              <a:t>Уэ</a:t>
            </a:r>
            <a:r>
              <a:rPr lang="ru-RU" sz="3200" dirty="0">
                <a:solidFill>
                  <a:schemeClr val="tx1"/>
                </a:solidFill>
              </a:rPr>
              <a:t> сыт </a:t>
            </a:r>
            <a:r>
              <a:rPr lang="ru-RU" sz="3200" dirty="0" err="1">
                <a:solidFill>
                  <a:schemeClr val="tx1"/>
                </a:solidFill>
              </a:rPr>
              <a:t>узэлэжьыр</a:t>
            </a:r>
            <a:r>
              <a:rPr lang="ru-RU" sz="3200" dirty="0">
                <a:solidFill>
                  <a:schemeClr val="tx1"/>
                </a:solidFill>
              </a:rPr>
              <a:t>?</a:t>
            </a:r>
          </a:p>
          <a:p>
            <a:r>
              <a:rPr lang="ru-RU" sz="3200" dirty="0">
                <a:solidFill>
                  <a:schemeClr val="tx1"/>
                </a:solidFill>
              </a:rPr>
              <a:t>1: </a:t>
            </a:r>
            <a:r>
              <a:rPr lang="ru-RU" sz="3200" dirty="0" err="1">
                <a:solidFill>
                  <a:schemeClr val="tx1"/>
                </a:solidFill>
              </a:rPr>
              <a:t>Сэ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докладым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солэжь</a:t>
            </a:r>
            <a:r>
              <a:rPr lang="ru-RU" sz="3200" dirty="0">
                <a:solidFill>
                  <a:schemeClr val="tx1"/>
                </a:solidFill>
              </a:rPr>
              <a:t>. </a:t>
            </a:r>
            <a:r>
              <a:rPr lang="ru-RU" sz="3200" dirty="0" err="1">
                <a:solidFill>
                  <a:schemeClr val="tx1"/>
                </a:solidFill>
              </a:rPr>
              <a:t>Уэ</a:t>
            </a:r>
            <a:r>
              <a:rPr lang="ru-RU" sz="3200" dirty="0">
                <a:solidFill>
                  <a:schemeClr val="tx1"/>
                </a:solidFill>
              </a:rPr>
              <a:t> сыт </a:t>
            </a:r>
            <a:r>
              <a:rPr lang="ru-RU" sz="3200" dirty="0" err="1">
                <a:solidFill>
                  <a:schemeClr val="tx1"/>
                </a:solidFill>
              </a:rPr>
              <a:t>узэлэжьыр</a:t>
            </a:r>
            <a:r>
              <a:rPr lang="ru-RU" sz="3200" dirty="0">
                <a:solidFill>
                  <a:schemeClr val="tx1"/>
                </a:solidFill>
              </a:rPr>
              <a:t>?</a:t>
            </a:r>
          </a:p>
          <a:p>
            <a:r>
              <a:rPr lang="ru-RU" sz="3200" dirty="0">
                <a:solidFill>
                  <a:schemeClr val="tx1"/>
                </a:solidFill>
              </a:rPr>
              <a:t>2: </a:t>
            </a:r>
            <a:r>
              <a:rPr lang="ru-RU" sz="3200" dirty="0" err="1">
                <a:solidFill>
                  <a:schemeClr val="tx1"/>
                </a:solidFill>
              </a:rPr>
              <a:t>Сэ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рефератым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солэжь</a:t>
            </a:r>
            <a:r>
              <a:rPr lang="ru-RU" sz="3200" dirty="0">
                <a:solidFill>
                  <a:schemeClr val="tx1"/>
                </a:solidFill>
              </a:rPr>
              <a:t>. </a:t>
            </a:r>
            <a:r>
              <a:rPr lang="ru-RU" sz="3200" dirty="0" err="1">
                <a:solidFill>
                  <a:schemeClr val="tx1"/>
                </a:solidFill>
              </a:rPr>
              <a:t>Уэ</a:t>
            </a:r>
            <a:r>
              <a:rPr lang="ru-RU" sz="3200" dirty="0">
                <a:solidFill>
                  <a:schemeClr val="tx1"/>
                </a:solidFill>
              </a:rPr>
              <a:t> сыт </a:t>
            </a:r>
            <a:r>
              <a:rPr lang="ru-RU" sz="3200" dirty="0" err="1">
                <a:solidFill>
                  <a:schemeClr val="tx1"/>
                </a:solidFill>
              </a:rPr>
              <a:t>узэлэжьыр</a:t>
            </a:r>
            <a:r>
              <a:rPr lang="ru-RU" sz="3200" dirty="0">
                <a:solidFill>
                  <a:schemeClr val="tx1"/>
                </a:solidFill>
              </a:rPr>
              <a:t>?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1008112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Послелоги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90342"/>
              </p:ext>
            </p:extLst>
          </p:nvPr>
        </p:nvGraphicFramePr>
        <p:xfrm>
          <a:off x="251519" y="1340768"/>
          <a:ext cx="8640961" cy="4626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9"/>
                <a:gridCol w="2796107"/>
                <a:gridCol w="2532485"/>
                <a:gridCol w="2520280"/>
              </a:tblGrid>
              <a:tr h="37084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Значения послелогов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послелоги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значения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rowSpan="3">
                  <a:txBody>
                    <a:bodyPr/>
                    <a:lstStyle/>
                    <a:p>
                      <a:pPr marL="45720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630555" algn="l"/>
                        </a:tabLst>
                      </a:pPr>
                      <a:r>
                        <a:rPr lang="ru-RU" sz="2400" spc="-300" dirty="0" smtClean="0">
                          <a:effectLst/>
                        </a:rPr>
                        <a:t>1</a:t>
                      </a:r>
                      <a:endParaRPr lang="ru-RU" sz="2400" spc="-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 err="1" smtClean="0">
                          <a:effectLst/>
                        </a:rPr>
                        <a:t>Пространствен-ные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и деж/деж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к, у, от, возле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и дежк1э</a:t>
                      </a:r>
                      <a:r>
                        <a:rPr lang="ru-RU" sz="2400" dirty="0" smtClean="0">
                          <a:effectLst/>
                        </a:rPr>
                        <a:t>/</a:t>
                      </a: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 smtClean="0">
                          <a:effectLst/>
                        </a:rPr>
                        <a:t>дежк1э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к, в сторону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и ужь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вслед за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rowSpan="5"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spc="-300" dirty="0">
                          <a:effectLst/>
                        </a:rPr>
                        <a:t>2</a:t>
                      </a:r>
                      <a:endParaRPr lang="ru-RU" sz="2400" spc="-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Временные</a:t>
                      </a:r>
                      <a:endParaRPr lang="ru-RU" sz="24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 err="1">
                          <a:effectLst/>
                        </a:rPr>
                        <a:t>лъандэрэ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с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пщ1ондэ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до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къэс/къэск1э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до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нэужь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после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нэс/нэск1э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до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005359"/>
              </p:ext>
            </p:extLst>
          </p:nvPr>
        </p:nvGraphicFramePr>
        <p:xfrm>
          <a:off x="179512" y="548678"/>
          <a:ext cx="8712969" cy="55571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4096"/>
                <a:gridCol w="3240360"/>
                <a:gridCol w="2520280"/>
                <a:gridCol w="2088233"/>
              </a:tblGrid>
              <a:tr h="697751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Причинные отношения 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папщ1э</a:t>
                      </a:r>
                      <a:r>
                        <a:rPr lang="ru-RU" sz="2400" dirty="0" smtClean="0">
                          <a:effectLst/>
                        </a:rPr>
                        <a:t>/</a:t>
                      </a:r>
                    </a:p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 smtClean="0">
                          <a:effectLst/>
                        </a:rPr>
                        <a:t>папщ1эк1э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из-за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</a:tr>
              <a:tr h="6977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къыхэк1к1э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из-за, </a:t>
                      </a:r>
                      <a:endParaRPr lang="ru-RU" sz="2400" dirty="0" smtClean="0">
                        <a:effectLst/>
                      </a:endParaRPr>
                    </a:p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 smtClean="0">
                          <a:effectLst/>
                        </a:rPr>
                        <a:t>исходя </a:t>
                      </a:r>
                      <a:r>
                        <a:rPr lang="ru-RU" sz="2400" dirty="0">
                          <a:effectLst/>
                        </a:rPr>
                        <a:t>из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</a:tr>
              <a:tr h="34887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щхьэк1э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из-за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</a:tr>
              <a:tr h="348876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Отношения цели, предназначенности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щхьэк1э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за, для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</a:tr>
              <a:tr h="34887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дежк1э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для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</a:tr>
              <a:tr h="6977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папщ1э</a:t>
                      </a:r>
                      <a:r>
                        <a:rPr lang="ru-RU" sz="2400" dirty="0" smtClean="0">
                          <a:effectLst/>
                        </a:rPr>
                        <a:t>/</a:t>
                      </a:r>
                    </a:p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 smtClean="0">
                          <a:effectLst/>
                        </a:rPr>
                        <a:t>папщ1эк1э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для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</a:tr>
              <a:tr h="348876">
                <a:tc rowSpan="5"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 rowSpan="5"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Определительно-ограничительные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>
                    <a:solidFill>
                      <a:srgbClr val="E4E4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хуэдиз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около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</a:tr>
              <a:tr h="6977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нэмыщ1</a:t>
                      </a:r>
                      <a:r>
                        <a:rPr lang="ru-RU" sz="2400" dirty="0" smtClean="0">
                          <a:effectLst/>
                        </a:rPr>
                        <a:t>/</a:t>
                      </a:r>
                    </a:p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 smtClean="0">
                          <a:effectLst/>
                        </a:rPr>
                        <a:t>нэмыщ1к1э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кроме, помимо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</a:tr>
              <a:tr h="34887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ф1эк1/ф1эк1а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кроме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</a:tr>
              <a:tr h="4365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 err="1" smtClean="0">
                          <a:effectLst/>
                        </a:rPr>
                        <a:t>къэс</a:t>
                      </a:r>
                      <a:r>
                        <a:rPr lang="ru-RU" sz="2400" dirty="0" smtClean="0">
                          <a:effectLst/>
                        </a:rPr>
                        <a:t>/къэск1э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до (сюда)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</a:tr>
              <a:tr h="34887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нэс/нэск1э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до (туда)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88" marR="6788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9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568952" cy="1224136"/>
          </a:xfrm>
        </p:spPr>
        <p:txBody>
          <a:bodyPr>
            <a:normAutofit/>
          </a:bodyPr>
          <a:lstStyle/>
          <a:p>
            <a:r>
              <a:rPr lang="ru-RU" sz="4000" dirty="0" err="1" smtClean="0"/>
              <a:t>Фыкъеджэ</a:t>
            </a:r>
            <a:r>
              <a:rPr lang="ru-RU" sz="4000" dirty="0" smtClean="0"/>
              <a:t>,  урысыбзэк1э  зэвдзэк1.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678288"/>
          </a:xfrm>
        </p:spPr>
        <p:txBody>
          <a:bodyPr/>
          <a:lstStyle/>
          <a:p>
            <a:pPr lvl="0"/>
            <a:r>
              <a:rPr lang="ru-RU" sz="3000" dirty="0">
                <a:solidFill>
                  <a:schemeClr val="tx1"/>
                </a:solidFill>
              </a:rPr>
              <a:t>Щ1алэхэр </a:t>
            </a:r>
            <a:r>
              <a:rPr lang="ru-RU" sz="3000" dirty="0" err="1">
                <a:solidFill>
                  <a:schemeClr val="tx1"/>
                </a:solidFill>
              </a:rPr>
              <a:t>остановкэм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деж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щытхэщ</a:t>
            </a:r>
            <a:r>
              <a:rPr lang="ru-RU" sz="3000" dirty="0">
                <a:solidFill>
                  <a:schemeClr val="tx1"/>
                </a:solidFill>
              </a:rPr>
              <a:t>. </a:t>
            </a:r>
            <a:r>
              <a:rPr lang="ru-RU" sz="3000" dirty="0" err="1">
                <a:solidFill>
                  <a:schemeClr val="tx1"/>
                </a:solidFill>
              </a:rPr>
              <a:t>Сымаджэщым</a:t>
            </a:r>
            <a:r>
              <a:rPr lang="ru-RU" sz="3000" dirty="0">
                <a:solidFill>
                  <a:schemeClr val="tx1"/>
                </a:solidFill>
              </a:rPr>
              <a:t> и </a:t>
            </a:r>
            <a:r>
              <a:rPr lang="ru-RU" sz="3000" dirty="0" err="1">
                <a:solidFill>
                  <a:schemeClr val="tx1"/>
                </a:solidFill>
              </a:rPr>
              <a:t>деж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аптекэ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щытщ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ru-RU" sz="3000" dirty="0" err="1" smtClean="0">
                <a:solidFill>
                  <a:schemeClr val="tx1"/>
                </a:solidFill>
              </a:rPr>
              <a:t>Щэбэт</a:t>
            </a:r>
            <a:r>
              <a:rPr lang="ru-RU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err="1" smtClean="0">
                <a:solidFill>
                  <a:schemeClr val="tx1"/>
                </a:solidFill>
              </a:rPr>
              <a:t>махуэм</a:t>
            </a:r>
            <a:r>
              <a:rPr lang="ru-RU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лъандэрэ</a:t>
            </a:r>
            <a:r>
              <a:rPr lang="ru-RU" sz="3000" dirty="0">
                <a:solidFill>
                  <a:schemeClr val="tx1"/>
                </a:solidFill>
              </a:rPr>
              <a:t> си </a:t>
            </a:r>
            <a:r>
              <a:rPr lang="ru-RU" sz="3000" dirty="0" err="1">
                <a:solidFill>
                  <a:schemeClr val="tx1"/>
                </a:solidFill>
              </a:rPr>
              <a:t>ныбжьэгъур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слъэгъуакъым</a:t>
            </a:r>
            <a:r>
              <a:rPr lang="ru-RU" sz="3000" dirty="0">
                <a:solidFill>
                  <a:schemeClr val="tx1"/>
                </a:solidFill>
              </a:rPr>
              <a:t>. </a:t>
            </a:r>
            <a:r>
              <a:rPr lang="ru-RU" sz="3000" dirty="0" err="1">
                <a:solidFill>
                  <a:schemeClr val="tx1"/>
                </a:solidFill>
              </a:rPr>
              <a:t>Махуэ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къэс</a:t>
            </a:r>
            <a:r>
              <a:rPr lang="ru-RU" sz="3000" dirty="0">
                <a:solidFill>
                  <a:schemeClr val="tx1"/>
                </a:solidFill>
              </a:rPr>
              <a:t> дэ еджап1эм док1уэ.</a:t>
            </a:r>
          </a:p>
          <a:p>
            <a:pPr lvl="0"/>
            <a:r>
              <a:rPr lang="ru-RU" sz="3000" dirty="0" err="1">
                <a:solidFill>
                  <a:schemeClr val="tx1"/>
                </a:solidFill>
              </a:rPr>
              <a:t>Газетым</a:t>
            </a:r>
            <a:r>
              <a:rPr lang="ru-RU" sz="3000" dirty="0">
                <a:solidFill>
                  <a:schemeClr val="tx1"/>
                </a:solidFill>
              </a:rPr>
              <a:t> щхьэк1э </a:t>
            </a:r>
            <a:r>
              <a:rPr lang="ru-RU" sz="3000" dirty="0" err="1">
                <a:solidFill>
                  <a:schemeClr val="tx1"/>
                </a:solidFill>
              </a:rPr>
              <a:t>киоскым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нэс</a:t>
            </a:r>
            <a:r>
              <a:rPr lang="ru-RU" sz="3000" dirty="0">
                <a:solidFill>
                  <a:schemeClr val="tx1"/>
                </a:solidFill>
              </a:rPr>
              <a:t> сык1уащ. Щ1ы1эм къыхэк1к1э </a:t>
            </a:r>
            <a:r>
              <a:rPr lang="ru-RU" sz="3000" dirty="0" err="1">
                <a:solidFill>
                  <a:schemeClr val="tx1"/>
                </a:solidFill>
              </a:rPr>
              <a:t>хуабэу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зысхуэпащ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ru-RU" sz="3000" dirty="0" err="1">
                <a:solidFill>
                  <a:schemeClr val="tx1"/>
                </a:solidFill>
              </a:rPr>
              <a:t>Уэр</a:t>
            </a:r>
            <a:r>
              <a:rPr lang="ru-RU" sz="3000" dirty="0">
                <a:solidFill>
                  <a:schemeClr val="tx1"/>
                </a:solidFill>
              </a:rPr>
              <a:t> щхьэк1э </a:t>
            </a:r>
            <a:r>
              <a:rPr lang="ru-RU" sz="3000" dirty="0" err="1">
                <a:solidFill>
                  <a:schemeClr val="tx1"/>
                </a:solidFill>
              </a:rPr>
              <a:t>Нэхущ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Чэрим</a:t>
            </a:r>
            <a:r>
              <a:rPr lang="ru-RU" sz="3000" dirty="0">
                <a:solidFill>
                  <a:schemeClr val="tx1"/>
                </a:solidFill>
              </a:rPr>
              <a:t> и </a:t>
            </a:r>
            <a:r>
              <a:rPr lang="ru-RU" sz="3000" dirty="0" err="1">
                <a:solidFill>
                  <a:schemeClr val="tx1"/>
                </a:solidFill>
              </a:rPr>
              <a:t>концертым</a:t>
            </a:r>
            <a:r>
              <a:rPr lang="ru-RU" sz="3000" dirty="0">
                <a:solidFill>
                  <a:schemeClr val="tx1"/>
                </a:solidFill>
              </a:rPr>
              <a:t> и билетит1 </a:t>
            </a:r>
            <a:r>
              <a:rPr lang="ru-RU" sz="3000" dirty="0" err="1">
                <a:solidFill>
                  <a:schemeClr val="tx1"/>
                </a:solidFill>
              </a:rPr>
              <a:t>къэсщэхуащ</a:t>
            </a:r>
            <a:r>
              <a:rPr lang="ru-RU" sz="3000" dirty="0">
                <a:solidFill>
                  <a:schemeClr val="tx1"/>
                </a:solidFill>
              </a:rPr>
              <a:t>.  </a:t>
            </a:r>
            <a:r>
              <a:rPr lang="ru-RU" sz="3000" dirty="0" err="1">
                <a:solidFill>
                  <a:schemeClr val="tx1"/>
                </a:solidFill>
              </a:rPr>
              <a:t>Рефератыр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стхын</a:t>
            </a:r>
            <a:r>
              <a:rPr lang="ru-RU" sz="3000" dirty="0">
                <a:solidFill>
                  <a:schemeClr val="tx1"/>
                </a:solidFill>
              </a:rPr>
              <a:t> папщ1э </a:t>
            </a:r>
            <a:r>
              <a:rPr lang="ru-RU" sz="3000" dirty="0" err="1">
                <a:solidFill>
                  <a:schemeClr val="tx1"/>
                </a:solidFill>
              </a:rPr>
              <a:t>библиотекэм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сыщылэжьащ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8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008" y="260648"/>
            <a:ext cx="8712968" cy="864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 err="1" smtClean="0">
                <a:solidFill>
                  <a:schemeClr val="tx1"/>
                </a:solidFill>
              </a:rPr>
              <a:t>Хэт</a:t>
            </a:r>
            <a:r>
              <a:rPr lang="ru-RU" sz="4000" b="1" dirty="0" smtClean="0">
                <a:solidFill>
                  <a:schemeClr val="tx1"/>
                </a:solidFill>
              </a:rPr>
              <a:t> </a:t>
            </a:r>
            <a:r>
              <a:rPr lang="ru-RU" sz="4000" b="1" dirty="0" err="1" smtClean="0">
                <a:solidFill>
                  <a:schemeClr val="tx1"/>
                </a:solidFill>
              </a:rPr>
              <a:t>дэнэ</a:t>
            </a:r>
            <a:r>
              <a:rPr lang="ru-RU" sz="4000" b="1" dirty="0" smtClean="0">
                <a:solidFill>
                  <a:schemeClr val="tx1"/>
                </a:solidFill>
              </a:rPr>
              <a:t> </a:t>
            </a:r>
            <a:r>
              <a:rPr lang="ru-RU" sz="4000" b="1" dirty="0" err="1" smtClean="0">
                <a:solidFill>
                  <a:schemeClr val="tx1"/>
                </a:solidFill>
              </a:rPr>
              <a:t>деж</a:t>
            </a:r>
            <a:r>
              <a:rPr lang="ru-RU" sz="4000" b="1" dirty="0" smtClean="0">
                <a:solidFill>
                  <a:schemeClr val="tx1"/>
                </a:solidFill>
              </a:rPr>
              <a:t> </a:t>
            </a:r>
            <a:r>
              <a:rPr lang="ru-RU" sz="4000" b="1" dirty="0" err="1" smtClean="0">
                <a:solidFill>
                  <a:schemeClr val="tx1"/>
                </a:solidFill>
              </a:rPr>
              <a:t>щыт</a:t>
            </a:r>
            <a:r>
              <a:rPr lang="ru-RU" sz="4000" b="1" dirty="0" smtClean="0">
                <a:solidFill>
                  <a:schemeClr val="tx1"/>
                </a:solidFill>
              </a:rPr>
              <a:t>?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611560" y="5345833"/>
            <a:ext cx="61156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 descr="http://2.bp.blogspot.com/_XV45BHRq4Qo/TKGQ1xnxfYI/AAAAAAAAARw/LZsn_t1hwoU/s1600/%D1%83%D1%87%D0%B8%D1%82+%D1%83+%D0%B4%D0%BE%D1%81%D0%BA%D0%B8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74"/>
          <a:stretch/>
        </p:blipFill>
        <p:spPr bwMode="auto">
          <a:xfrm>
            <a:off x="467544" y="1340768"/>
            <a:ext cx="398343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kazved.ru/uploadimg/15200_1024_8_avtobusy2_-_murat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79" y="1257930"/>
            <a:ext cx="3875754" cy="260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7days.ru/upload/images/338/88d8e0085225ad04e00dee9fdc9dd_7D_07_shkaf_jas_f07_fm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7"/>
          <a:stretch/>
        </p:blipFill>
        <p:spPr bwMode="auto">
          <a:xfrm>
            <a:off x="1763688" y="3095891"/>
            <a:ext cx="2857500" cy="376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ic.rutube.ru/video/ea/23/ea231ddbcc9e463a27085f9ba11074f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93" y="4221088"/>
            <a:ext cx="3824340" cy="21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838</TotalTime>
  <Words>278</Words>
  <Application>Microsoft Office PowerPoint</Application>
  <PresentationFormat>Экран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NewsPrint</vt:lpstr>
      <vt:lpstr>Изучаем  кабардинский язык</vt:lpstr>
      <vt:lpstr>Псалъэухахэр нэвгъэсыж</vt:lpstr>
      <vt:lpstr>Псалъэухахэр  урысыбзэк1э  зэвдзэк1.</vt:lpstr>
      <vt:lpstr>Фыкъеджэ,  адэк1э пыфщэ.</vt:lpstr>
      <vt:lpstr>Послелоги </vt:lpstr>
      <vt:lpstr>Презентация PowerPoint</vt:lpstr>
      <vt:lpstr>Фыкъеджэ,  урысыбзэк1э  зэвдзэк1.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70</cp:revision>
  <dcterms:created xsi:type="dcterms:W3CDTF">2013-11-03T16:46:49Z</dcterms:created>
  <dcterms:modified xsi:type="dcterms:W3CDTF">2014-05-07T13:33:02Z</dcterms:modified>
</cp:coreProperties>
</file>