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9" r:id="rId3"/>
    <p:sldId id="290" r:id="rId4"/>
    <p:sldId id="271" r:id="rId5"/>
    <p:sldId id="272" r:id="rId6"/>
    <p:sldId id="285" r:id="rId7"/>
    <p:sldId id="287" r:id="rId8"/>
    <p:sldId id="286" r:id="rId9"/>
    <p:sldId id="288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15.05.2014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988840"/>
            <a:ext cx="6931105" cy="2421796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512373"/>
                </a:solidFill>
              </a:rPr>
              <a:t>Изучаем </a:t>
            </a:r>
            <a:br>
              <a:rPr lang="ru-RU" sz="5400" b="1" dirty="0" smtClean="0">
                <a:solidFill>
                  <a:srgbClr val="512373"/>
                </a:solidFill>
              </a:rPr>
            </a:br>
            <a:r>
              <a:rPr lang="ru-RU" sz="54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5400" b="1" dirty="0" smtClean="0">
                <a:solidFill>
                  <a:srgbClr val="512373"/>
                </a:solidFill>
              </a:rPr>
            </a:br>
            <a:r>
              <a:rPr lang="ru-RU" sz="5400" b="1" dirty="0" smtClean="0">
                <a:solidFill>
                  <a:srgbClr val="512373"/>
                </a:solidFill>
              </a:rPr>
              <a:t>язык</a:t>
            </a:r>
            <a:endParaRPr lang="ru-RU" sz="54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№70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72008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Послелоги бывают: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352928" cy="5400600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rgbClr val="FF0000"/>
                </a:solidFill>
              </a:rPr>
              <a:t>пространственные</a:t>
            </a:r>
            <a:r>
              <a:rPr lang="ru-RU" sz="2800" b="1" dirty="0" smtClean="0">
                <a:solidFill>
                  <a:schemeClr val="tx1"/>
                </a:solidFill>
              </a:rPr>
              <a:t> – и </a:t>
            </a:r>
            <a:r>
              <a:rPr lang="ru-RU" sz="2800" b="1" dirty="0" err="1" smtClean="0">
                <a:solidFill>
                  <a:schemeClr val="tx1"/>
                </a:solidFill>
              </a:rPr>
              <a:t>деж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деж</a:t>
            </a:r>
            <a:r>
              <a:rPr lang="ru-RU" sz="2800" b="1" dirty="0" smtClean="0">
                <a:solidFill>
                  <a:schemeClr val="tx1"/>
                </a:solidFill>
              </a:rPr>
              <a:t>, дежк1э, и </a:t>
            </a:r>
            <a:r>
              <a:rPr lang="ru-RU" sz="2800" b="1" dirty="0" err="1" smtClean="0">
                <a:solidFill>
                  <a:schemeClr val="tx1"/>
                </a:solidFill>
              </a:rPr>
              <a:t>ужь</a:t>
            </a:r>
            <a:r>
              <a:rPr lang="ru-RU" sz="2800" b="1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ru-RU" sz="2800" b="1" dirty="0">
                <a:solidFill>
                  <a:srgbClr val="FF0000"/>
                </a:solidFill>
              </a:rPr>
              <a:t>в</a:t>
            </a:r>
            <a:r>
              <a:rPr lang="ru-RU" sz="2800" b="1" dirty="0" smtClean="0">
                <a:solidFill>
                  <a:srgbClr val="FF0000"/>
                </a:solidFill>
              </a:rPr>
              <a:t>ременные</a:t>
            </a:r>
            <a:r>
              <a:rPr lang="ru-RU" sz="2800" b="1" dirty="0" smtClean="0">
                <a:solidFill>
                  <a:schemeClr val="tx1"/>
                </a:solidFill>
              </a:rPr>
              <a:t> – </a:t>
            </a:r>
            <a:r>
              <a:rPr lang="ru-RU" sz="2800" b="1" dirty="0" err="1" smtClean="0">
                <a:solidFill>
                  <a:schemeClr val="tx1"/>
                </a:solidFill>
              </a:rPr>
              <a:t>лъандэрэ</a:t>
            </a:r>
            <a:r>
              <a:rPr lang="ru-RU" sz="2800" b="1" dirty="0" smtClean="0">
                <a:solidFill>
                  <a:schemeClr val="tx1"/>
                </a:solidFill>
              </a:rPr>
              <a:t>, пщ1ондэ, </a:t>
            </a:r>
            <a:r>
              <a:rPr lang="ru-RU" sz="2800" b="1" dirty="0" err="1" smtClean="0">
                <a:solidFill>
                  <a:schemeClr val="tx1"/>
                </a:solidFill>
              </a:rPr>
              <a:t>къэс</a:t>
            </a:r>
            <a:r>
              <a:rPr lang="ru-RU" sz="2800" b="1" dirty="0" smtClean="0">
                <a:solidFill>
                  <a:schemeClr val="tx1"/>
                </a:solidFill>
              </a:rPr>
              <a:t>, къэск1э, </a:t>
            </a:r>
            <a:r>
              <a:rPr lang="ru-RU" sz="2800" b="1" dirty="0" err="1" smtClean="0">
                <a:solidFill>
                  <a:schemeClr val="tx1"/>
                </a:solidFill>
              </a:rPr>
              <a:t>нэужь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нэс</a:t>
            </a:r>
            <a:r>
              <a:rPr lang="ru-RU" sz="2800" b="1" dirty="0" smtClean="0">
                <a:solidFill>
                  <a:schemeClr val="tx1"/>
                </a:solidFill>
              </a:rPr>
              <a:t>, нэск1э;</a:t>
            </a:r>
          </a:p>
          <a:p>
            <a:pPr algn="just"/>
            <a:r>
              <a:rPr lang="ru-RU" sz="2800" b="1" dirty="0">
                <a:solidFill>
                  <a:srgbClr val="FF0000"/>
                </a:solidFill>
              </a:rPr>
              <a:t>п</a:t>
            </a:r>
            <a:r>
              <a:rPr lang="ru-RU" sz="2800" b="1" dirty="0" smtClean="0">
                <a:solidFill>
                  <a:srgbClr val="FF0000"/>
                </a:solidFill>
              </a:rPr>
              <a:t>ричинные отношения </a:t>
            </a:r>
            <a:r>
              <a:rPr lang="ru-RU" sz="2800" b="1" dirty="0" smtClean="0">
                <a:solidFill>
                  <a:schemeClr val="tx1"/>
                </a:solidFill>
              </a:rPr>
              <a:t>– папщ1э, папщ1эк1э, щхьэк1э;</a:t>
            </a:r>
          </a:p>
          <a:p>
            <a:pPr algn="just"/>
            <a:r>
              <a:rPr lang="ru-RU" sz="2800" b="1" dirty="0">
                <a:solidFill>
                  <a:srgbClr val="FF0000"/>
                </a:solidFill>
              </a:rPr>
              <a:t>о</a:t>
            </a:r>
            <a:r>
              <a:rPr lang="ru-RU" sz="2800" b="1" dirty="0" smtClean="0">
                <a:solidFill>
                  <a:srgbClr val="FF0000"/>
                </a:solidFill>
              </a:rPr>
              <a:t>тношения цели, предназначенности </a:t>
            </a:r>
            <a:r>
              <a:rPr lang="ru-RU" sz="2800" b="1" dirty="0" smtClean="0">
                <a:solidFill>
                  <a:schemeClr val="tx1"/>
                </a:solidFill>
              </a:rPr>
              <a:t>– щхьэк1э, дежк1э, папщ1э, папщ1эк1э;</a:t>
            </a:r>
          </a:p>
          <a:p>
            <a:pPr algn="just"/>
            <a:r>
              <a:rPr lang="ru-RU" sz="2800" b="1" dirty="0" smtClean="0">
                <a:solidFill>
                  <a:srgbClr val="FF0000"/>
                </a:solidFill>
              </a:rPr>
              <a:t>определительно-ограничительные</a:t>
            </a:r>
            <a:r>
              <a:rPr lang="ru-RU" sz="2800" b="1" dirty="0" smtClean="0">
                <a:solidFill>
                  <a:schemeClr val="tx1"/>
                </a:solidFill>
              </a:rPr>
              <a:t> – </a:t>
            </a:r>
            <a:r>
              <a:rPr lang="ru-RU" sz="2800" b="1" dirty="0" err="1" smtClean="0">
                <a:solidFill>
                  <a:schemeClr val="tx1"/>
                </a:solidFill>
              </a:rPr>
              <a:t>хуэдиз</a:t>
            </a:r>
            <a:r>
              <a:rPr lang="ru-RU" sz="2800" b="1" dirty="0" smtClean="0">
                <a:solidFill>
                  <a:schemeClr val="tx1"/>
                </a:solidFill>
              </a:rPr>
              <a:t>, нэмыщ1, нэмыщ1к1э, ф1эк1, ф1эк1а, </a:t>
            </a:r>
            <a:r>
              <a:rPr lang="ru-RU" sz="2800" b="1" dirty="0" err="1" smtClean="0">
                <a:solidFill>
                  <a:schemeClr val="tx1"/>
                </a:solidFill>
              </a:rPr>
              <a:t>къэс</a:t>
            </a:r>
            <a:r>
              <a:rPr lang="ru-RU" sz="2800" b="1" dirty="0" smtClean="0">
                <a:solidFill>
                  <a:schemeClr val="tx1"/>
                </a:solidFill>
              </a:rPr>
              <a:t>, къэск1э, </a:t>
            </a:r>
            <a:r>
              <a:rPr lang="ru-RU" sz="2800" b="1" dirty="0" err="1" smtClean="0">
                <a:solidFill>
                  <a:schemeClr val="tx1"/>
                </a:solidFill>
              </a:rPr>
              <a:t>нэс</a:t>
            </a:r>
            <a:r>
              <a:rPr lang="ru-RU" sz="2800" b="1" dirty="0" smtClean="0">
                <a:solidFill>
                  <a:schemeClr val="tx1"/>
                </a:solidFill>
              </a:rPr>
              <a:t>, нэск1э.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2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Фыкъеджэ</a:t>
            </a:r>
            <a:r>
              <a:rPr lang="ru-RU" b="1" dirty="0" smtClean="0"/>
              <a:t>, </a:t>
            </a:r>
            <a:br>
              <a:rPr lang="ru-RU" b="1" dirty="0" smtClean="0"/>
            </a:br>
            <a:r>
              <a:rPr lang="ru-RU" b="1" dirty="0" smtClean="0"/>
              <a:t>урысыбзэк1э зэвдзэк1.</a:t>
            </a:r>
            <a:endParaRPr lang="ru-RU" b="1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40560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chemeClr val="tx1"/>
                </a:solidFill>
              </a:rPr>
              <a:t>Арсен, </a:t>
            </a:r>
            <a:r>
              <a:rPr lang="ru-RU" sz="2800" b="1" i="1" dirty="0">
                <a:solidFill>
                  <a:schemeClr val="tx1"/>
                </a:solidFill>
              </a:rPr>
              <a:t>кхъы1э </a:t>
            </a:r>
            <a:r>
              <a:rPr lang="ru-RU" sz="2800" b="1" i="1" dirty="0" err="1">
                <a:solidFill>
                  <a:schemeClr val="tx1"/>
                </a:solidFill>
              </a:rPr>
              <a:t>уи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тхылъыр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пщэдей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пщ1ондэ </a:t>
            </a:r>
            <a:r>
              <a:rPr lang="ru-RU" sz="2800" b="1" i="1" dirty="0" err="1">
                <a:solidFill>
                  <a:schemeClr val="tx1"/>
                </a:solidFill>
              </a:rPr>
              <a:t>къызэт</a:t>
            </a:r>
            <a:r>
              <a:rPr lang="ru-RU" sz="2800" b="1" i="1" dirty="0">
                <a:solidFill>
                  <a:schemeClr val="tx1"/>
                </a:solidFill>
              </a:rPr>
              <a:t>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err="1" smtClean="0">
                <a:solidFill>
                  <a:schemeClr val="tx1"/>
                </a:solidFill>
              </a:rPr>
              <a:t>Симэ</a:t>
            </a:r>
            <a:r>
              <a:rPr lang="ru-RU" sz="2800" b="1" i="1" dirty="0" smtClean="0">
                <a:solidFill>
                  <a:schemeClr val="tx1"/>
                </a:solidFill>
              </a:rPr>
              <a:t>, </a:t>
            </a:r>
            <a:r>
              <a:rPr lang="ru-RU" sz="2800" b="1" i="1" dirty="0">
                <a:solidFill>
                  <a:schemeClr val="tx1"/>
                </a:solidFill>
              </a:rPr>
              <a:t>кхъы1э </a:t>
            </a:r>
            <a:r>
              <a:rPr lang="ru-RU" sz="2800" b="1" i="1" dirty="0" err="1">
                <a:solidFill>
                  <a:schemeClr val="tx1"/>
                </a:solidFill>
              </a:rPr>
              <a:t>тетрадитху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 smtClean="0">
                <a:solidFill>
                  <a:schemeClr val="tx1"/>
                </a:solidFill>
              </a:rPr>
              <a:t>хуэдиз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къысхуэщэху</a:t>
            </a:r>
            <a:r>
              <a:rPr lang="ru-RU" sz="2800" b="1" i="1" dirty="0">
                <a:solidFill>
                  <a:schemeClr val="tx1"/>
                </a:solidFill>
              </a:rPr>
              <a:t>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err="1" smtClean="0">
                <a:solidFill>
                  <a:schemeClr val="tx1"/>
                </a:solidFill>
              </a:rPr>
              <a:t>Махуэ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къэс</a:t>
            </a:r>
            <a:r>
              <a:rPr lang="ru-RU" sz="2800" b="1" i="1" dirty="0">
                <a:solidFill>
                  <a:schemeClr val="tx1"/>
                </a:solidFill>
              </a:rPr>
              <a:t> си </a:t>
            </a:r>
            <a:r>
              <a:rPr lang="ru-RU" sz="2800" b="1" i="1" dirty="0" err="1">
                <a:solidFill>
                  <a:schemeClr val="tx1"/>
                </a:solidFill>
              </a:rPr>
              <a:t>адэ-анэр</a:t>
            </a:r>
            <a:r>
              <a:rPr lang="ru-RU" sz="2800" b="1" i="1" dirty="0">
                <a:solidFill>
                  <a:schemeClr val="tx1"/>
                </a:solidFill>
              </a:rPr>
              <a:t> лэжьак1уэ мак1уэ.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err="1" smtClean="0">
                <a:solidFill>
                  <a:schemeClr val="tx1"/>
                </a:solidFill>
              </a:rPr>
              <a:t>Залым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ц1ыхуих ф1эк1 щ1эстэкъым. </a:t>
            </a:r>
            <a:endParaRPr lang="ru-RU" sz="2800" b="1" i="1" dirty="0" smtClean="0">
              <a:solidFill>
                <a:schemeClr val="tx1"/>
              </a:solidFill>
            </a:endParaRPr>
          </a:p>
          <a:p>
            <a:r>
              <a:rPr lang="ru-RU" sz="2800" b="1" i="1" dirty="0" smtClean="0">
                <a:solidFill>
                  <a:schemeClr val="tx1"/>
                </a:solidFill>
              </a:rPr>
              <a:t>Щ1акхъуэрэ </a:t>
            </a:r>
            <a:r>
              <a:rPr lang="ru-RU" sz="2800" b="1" i="1" dirty="0" err="1">
                <a:solidFill>
                  <a:schemeClr val="tx1"/>
                </a:solidFill>
              </a:rPr>
              <a:t>шатэрэ</a:t>
            </a:r>
            <a:r>
              <a:rPr lang="ru-RU" sz="2800" b="1" i="1" dirty="0">
                <a:solidFill>
                  <a:schemeClr val="tx1"/>
                </a:solidFill>
              </a:rPr>
              <a:t> щхьэк1э </a:t>
            </a:r>
            <a:r>
              <a:rPr lang="ru-RU" sz="2800" b="1" i="1" dirty="0" err="1">
                <a:solidFill>
                  <a:schemeClr val="tx1"/>
                </a:solidFill>
              </a:rPr>
              <a:t>тыкуэным</a:t>
            </a:r>
            <a:r>
              <a:rPr lang="ru-RU" sz="2800" b="1" i="1" dirty="0">
                <a:solidFill>
                  <a:schemeClr val="tx1"/>
                </a:solidFill>
              </a:rPr>
              <a:t> сык1уащ</a:t>
            </a:r>
            <a:r>
              <a:rPr lang="ru-RU" sz="2800" b="1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i="1" dirty="0" err="1" smtClean="0">
                <a:solidFill>
                  <a:schemeClr val="tx1"/>
                </a:solidFill>
              </a:rPr>
              <a:t>Зэныбжьэгъухэр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>
                <a:solidFill>
                  <a:schemeClr val="tx1"/>
                </a:solidFill>
              </a:rPr>
              <a:t>Москва </a:t>
            </a:r>
            <a:r>
              <a:rPr lang="ru-RU" sz="2800" b="1" i="1" dirty="0" err="1">
                <a:solidFill>
                  <a:schemeClr val="tx1"/>
                </a:solidFill>
              </a:rPr>
              <a:t>нэс</a:t>
            </a:r>
            <a:r>
              <a:rPr lang="ru-RU" sz="2800" b="1" i="1" dirty="0">
                <a:solidFill>
                  <a:schemeClr val="tx1"/>
                </a:solidFill>
              </a:rPr>
              <a:t> машинэк1э к1уащ. 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1584176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Слова с 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собирательным значением (зэ-)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74148"/>
            <a:ext cx="4032448" cy="40324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ныбжьэгъухэр</a:t>
            </a:r>
            <a:endParaRPr lang="ru-RU" sz="3200" b="1" dirty="0" smtClean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къуэшхэр</a:t>
            </a:r>
            <a:endParaRPr lang="ru-RU" sz="3200" b="1" dirty="0" smtClean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шыпхъухэр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классэгъухэр</a:t>
            </a:r>
            <a:endParaRPr lang="ru-RU" sz="3200" b="1" dirty="0" smtClean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гъунэгъухэр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къуажэгъухэр</a:t>
            </a:r>
            <a:endParaRPr lang="ru-RU" sz="3200" b="1" dirty="0"/>
          </a:p>
          <a:p>
            <a:endParaRPr lang="ru-RU" sz="3200" dirty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77799" y="2174148"/>
            <a:ext cx="4824536" cy="40324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дэлъху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шыпхъур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анэ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пхъур</a:t>
            </a:r>
            <a:r>
              <a:rPr lang="ru-RU" sz="3200" b="1" dirty="0" smtClean="0"/>
              <a:t>      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анэ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къуэр</a:t>
            </a:r>
            <a:r>
              <a:rPr lang="ru-RU" sz="3200" b="1" dirty="0" smtClean="0"/>
              <a:t>  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адэ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пхъур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адэ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къуэр</a:t>
            </a:r>
            <a:r>
              <a:rPr lang="ru-RU" sz="3200" b="1" dirty="0" smtClean="0"/>
              <a:t>    </a:t>
            </a:r>
            <a:endParaRPr lang="ru-RU" sz="3200" b="1" dirty="0"/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нысэ</a:t>
            </a:r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гуащэр</a:t>
            </a:r>
            <a:r>
              <a:rPr lang="ru-RU" sz="3200" b="1" dirty="0" smtClean="0"/>
              <a:t>    </a:t>
            </a:r>
            <a:endParaRPr lang="ru-RU" sz="3200" b="1" dirty="0"/>
          </a:p>
          <a:p>
            <a:pPr marL="68580" indent="0">
              <a:buNone/>
            </a:pPr>
            <a:r>
              <a:rPr lang="ru-RU" sz="3200" b="1" dirty="0" smtClean="0"/>
              <a:t>     </a:t>
            </a:r>
            <a:endParaRPr lang="ru-RU" sz="32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548680"/>
            <a:ext cx="8280920" cy="172819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Употребление слов 1 столбика с числительными без аффикса множественного числа </a:t>
            </a:r>
            <a:r>
              <a:rPr lang="ru-RU" sz="3600" b="1" dirty="0" smtClean="0">
                <a:solidFill>
                  <a:srgbClr val="0070C0"/>
                </a:solidFill>
              </a:rPr>
              <a:t>-</a:t>
            </a:r>
            <a:r>
              <a:rPr lang="ru-RU" sz="3600" b="1" dirty="0" err="1" smtClean="0">
                <a:solidFill>
                  <a:srgbClr val="0070C0"/>
                </a:solidFill>
              </a:rPr>
              <a:t>хэ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7504" y="2492896"/>
            <a:ext cx="8928992" cy="40324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u="sng" dirty="0" smtClean="0"/>
              <a:t>Зэ</a:t>
            </a:r>
            <a:r>
              <a:rPr lang="ru-RU" sz="3200" b="1" dirty="0" smtClean="0"/>
              <a:t>ныбжьэгъуит1, </a:t>
            </a:r>
            <a:r>
              <a:rPr lang="ru-RU" sz="3200" b="1" dirty="0" err="1" smtClean="0"/>
              <a:t>зэныбжьэгъуищ</a:t>
            </a:r>
            <a:r>
              <a:rPr lang="ru-RU" sz="3200" b="1" dirty="0" smtClean="0"/>
              <a:t>, …</a:t>
            </a:r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къуэшитху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зэкъуэших</a:t>
            </a:r>
            <a:r>
              <a:rPr lang="ru-RU" sz="3200" b="1" dirty="0" smtClean="0"/>
              <a:t>, …</a:t>
            </a:r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шыпхъуищ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зэшыпхъуитху</a:t>
            </a:r>
            <a:r>
              <a:rPr lang="ru-RU" sz="3200" b="1" dirty="0" smtClean="0"/>
              <a:t>, …</a:t>
            </a:r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классэгъуий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зэклассэгъу</a:t>
            </a:r>
            <a:r>
              <a:rPr lang="ru-RU" sz="3200" b="1" dirty="0" smtClean="0"/>
              <a:t> т1ощ1, … </a:t>
            </a:r>
          </a:p>
          <a:p>
            <a:r>
              <a:rPr lang="ru-RU" sz="3200" b="1" u="sng" dirty="0" smtClean="0"/>
              <a:t>Зэ</a:t>
            </a:r>
            <a:r>
              <a:rPr lang="ru-RU" sz="3200" b="1" dirty="0" smtClean="0"/>
              <a:t>гъунэгъуипщ1, </a:t>
            </a:r>
            <a:r>
              <a:rPr lang="ru-RU" sz="3200" b="1" dirty="0" err="1" smtClean="0"/>
              <a:t>зэгъунэгъу</a:t>
            </a:r>
            <a:r>
              <a:rPr lang="ru-RU" sz="3200" b="1" dirty="0" smtClean="0"/>
              <a:t> пщык1уз, …</a:t>
            </a:r>
          </a:p>
          <a:p>
            <a:r>
              <a:rPr lang="ru-RU" sz="3200" b="1" u="sng" dirty="0" err="1" smtClean="0"/>
              <a:t>Зэ</a:t>
            </a:r>
            <a:r>
              <a:rPr lang="ru-RU" sz="3200" b="1" dirty="0" err="1" smtClean="0"/>
              <a:t>къуажэгъу</a:t>
            </a:r>
            <a:r>
              <a:rPr lang="ru-RU" sz="3200" b="1" dirty="0" smtClean="0"/>
              <a:t> хыщ1, </a:t>
            </a:r>
            <a:r>
              <a:rPr lang="ru-RU" sz="3200" b="1" dirty="0" err="1" smtClean="0"/>
              <a:t>зэкъуажэгъуищэ</a:t>
            </a:r>
            <a:r>
              <a:rPr lang="ru-RU" sz="3200" b="1" dirty="0" smtClean="0"/>
              <a:t>, …</a:t>
            </a:r>
          </a:p>
          <a:p>
            <a:endParaRPr lang="ru-RU" sz="3200" dirty="0" smtClean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36904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Псалъэщ1эхэр </a:t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600" b="1" dirty="0" err="1" smtClean="0">
                <a:solidFill>
                  <a:srgbClr val="FF0000"/>
                </a:solidFill>
              </a:rPr>
              <a:t>псалъэухахэм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хэвгъэувэ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8424936" cy="4680520"/>
          </a:xfrm>
        </p:spPr>
        <p:txBody>
          <a:bodyPr>
            <a:normAutofit lnSpcReduction="10000"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Бэрбэч</a:t>
            </a:r>
            <a:r>
              <a:rPr lang="ru-RU" sz="3200" b="1" dirty="0">
                <a:solidFill>
                  <a:schemeClr val="tx1"/>
                </a:solidFill>
              </a:rPr>
              <a:t> ...-р </a:t>
            </a:r>
            <a:r>
              <a:rPr lang="ru-RU" sz="3200" b="1" dirty="0" err="1">
                <a:solidFill>
                  <a:schemeClr val="tx1"/>
                </a:solidFill>
              </a:rPr>
              <a:t>махуэ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къэс</a:t>
            </a:r>
            <a:r>
              <a:rPr lang="ru-RU" sz="3200" b="1" dirty="0">
                <a:solidFill>
                  <a:schemeClr val="tx1"/>
                </a:solidFill>
              </a:rPr>
              <a:t> еджап1эм </a:t>
            </a:r>
            <a:r>
              <a:rPr lang="ru-RU" sz="3200" b="1" dirty="0" err="1">
                <a:solidFill>
                  <a:schemeClr val="tx1"/>
                </a:solidFill>
              </a:rPr>
              <a:t>жьыуэ</a:t>
            </a:r>
            <a:r>
              <a:rPr lang="ru-RU" sz="3200" b="1" dirty="0">
                <a:solidFill>
                  <a:schemeClr val="tx1"/>
                </a:solidFill>
              </a:rPr>
              <a:t> къок1уэ.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...-р май </a:t>
            </a:r>
            <a:r>
              <a:rPr lang="ru-RU" sz="3200" b="1" dirty="0" err="1">
                <a:solidFill>
                  <a:schemeClr val="tx1"/>
                </a:solidFill>
              </a:rPr>
              <a:t>лъандэрэ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зэхуэзакъым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...-м нэмыщ1 </a:t>
            </a:r>
            <a:r>
              <a:rPr lang="ru-RU" sz="3200" b="1" dirty="0" err="1" smtClean="0">
                <a:solidFill>
                  <a:schemeClr val="tx1"/>
                </a:solidFill>
              </a:rPr>
              <a:t>Думэнхэ</a:t>
            </a:r>
            <a:r>
              <a:rPr lang="ru-RU" sz="3200" b="1" dirty="0" smtClean="0">
                <a:solidFill>
                  <a:schemeClr val="tx1"/>
                </a:solidFill>
              </a:rPr>
              <a:t> хьэщ1э </a:t>
            </a:r>
            <a:r>
              <a:rPr lang="ru-RU" sz="3200" b="1" dirty="0" err="1">
                <a:solidFill>
                  <a:schemeClr val="tx1"/>
                </a:solidFill>
              </a:rPr>
              <a:t>куэд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щы1эт. 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</a:rPr>
              <a:t>...-м ф1эк1а </a:t>
            </a:r>
            <a:r>
              <a:rPr lang="ru-RU" sz="3200" b="1" dirty="0" err="1">
                <a:solidFill>
                  <a:schemeClr val="tx1"/>
                </a:solidFill>
              </a:rPr>
              <a:t>автобусым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зыри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истэкъым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...-р </a:t>
            </a:r>
            <a:r>
              <a:rPr lang="ru-RU" sz="3200" b="1" dirty="0" err="1">
                <a:solidFill>
                  <a:schemeClr val="tx1"/>
                </a:solidFill>
              </a:rPr>
              <a:t>пщэдей</a:t>
            </a:r>
            <a:r>
              <a:rPr lang="ru-RU" sz="3200" b="1" dirty="0">
                <a:solidFill>
                  <a:schemeClr val="tx1"/>
                </a:solidFill>
              </a:rPr>
              <a:t> пщ1ондэ </a:t>
            </a:r>
            <a:r>
              <a:rPr lang="ru-RU" sz="3200" b="1" dirty="0" err="1">
                <a:solidFill>
                  <a:schemeClr val="tx1"/>
                </a:solidFill>
              </a:rPr>
              <a:t>къуажэм</a:t>
            </a:r>
            <a:r>
              <a:rPr lang="ru-RU" sz="3200" b="1" dirty="0">
                <a:solidFill>
                  <a:schemeClr val="tx1"/>
                </a:solidFill>
              </a:rPr>
              <a:t> щы1энущ.</a:t>
            </a:r>
          </a:p>
          <a:p>
            <a:pPr algn="just"/>
            <a:endParaRPr lang="ru-RU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4008" y="21364"/>
            <a:ext cx="3528392" cy="59932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Падежи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41827"/>
              </p:ext>
            </p:extLst>
          </p:nvPr>
        </p:nvGraphicFramePr>
        <p:xfrm>
          <a:off x="107504" y="846394"/>
          <a:ext cx="8928992" cy="60116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05074"/>
                <a:gridCol w="1536956"/>
                <a:gridCol w="2342031"/>
                <a:gridCol w="2488406"/>
                <a:gridCol w="1756525"/>
              </a:tblGrid>
              <a:tr h="590990"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 </a:t>
                      </a:r>
                      <a:r>
                        <a:rPr lang="ru-RU" sz="16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послело-гов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падеж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послелоги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значения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</a:tr>
              <a:tr h="741487"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Прост-</a:t>
                      </a:r>
                      <a:r>
                        <a:rPr lang="ru-RU" sz="20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ранст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-венные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-м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/-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Паркым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деж</a:t>
                      </a: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деж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к, у, от, возле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7526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-м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/-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Щ1алэм 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Жыгым</a:t>
                      </a:r>
                      <a:r>
                        <a:rPr lang="ru-RU" sz="2000" b="1" baseline="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дежк1э/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дежк1э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к, в сторону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-м/-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ужь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вслед за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6836">
                <a:tc rowSpan="5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2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Времен-</a:t>
                      </a:r>
                      <a:r>
                        <a:rPr lang="ru-RU" sz="20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ные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-/-м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лъандэрэ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68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-/-м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пщ1ондэ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311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-/-м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Махуэ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нобэм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къэс</a:t>
                      </a: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/къэск1э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до, каждый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47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окон. </a:t>
                      </a: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эр.п</a:t>
                      </a: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получает послелог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нэужь</a:t>
                      </a:r>
                      <a:endParaRPr lang="ru-RU" sz="2000" b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Лэжьап1э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нэужьым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после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44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Эр. п. -м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/-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Махуэкум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Псыхуабэ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нэс</a:t>
                      </a: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/нэск1э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7024744" cy="1143000"/>
          </a:xfrm>
        </p:spPr>
        <p:txBody>
          <a:bodyPr>
            <a:normAutofit/>
          </a:bodyPr>
          <a:lstStyle/>
          <a:p>
            <a:pPr algn="ctr"/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07015"/>
              </p:ext>
            </p:extLst>
          </p:nvPr>
        </p:nvGraphicFramePr>
        <p:xfrm>
          <a:off x="107504" y="188638"/>
          <a:ext cx="8784976" cy="6377561"/>
        </p:xfrm>
        <a:graphic>
          <a:graphicData uri="http://schemas.openxmlformats.org/drawingml/2006/table">
            <a:tbl>
              <a:tblPr firstRow="1" firstCol="1" bandRow="1"/>
              <a:tblGrid>
                <a:gridCol w="720080"/>
                <a:gridCol w="2549290"/>
                <a:gridCol w="1918472"/>
                <a:gridCol w="1918472"/>
                <a:gridCol w="1678662"/>
              </a:tblGrid>
              <a:tr h="635177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Причинные отношения 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папщ1э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папщ1эк1э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из-за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60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 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къыхэк1к1э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из-за, исходя из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-м/-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щхьэк1э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из-за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635177">
                <a:tc rowSpan="3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2400" b="1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Отношения цели, 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предназначен-</a:t>
                      </a:r>
                      <a:r>
                        <a:rPr lang="ru-RU" sz="20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ности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-м/- 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щхьэк1э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за, для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3175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 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 дежк1э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для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-м/-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папщ1э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папщ1эк1э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для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317588">
                <a:tc rowSpan="5">
                  <a:txBody>
                    <a:bodyPr/>
                    <a:lstStyle/>
                    <a:p>
                      <a:pPr marL="4572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24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Определительно-ограничительные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 -/-м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хуэдиз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около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-м/-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нэмыщ1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нэмыщ1к1э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кроме, помимо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1, 2 л. -р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л. -м/-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ф1эк1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ф1эк1а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кроме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 -/-м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къэс</a:t>
                      </a: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къэск1э</a:t>
                      </a: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	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 (сюда)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63517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 -/-м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нэс/нэск1э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 (туда)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5689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err="1" smtClean="0">
                <a:solidFill>
                  <a:srgbClr val="FF0000"/>
                </a:solidFill>
              </a:rPr>
              <a:t>Псалъэухахэр</a:t>
            </a:r>
            <a:r>
              <a:rPr lang="ru-RU" sz="3600" b="1" dirty="0" smtClean="0">
                <a:solidFill>
                  <a:srgbClr val="FF0000"/>
                </a:solidFill>
              </a:rPr>
              <a:t> адыгэбзэк1э зэвдзэк1.</a:t>
            </a:r>
            <a:br>
              <a:rPr lang="ru-RU" sz="3600" b="1" dirty="0" smtClean="0">
                <a:solidFill>
                  <a:srgbClr val="FF0000"/>
                </a:solidFill>
              </a:rPr>
            </a:br>
            <a:r>
              <a:rPr lang="ru-RU" sz="3100" b="1" i="1" dirty="0" smtClean="0">
                <a:solidFill>
                  <a:schemeClr val="accent2">
                    <a:lumMod val="50000"/>
                  </a:schemeClr>
                </a:solidFill>
              </a:rPr>
              <a:t>(Окончание получает послелог </a:t>
            </a:r>
            <a:r>
              <a:rPr lang="ru-RU" sz="3100" b="1" i="1" dirty="0" err="1" smtClean="0">
                <a:solidFill>
                  <a:schemeClr val="accent2">
                    <a:lumMod val="50000"/>
                  </a:schemeClr>
                </a:solidFill>
              </a:rPr>
              <a:t>нэужь</a:t>
            </a:r>
            <a:r>
              <a:rPr lang="ru-RU" sz="3100" b="1" i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ru-RU" sz="31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08912" cy="3987805"/>
          </a:xfrm>
        </p:spPr>
        <p:txBody>
          <a:bodyPr>
            <a:normAutofit/>
          </a:bodyPr>
          <a:lstStyle/>
          <a:p>
            <a:r>
              <a:rPr lang="ru-RU" sz="3000" b="1" i="1" dirty="0">
                <a:solidFill>
                  <a:schemeClr val="tx1"/>
                </a:solidFill>
              </a:rPr>
              <a:t>После университета я поеду в Москву</a:t>
            </a:r>
            <a:r>
              <a:rPr lang="ru-RU" sz="3000" b="1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000" b="1" i="1" dirty="0" smtClean="0">
                <a:solidFill>
                  <a:schemeClr val="tx1"/>
                </a:solidFill>
              </a:rPr>
              <a:t>После </a:t>
            </a:r>
            <a:r>
              <a:rPr lang="ru-RU" sz="3000" b="1" i="1" dirty="0">
                <a:solidFill>
                  <a:schemeClr val="tx1"/>
                </a:solidFill>
              </a:rPr>
              <a:t>работы я вернусь домой. </a:t>
            </a:r>
            <a:endParaRPr lang="ru-RU" sz="3000" b="1" i="1" dirty="0" smtClean="0">
              <a:solidFill>
                <a:schemeClr val="tx1"/>
              </a:solidFill>
            </a:endParaRPr>
          </a:p>
          <a:p>
            <a:r>
              <a:rPr lang="ru-RU" sz="3000" b="1" i="1" dirty="0" smtClean="0">
                <a:solidFill>
                  <a:schemeClr val="tx1"/>
                </a:solidFill>
              </a:rPr>
              <a:t>После </a:t>
            </a:r>
            <a:r>
              <a:rPr lang="ru-RU" sz="3000" b="1" i="1" dirty="0">
                <a:solidFill>
                  <a:schemeClr val="tx1"/>
                </a:solidFill>
              </a:rPr>
              <a:t>ужина он будет смотреть телевизор. </a:t>
            </a:r>
            <a:endParaRPr lang="ru-RU" sz="3000" b="1" i="1" dirty="0" smtClean="0">
              <a:solidFill>
                <a:schemeClr val="tx1"/>
              </a:solidFill>
            </a:endParaRPr>
          </a:p>
          <a:p>
            <a:r>
              <a:rPr lang="ru-RU" sz="3000" b="1" i="1" dirty="0" smtClean="0">
                <a:solidFill>
                  <a:schemeClr val="tx1"/>
                </a:solidFill>
              </a:rPr>
              <a:t>После </a:t>
            </a:r>
            <a:r>
              <a:rPr lang="ru-RU" sz="3000" b="1" i="1" dirty="0">
                <a:solidFill>
                  <a:schemeClr val="tx1"/>
                </a:solidFill>
              </a:rPr>
              <a:t>школы она пойдет в библиотеку. </a:t>
            </a:r>
            <a:endParaRPr lang="ru-RU" sz="3000" b="1" i="1" dirty="0" smtClean="0">
              <a:solidFill>
                <a:schemeClr val="tx1"/>
              </a:solidFill>
            </a:endParaRPr>
          </a:p>
          <a:p>
            <a:r>
              <a:rPr lang="ru-RU" sz="3000" b="1" i="1" dirty="0" smtClean="0">
                <a:solidFill>
                  <a:schemeClr val="tx1"/>
                </a:solidFill>
              </a:rPr>
              <a:t>После </a:t>
            </a:r>
            <a:r>
              <a:rPr lang="ru-RU" sz="3000" b="1" i="1" dirty="0">
                <a:solidFill>
                  <a:schemeClr val="tx1"/>
                </a:solidFill>
              </a:rPr>
              <a:t>фильма мы пообедаем в кафе</a:t>
            </a:r>
            <a:r>
              <a:rPr lang="ru-RU" sz="3000" b="1" i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8028384" y="5589240"/>
            <a:ext cx="648072" cy="728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1042</TotalTime>
  <Words>530</Words>
  <Application>Microsoft Office PowerPoint</Application>
  <PresentationFormat>Экран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Послелоги бывают:</vt:lpstr>
      <vt:lpstr>Фыкъеджэ,  урысыбзэк1э зэвдзэк1.</vt:lpstr>
      <vt:lpstr>Слова с  собирательным значением (зэ-)</vt:lpstr>
      <vt:lpstr>Презентация PowerPoint</vt:lpstr>
      <vt:lpstr>Псалъэщ1эхэр  псалъэухахэм хэвгъэувэ.</vt:lpstr>
      <vt:lpstr>Падежи</vt:lpstr>
      <vt:lpstr>Презентация PowerPoint</vt:lpstr>
      <vt:lpstr>Псалъэухахэр адыгэбзэк1э зэвдзэк1. (Окончание получает послелог нэужь)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76</cp:revision>
  <dcterms:created xsi:type="dcterms:W3CDTF">2013-11-25T07:17:07Z</dcterms:created>
  <dcterms:modified xsi:type="dcterms:W3CDTF">2014-05-15T18:54:12Z</dcterms:modified>
</cp:coreProperties>
</file>