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6" r:id="rId2"/>
    <p:sldId id="271" r:id="rId3"/>
    <p:sldId id="272" r:id="rId4"/>
    <p:sldId id="285" r:id="rId5"/>
    <p:sldId id="287" r:id="rId6"/>
    <p:sldId id="286" r:id="rId7"/>
    <p:sldId id="288" r:id="rId8"/>
    <p:sldId id="289" r:id="rId9"/>
    <p:sldId id="290" r:id="rId10"/>
    <p:sldId id="291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23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97" autoAdjust="0"/>
    <p:restoredTop sz="86389" autoAdjust="0"/>
  </p:normalViewPr>
  <p:slideViewPr>
    <p:cSldViewPr>
      <p:cViewPr varScale="1">
        <p:scale>
          <a:sx n="105" d="100"/>
          <a:sy n="105" d="100"/>
        </p:scale>
        <p:origin x="-84" y="-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F055A6-10F4-45AA-A41A-B2EC318DD158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269F-48F5-4FF6-95EB-C038578B2B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35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12.05.2014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992888" cy="2997860"/>
          </a:xfrm>
        </p:spPr>
        <p:txBody>
          <a:bodyPr>
            <a:noAutofit/>
          </a:bodyPr>
          <a:lstStyle/>
          <a:p>
            <a:r>
              <a:rPr lang="ru-RU" sz="4800" b="1" dirty="0" smtClean="0">
                <a:solidFill>
                  <a:srgbClr val="512373"/>
                </a:solidFill>
              </a:rPr>
              <a:t>Изучаем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кабардинский </a:t>
            </a:r>
            <a:br>
              <a:rPr lang="ru-RU" sz="4800" b="1" dirty="0" smtClean="0">
                <a:solidFill>
                  <a:srgbClr val="512373"/>
                </a:solidFill>
              </a:rPr>
            </a:br>
            <a:r>
              <a:rPr lang="ru-RU" sz="4800" b="1" dirty="0" smtClean="0">
                <a:solidFill>
                  <a:srgbClr val="512373"/>
                </a:solidFill>
              </a:rPr>
              <a:t>язык</a:t>
            </a:r>
            <a:endParaRPr lang="ru-RU" sz="4800" b="1" dirty="0">
              <a:solidFill>
                <a:srgbClr val="512373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4932040" y="5517232"/>
            <a:ext cx="3741851" cy="1044605"/>
          </a:xfrm>
        </p:spPr>
        <p:txBody>
          <a:bodyPr>
            <a:normAutofit/>
          </a:bodyPr>
          <a:lstStyle/>
          <a:p>
            <a:r>
              <a:rPr lang="ru-RU" sz="3200" b="1" dirty="0" smtClean="0">
                <a:solidFill>
                  <a:schemeClr val="tx1"/>
                </a:solidFill>
              </a:rPr>
              <a:t>Занятие №71</a:t>
            </a:r>
            <a:endParaRPr lang="ru-RU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692696"/>
            <a:ext cx="8208912" cy="1584176"/>
          </a:xfrm>
        </p:spPr>
        <p:txBody>
          <a:bodyPr>
            <a:normAutofit/>
          </a:bodyPr>
          <a:lstStyle/>
          <a:p>
            <a:pPr algn="ctr"/>
            <a:r>
              <a:rPr lang="ru-RU" b="1" dirty="0" err="1" smtClean="0">
                <a:solidFill>
                  <a:srgbClr val="FF0000"/>
                </a:solidFill>
              </a:rPr>
              <a:t>Дэнэ</a:t>
            </a:r>
            <a:r>
              <a:rPr lang="ru-RU" b="1" dirty="0" smtClean="0">
                <a:solidFill>
                  <a:srgbClr val="FF0000"/>
                </a:solidFill>
              </a:rPr>
              <a:t>? 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упщ1эм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жэуап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хуэхъу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псалъэхэр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хэвгъэувэж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3041595"/>
            <a:ext cx="8208912" cy="2907685"/>
          </a:xfrm>
        </p:spPr>
        <p:txBody>
          <a:bodyPr>
            <a:normAutofit/>
          </a:bodyPr>
          <a:lstStyle/>
          <a:p>
            <a:r>
              <a:rPr lang="ru-RU" sz="3200" b="1" dirty="0" err="1">
                <a:solidFill>
                  <a:schemeClr val="tx1"/>
                </a:solidFill>
              </a:rPr>
              <a:t>Нэгъабэ</a:t>
            </a:r>
            <a:r>
              <a:rPr lang="ru-RU" sz="3200" b="1" dirty="0">
                <a:solidFill>
                  <a:schemeClr val="tx1"/>
                </a:solidFill>
              </a:rPr>
              <a:t> ... сыщы1ащ, мы </a:t>
            </a:r>
            <a:r>
              <a:rPr lang="ru-RU" sz="3200" b="1" dirty="0" err="1">
                <a:solidFill>
                  <a:schemeClr val="tx1"/>
                </a:solidFill>
              </a:rPr>
              <a:t>гъэм</a:t>
            </a:r>
            <a:r>
              <a:rPr lang="ru-RU" sz="3200" b="1" dirty="0">
                <a:solidFill>
                  <a:schemeClr val="tx1"/>
                </a:solidFill>
              </a:rPr>
              <a:t> ... сык1уэнущ. 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Гъэмахуэм</a:t>
            </a:r>
            <a:r>
              <a:rPr lang="ru-RU" sz="3200" b="1" dirty="0">
                <a:solidFill>
                  <a:schemeClr val="tx1"/>
                </a:solidFill>
              </a:rPr>
              <a:t> ... </a:t>
            </a:r>
            <a:r>
              <a:rPr lang="ru-RU" sz="3200" b="1" dirty="0" err="1">
                <a:solidFill>
                  <a:schemeClr val="tx1"/>
                </a:solidFill>
              </a:rPr>
              <a:t>сыщылэжьащ</a:t>
            </a:r>
            <a:r>
              <a:rPr lang="ru-RU" sz="3200" b="1" dirty="0">
                <a:solidFill>
                  <a:schemeClr val="tx1"/>
                </a:solidFill>
              </a:rPr>
              <a:t>, щ1ымахуэм ... </a:t>
            </a:r>
            <a:r>
              <a:rPr lang="ru-RU" sz="3200" b="1" dirty="0" err="1">
                <a:solidFill>
                  <a:schemeClr val="tx1"/>
                </a:solidFill>
              </a:rPr>
              <a:t>сыщылэжьэнущ</a:t>
            </a:r>
            <a:r>
              <a:rPr lang="ru-RU" sz="3200" b="1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373216"/>
            <a:ext cx="648072" cy="576064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052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Фыпсэу</a:t>
            </a:r>
            <a:r>
              <a:rPr lang="ru-RU" sz="4800" b="1" dirty="0" smtClean="0">
                <a:solidFill>
                  <a:schemeClr val="tx1"/>
                </a:solidFill>
              </a:rPr>
              <a:t>! </a:t>
            </a:r>
          </a:p>
          <a:p>
            <a:pPr algn="ctr"/>
            <a:r>
              <a:rPr lang="ru-RU" sz="4800" b="1" dirty="0" err="1" smtClean="0">
                <a:solidFill>
                  <a:schemeClr val="tx1"/>
                </a:solidFill>
              </a:rPr>
              <a:t>Узыншэу</a:t>
            </a:r>
            <a:r>
              <a:rPr lang="ru-RU" sz="4800" b="1" dirty="0" smtClean="0">
                <a:solidFill>
                  <a:schemeClr val="tx1"/>
                </a:solidFill>
              </a:rPr>
              <a:t> </a:t>
            </a:r>
            <a:r>
              <a:rPr lang="ru-RU" sz="4800" b="1" dirty="0" err="1" smtClean="0">
                <a:solidFill>
                  <a:schemeClr val="tx1"/>
                </a:solidFill>
              </a:rPr>
              <a:t>фыщыт</a:t>
            </a:r>
            <a:r>
              <a:rPr lang="ru-RU" sz="4800" b="1" dirty="0" smtClean="0">
                <a:solidFill>
                  <a:schemeClr val="tx1"/>
                </a:solidFill>
              </a:rPr>
              <a:t>!</a:t>
            </a:r>
            <a:endParaRPr lang="ru-RU" sz="4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136904" cy="936104"/>
          </a:xfrm>
        </p:spPr>
        <p:txBody>
          <a:bodyPr>
            <a:no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Псалъэщ1эхэр зыдогъащ1э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1697832"/>
            <a:ext cx="4032448" cy="4755504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/>
              <a:t>илъэс</a:t>
            </a:r>
            <a:r>
              <a:rPr lang="ru-RU" sz="3200" b="1" dirty="0"/>
              <a:t>, </a:t>
            </a:r>
            <a:r>
              <a:rPr lang="ru-RU" sz="3200" b="1" dirty="0" err="1"/>
              <a:t>гъэ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r>
              <a:rPr lang="ru-RU" sz="3200" b="1" dirty="0" smtClean="0"/>
              <a:t>мы </a:t>
            </a:r>
            <a:r>
              <a:rPr lang="ru-RU" sz="3200" b="1" dirty="0" err="1"/>
              <a:t>гъэм</a:t>
            </a:r>
            <a:r>
              <a:rPr lang="ru-RU" sz="3200" b="1" dirty="0"/>
              <a:t> </a:t>
            </a:r>
            <a:endParaRPr lang="ru-RU" sz="3200" b="1" dirty="0" smtClean="0"/>
          </a:p>
          <a:p>
            <a:r>
              <a:rPr lang="ru-RU" sz="3200" b="1" dirty="0" err="1" smtClean="0"/>
              <a:t>нэгъабэ</a:t>
            </a:r>
            <a:r>
              <a:rPr lang="ru-RU" sz="3200" b="1" dirty="0" smtClean="0"/>
              <a:t> </a:t>
            </a:r>
          </a:p>
          <a:p>
            <a:r>
              <a:rPr lang="ru-RU" sz="3200" b="1" dirty="0"/>
              <a:t>е</a:t>
            </a:r>
            <a:r>
              <a:rPr lang="ru-RU" sz="3200" b="1" dirty="0" smtClean="0"/>
              <a:t>т1анэгъэ</a:t>
            </a:r>
          </a:p>
          <a:p>
            <a:pPr marL="68580" indent="0">
              <a:buNone/>
            </a:pP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мазэ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мазэ</a:t>
            </a:r>
            <a:r>
              <a:rPr lang="ru-RU" sz="3200" b="1" dirty="0" smtClean="0"/>
              <a:t> к1уам</a:t>
            </a:r>
            <a:endParaRPr lang="ru-RU" sz="3200" b="1" dirty="0"/>
          </a:p>
          <a:p>
            <a:endParaRPr lang="ru-RU" sz="3200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518315" y="1700809"/>
            <a:ext cx="4230149" cy="47525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/>
              <a:t>год</a:t>
            </a:r>
            <a:endParaRPr lang="ru-RU" sz="3200" b="1" dirty="0"/>
          </a:p>
          <a:p>
            <a:r>
              <a:rPr lang="ru-RU" sz="3200" b="1" dirty="0" smtClean="0"/>
              <a:t>в </a:t>
            </a:r>
            <a:r>
              <a:rPr lang="ru-RU" sz="3200" b="1" dirty="0"/>
              <a:t>этом году</a:t>
            </a:r>
          </a:p>
          <a:p>
            <a:r>
              <a:rPr lang="ru-RU" sz="3200" b="1" dirty="0" smtClean="0"/>
              <a:t>в </a:t>
            </a:r>
            <a:r>
              <a:rPr lang="ru-RU" sz="3200" b="1" dirty="0"/>
              <a:t>прошлом году</a:t>
            </a:r>
          </a:p>
          <a:p>
            <a:r>
              <a:rPr lang="ru-RU" sz="3200" b="1" dirty="0" smtClean="0"/>
              <a:t>в </a:t>
            </a:r>
            <a:r>
              <a:rPr lang="ru-RU" sz="3200" b="1" dirty="0"/>
              <a:t>следующем году</a:t>
            </a:r>
          </a:p>
          <a:p>
            <a:r>
              <a:rPr lang="ru-RU" sz="3200" b="1" dirty="0" smtClean="0"/>
              <a:t>месяц</a:t>
            </a:r>
            <a:endParaRPr lang="ru-RU" sz="3200" b="1" dirty="0"/>
          </a:p>
          <a:p>
            <a:r>
              <a:rPr lang="ru-RU" sz="3200" b="1" dirty="0" smtClean="0"/>
              <a:t>в </a:t>
            </a:r>
            <a:r>
              <a:rPr lang="ru-RU" sz="3200" b="1" dirty="0"/>
              <a:t>прошлом месяце</a:t>
            </a:r>
          </a:p>
        </p:txBody>
      </p:sp>
    </p:spTree>
    <p:extLst>
      <p:ext uri="{BB962C8B-B14F-4D97-AF65-F5344CB8AC3E}">
        <p14:creationId xmlns:p14="http://schemas.microsoft.com/office/powerpoint/2010/main" val="1300088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052736"/>
            <a:ext cx="4032448" cy="54006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dirty="0" err="1"/>
              <a:t>тхьэмахуэ</a:t>
            </a:r>
            <a:r>
              <a:rPr lang="ru-RU" sz="3200" b="1" dirty="0"/>
              <a:t> </a:t>
            </a:r>
            <a:r>
              <a:rPr lang="ru-RU" sz="3200" b="1" dirty="0" smtClean="0"/>
              <a:t>к1уам</a:t>
            </a:r>
          </a:p>
          <a:p>
            <a:r>
              <a:rPr lang="ru-RU" sz="3200" b="1" dirty="0" smtClean="0"/>
              <a:t> л1эщ1ыгъуэ</a:t>
            </a:r>
          </a:p>
          <a:p>
            <a:r>
              <a:rPr lang="ru-RU" sz="3200" b="1" dirty="0"/>
              <a:t>л</a:t>
            </a:r>
            <a:r>
              <a:rPr lang="ru-RU" sz="3200" b="1" dirty="0" smtClean="0"/>
              <a:t>1эщ1ыгъуэ к1уам </a:t>
            </a:r>
          </a:p>
          <a:p>
            <a:r>
              <a:rPr lang="ru-RU" sz="3200" b="1" dirty="0" err="1" smtClean="0"/>
              <a:t>бжьыхьэ</a:t>
            </a:r>
            <a:r>
              <a:rPr lang="ru-RU" sz="3200" b="1" dirty="0" smtClean="0"/>
              <a:t>/м </a:t>
            </a:r>
          </a:p>
          <a:p>
            <a:r>
              <a:rPr lang="ru-RU" sz="3200" b="1" dirty="0" smtClean="0"/>
              <a:t>щ1ымахуэ/м </a:t>
            </a:r>
          </a:p>
          <a:p>
            <a:r>
              <a:rPr lang="ru-RU" sz="3200" b="1" dirty="0" err="1" smtClean="0"/>
              <a:t>гъатхэ</a:t>
            </a:r>
            <a:r>
              <a:rPr lang="ru-RU" sz="3200" b="1" dirty="0" smtClean="0"/>
              <a:t>/м </a:t>
            </a:r>
          </a:p>
          <a:p>
            <a:r>
              <a:rPr lang="ru-RU" sz="3200" b="1" dirty="0" err="1" smtClean="0"/>
              <a:t>гъэмахуэ</a:t>
            </a:r>
            <a:r>
              <a:rPr lang="ru-RU" sz="3200" b="1" dirty="0" smtClean="0"/>
              <a:t>/м </a:t>
            </a:r>
          </a:p>
          <a:p>
            <a:pPr>
              <a:buFont typeface="Arial" panose="020B0604020202020204" pitchFamily="34" charset="0"/>
              <a:buChar char="•"/>
            </a:pPr>
            <a:endParaRPr lang="ru-RU" b="1" dirty="0"/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644008" y="1052736"/>
            <a:ext cx="4032448" cy="540060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/>
              <a:t>на </a:t>
            </a:r>
            <a:r>
              <a:rPr lang="ru-RU" sz="3200" b="1" dirty="0"/>
              <a:t>прошлой неделе</a:t>
            </a:r>
          </a:p>
          <a:p>
            <a:r>
              <a:rPr lang="ru-RU" sz="3200" b="1" dirty="0"/>
              <a:t>в</a:t>
            </a:r>
            <a:r>
              <a:rPr lang="ru-RU" sz="3200" b="1" dirty="0" smtClean="0"/>
              <a:t>ек</a:t>
            </a:r>
          </a:p>
          <a:p>
            <a:r>
              <a:rPr lang="ru-RU" sz="3200" b="1" dirty="0"/>
              <a:t>в</a:t>
            </a:r>
            <a:r>
              <a:rPr lang="ru-RU" sz="3200" b="1" dirty="0" smtClean="0"/>
              <a:t> прошлом веке</a:t>
            </a:r>
          </a:p>
          <a:p>
            <a:endParaRPr lang="ru-RU" b="1" dirty="0"/>
          </a:p>
          <a:p>
            <a:r>
              <a:rPr lang="ru-RU" sz="3200" b="1" dirty="0" smtClean="0"/>
              <a:t>осень</a:t>
            </a:r>
            <a:r>
              <a:rPr lang="ru-RU" sz="3200" b="1" dirty="0"/>
              <a:t>, осенью</a:t>
            </a:r>
          </a:p>
          <a:p>
            <a:r>
              <a:rPr lang="ru-RU" sz="3200" b="1" dirty="0" smtClean="0"/>
              <a:t>зима</a:t>
            </a:r>
            <a:r>
              <a:rPr lang="ru-RU" sz="3200" b="1" dirty="0"/>
              <a:t>, зимой</a:t>
            </a:r>
          </a:p>
          <a:p>
            <a:r>
              <a:rPr lang="ru-RU" sz="3200" b="1" dirty="0" smtClean="0"/>
              <a:t>весна</a:t>
            </a:r>
            <a:r>
              <a:rPr lang="ru-RU" sz="3200" b="1" dirty="0"/>
              <a:t>, весной</a:t>
            </a:r>
          </a:p>
          <a:p>
            <a:r>
              <a:rPr lang="ru-RU" sz="3200" b="1" dirty="0" smtClean="0"/>
              <a:t>лето</a:t>
            </a:r>
            <a:r>
              <a:rPr lang="ru-RU" sz="3200" b="1" dirty="0"/>
              <a:t>, летом </a:t>
            </a:r>
          </a:p>
          <a:p>
            <a:pPr>
              <a:buClr>
                <a:srgbClr val="7FD13B"/>
              </a:buClr>
              <a:buFont typeface="Arial" panose="020B0604020202020204" pitchFamily="34" charset="0"/>
              <a:buChar char="•"/>
            </a:pPr>
            <a:endParaRPr lang="ru-RU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56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656184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Образование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наречий от существительных с помощью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ффиксов </a:t>
            </a:r>
            <a:r>
              <a:rPr lang="ru-RU" b="1" dirty="0" smtClean="0">
                <a:solidFill>
                  <a:srgbClr val="FF0000"/>
                </a:solidFill>
              </a:rPr>
              <a:t>-м, -к1э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Объект 2"/>
          <p:cNvSpPr txBox="1">
            <a:spLocks/>
          </p:cNvSpPr>
          <p:nvPr/>
        </p:nvSpPr>
        <p:spPr>
          <a:xfrm>
            <a:off x="467544" y="2066559"/>
            <a:ext cx="4032448" cy="468052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/>
              <a:t>бжьыхьэ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r>
              <a:rPr lang="ru-RU" sz="3200" b="1" dirty="0" smtClean="0"/>
              <a:t> </a:t>
            </a:r>
          </a:p>
          <a:p>
            <a:r>
              <a:rPr lang="ru-RU" sz="3200" b="1" dirty="0" smtClean="0"/>
              <a:t>щ1ымахуэ</a:t>
            </a:r>
            <a:r>
              <a:rPr lang="ru-RU" sz="3200" b="1" dirty="0" smtClean="0">
                <a:solidFill>
                  <a:srgbClr val="FF0000"/>
                </a:solidFill>
              </a:rPr>
              <a:t>м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 smtClean="0"/>
              <a:t>гъатхэ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r>
              <a:rPr lang="ru-RU" sz="3200" b="1" dirty="0" smtClean="0"/>
              <a:t> </a:t>
            </a:r>
          </a:p>
          <a:p>
            <a:r>
              <a:rPr lang="ru-RU" sz="3200" b="1" dirty="0" err="1"/>
              <a:t>г</a:t>
            </a:r>
            <a:r>
              <a:rPr lang="ru-RU" sz="3200" b="1" dirty="0" err="1" smtClean="0"/>
              <a:t>ъэмахуэ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пщэдджыжьы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r>
              <a:rPr lang="ru-RU" sz="3200" b="1" dirty="0" err="1" smtClean="0">
                <a:solidFill>
                  <a:schemeClr val="tx1"/>
                </a:solidFill>
              </a:rPr>
              <a:t>пщыхьэщхьэ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r>
              <a:rPr lang="ru-RU" sz="3200" b="1" dirty="0" err="1"/>
              <a:t>м</a:t>
            </a:r>
            <a:r>
              <a:rPr lang="ru-RU" sz="3200" b="1" dirty="0" err="1" smtClean="0"/>
              <a:t>ахуэ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endParaRPr lang="ru-RU" sz="3200" b="1" dirty="0" smtClean="0">
              <a:solidFill>
                <a:srgbClr val="FF0000"/>
              </a:solidFill>
            </a:endParaRPr>
          </a:p>
          <a:p>
            <a:r>
              <a:rPr lang="ru-RU" sz="3200" b="1" dirty="0" err="1" smtClean="0"/>
              <a:t>жэщы</a:t>
            </a:r>
            <a:r>
              <a:rPr lang="ru-RU" sz="3200" b="1" dirty="0" err="1" smtClean="0">
                <a:solidFill>
                  <a:srgbClr val="FF0000"/>
                </a:solidFill>
              </a:rPr>
              <a:t>м</a:t>
            </a:r>
            <a:r>
              <a:rPr lang="ru-RU" sz="3200" b="1" dirty="0" smtClean="0"/>
              <a:t> </a:t>
            </a: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644008" y="4401108"/>
            <a:ext cx="4032448" cy="23402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п</a:t>
            </a:r>
            <a:r>
              <a:rPr lang="ru-RU" sz="3200" b="1" dirty="0" smtClean="0"/>
              <a:t>щэдджыжь</a:t>
            </a:r>
            <a:r>
              <a:rPr lang="ru-RU" sz="3200" b="1" dirty="0" smtClean="0">
                <a:solidFill>
                  <a:srgbClr val="FF0000"/>
                </a:solidFill>
              </a:rPr>
              <a:t>к1э</a:t>
            </a:r>
          </a:p>
          <a:p>
            <a:r>
              <a:rPr lang="ru-RU" sz="3200" b="1" dirty="0" smtClean="0"/>
              <a:t>пщыхьэщхьэ</a:t>
            </a:r>
            <a:r>
              <a:rPr lang="ru-RU" sz="3200" b="1" dirty="0" smtClean="0">
                <a:solidFill>
                  <a:srgbClr val="FF0000"/>
                </a:solidFill>
              </a:rPr>
              <a:t>к1э</a:t>
            </a:r>
            <a:endParaRPr lang="ru-RU" sz="3200" b="1" dirty="0">
              <a:solidFill>
                <a:srgbClr val="FF0000"/>
              </a:solidFill>
            </a:endParaRPr>
          </a:p>
          <a:p>
            <a:r>
              <a:rPr lang="ru-RU" sz="3200" b="1" dirty="0"/>
              <a:t>м</a:t>
            </a:r>
            <a:r>
              <a:rPr lang="ru-RU" sz="3200" b="1" dirty="0" smtClean="0"/>
              <a:t>ахуэ</a:t>
            </a:r>
            <a:r>
              <a:rPr lang="ru-RU" sz="3200" b="1" dirty="0" smtClean="0">
                <a:solidFill>
                  <a:srgbClr val="FF0000"/>
                </a:solidFill>
              </a:rPr>
              <a:t>к1э</a:t>
            </a:r>
          </a:p>
          <a:p>
            <a:r>
              <a:rPr lang="ru-RU" sz="3200" b="1" dirty="0" smtClean="0"/>
              <a:t>жэщ</a:t>
            </a:r>
            <a:r>
              <a:rPr lang="ru-RU" sz="3200" b="1" dirty="0" smtClean="0">
                <a:solidFill>
                  <a:srgbClr val="FF0000"/>
                </a:solidFill>
              </a:rPr>
              <a:t>к1э</a:t>
            </a:r>
            <a:r>
              <a:rPr lang="ru-RU" sz="3200" b="1" dirty="0" smtClean="0"/>
              <a:t> 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541925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2323652"/>
            <a:ext cx="8208912" cy="398566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08912" cy="1584176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Образование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наречий от прилагательных с помощью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а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ффиксов </a:t>
            </a:r>
            <a:r>
              <a:rPr lang="ru-RU" b="1" dirty="0" smtClean="0">
                <a:solidFill>
                  <a:srgbClr val="FF0000"/>
                </a:solidFill>
              </a:rPr>
              <a:t>–у/-</a:t>
            </a:r>
            <a:r>
              <a:rPr lang="ru-RU" b="1" dirty="0" err="1" smtClean="0">
                <a:solidFill>
                  <a:srgbClr val="FF0000"/>
                </a:solidFill>
              </a:rPr>
              <a:t>уэ</a:t>
            </a:r>
            <a:r>
              <a:rPr lang="ru-RU" b="1" dirty="0" smtClean="0">
                <a:solidFill>
                  <a:srgbClr val="FF0000"/>
                </a:solidFill>
              </a:rPr>
              <a:t>, -к1э</a:t>
            </a:r>
            <a:r>
              <a:rPr lang="ru-RU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251520" y="2030346"/>
            <a:ext cx="2160240" cy="30243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err="1" smtClean="0"/>
              <a:t>дахэ</a:t>
            </a:r>
            <a:r>
              <a:rPr lang="ru-RU" sz="3200" b="1" dirty="0" err="1" smtClean="0">
                <a:solidFill>
                  <a:srgbClr val="FF0000"/>
                </a:solidFill>
              </a:rPr>
              <a:t>у</a:t>
            </a:r>
            <a:r>
              <a:rPr lang="ru-RU" sz="3200" b="1" dirty="0" smtClean="0"/>
              <a:t> </a:t>
            </a:r>
          </a:p>
          <a:p>
            <a:r>
              <a:rPr lang="ru-RU" sz="3200" b="1" dirty="0"/>
              <a:t>к</a:t>
            </a:r>
            <a:r>
              <a:rPr lang="ru-RU" sz="3200" b="1" dirty="0" smtClean="0"/>
              <a:t>1эщ1</a:t>
            </a:r>
            <a:r>
              <a:rPr lang="ru-RU" sz="3200" b="1" dirty="0" smtClean="0">
                <a:solidFill>
                  <a:srgbClr val="FF0000"/>
                </a:solidFill>
              </a:rPr>
              <a:t>у</a:t>
            </a:r>
          </a:p>
          <a:p>
            <a:endParaRPr lang="ru-RU" sz="2800" b="1" dirty="0" smtClean="0">
              <a:solidFill>
                <a:srgbClr val="FF0000"/>
              </a:solidFill>
            </a:endParaRPr>
          </a:p>
          <a:p>
            <a:r>
              <a:rPr lang="ru-RU" sz="3200" b="1" dirty="0" smtClean="0"/>
              <a:t>ф1ы</a:t>
            </a:r>
            <a:r>
              <a:rPr lang="ru-RU" sz="3200" b="1" dirty="0" smtClean="0">
                <a:solidFill>
                  <a:srgbClr val="FF0000"/>
                </a:solidFill>
              </a:rPr>
              <a:t>уэ</a:t>
            </a:r>
            <a:r>
              <a:rPr lang="ru-RU" sz="3200" b="1" dirty="0" smtClean="0"/>
              <a:t> </a:t>
            </a:r>
          </a:p>
          <a:p>
            <a:r>
              <a:rPr lang="ru-RU" sz="3200" b="1" dirty="0" smtClean="0"/>
              <a:t>1ей</a:t>
            </a:r>
            <a:r>
              <a:rPr lang="ru-RU" sz="3200" b="1" dirty="0" smtClean="0">
                <a:solidFill>
                  <a:srgbClr val="FF0000"/>
                </a:solidFill>
              </a:rPr>
              <a:t>уэ</a:t>
            </a:r>
          </a:p>
          <a:p>
            <a:endParaRPr lang="ru-RU" sz="3200" b="1" dirty="0" smtClean="0"/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2483768" y="2030346"/>
            <a:ext cx="6480720" cy="449499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/>
              <a:t>д</a:t>
            </a:r>
            <a:r>
              <a:rPr lang="ru-RU" sz="3200" b="1" dirty="0" smtClean="0"/>
              <a:t>ахэ</a:t>
            </a:r>
            <a:r>
              <a:rPr lang="ru-RU" sz="3200" b="1" dirty="0" smtClean="0">
                <a:solidFill>
                  <a:srgbClr val="FF0000"/>
                </a:solidFill>
              </a:rPr>
              <a:t>к1э </a:t>
            </a:r>
            <a:r>
              <a:rPr lang="ru-RU" sz="3200" b="1" dirty="0" smtClean="0">
                <a:solidFill>
                  <a:schemeClr val="tx1"/>
                </a:solidFill>
              </a:rPr>
              <a:t>– по-хорошему</a:t>
            </a:r>
          </a:p>
          <a:p>
            <a:r>
              <a:rPr lang="ru-RU" sz="3200" b="1" dirty="0"/>
              <a:t>к</a:t>
            </a:r>
            <a:r>
              <a:rPr lang="ru-RU" sz="3200" b="1" dirty="0" smtClean="0"/>
              <a:t>1эщ1</a:t>
            </a:r>
            <a:r>
              <a:rPr lang="ru-RU" sz="3200" b="1" dirty="0" smtClean="0">
                <a:solidFill>
                  <a:srgbClr val="FF0000"/>
                </a:solidFill>
              </a:rPr>
              <a:t>к1э </a:t>
            </a:r>
            <a:r>
              <a:rPr lang="ru-RU" sz="3200" b="1" dirty="0" smtClean="0">
                <a:solidFill>
                  <a:schemeClr val="tx1"/>
                </a:solidFill>
              </a:rPr>
              <a:t>– вплотную (коротко) </a:t>
            </a:r>
          </a:p>
          <a:p>
            <a:r>
              <a:rPr lang="ru-RU" sz="3200" b="1" dirty="0"/>
              <a:t>ф</a:t>
            </a:r>
            <a:r>
              <a:rPr lang="ru-RU" sz="3200" b="1" dirty="0" smtClean="0"/>
              <a:t>1ы</a:t>
            </a:r>
            <a:r>
              <a:rPr lang="ru-RU" sz="3200" b="1" dirty="0" smtClean="0">
                <a:solidFill>
                  <a:srgbClr val="FF0000"/>
                </a:solidFill>
              </a:rPr>
              <a:t>к1э </a:t>
            </a:r>
            <a:r>
              <a:rPr lang="ru-RU" sz="3200" b="1" dirty="0" smtClean="0">
                <a:solidFill>
                  <a:schemeClr val="tx1"/>
                </a:solidFill>
              </a:rPr>
              <a:t>– по-доброму</a:t>
            </a:r>
          </a:p>
          <a:p>
            <a:r>
              <a:rPr lang="ru-RU" sz="3200" b="1" dirty="0" smtClean="0"/>
              <a:t>1ей</a:t>
            </a:r>
            <a:r>
              <a:rPr lang="ru-RU" sz="3200" b="1" dirty="0" smtClean="0">
                <a:solidFill>
                  <a:srgbClr val="FF0000"/>
                </a:solidFill>
              </a:rPr>
              <a:t>к1э </a:t>
            </a:r>
            <a:r>
              <a:rPr lang="ru-RU" sz="3200" b="1" dirty="0" smtClean="0">
                <a:solidFill>
                  <a:schemeClr val="tx1"/>
                </a:solidFill>
              </a:rPr>
              <a:t>– по-плохому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и</a:t>
            </a:r>
            <a:r>
              <a:rPr lang="ru-RU" sz="3200" b="1" dirty="0" smtClean="0">
                <a:solidFill>
                  <a:schemeClr val="tx1"/>
                </a:solidFill>
              </a:rPr>
              <a:t>пщэ</a:t>
            </a:r>
            <a:r>
              <a:rPr lang="ru-RU" sz="3200" b="1" dirty="0" smtClean="0">
                <a:solidFill>
                  <a:srgbClr val="FF0000"/>
                </a:solidFill>
              </a:rPr>
              <a:t>к1э</a:t>
            </a:r>
            <a:r>
              <a:rPr lang="ru-RU" sz="3200" b="1" dirty="0" smtClean="0">
                <a:solidFill>
                  <a:schemeClr val="tx1"/>
                </a:solidFill>
              </a:rPr>
              <a:t> (</a:t>
            </a:r>
            <a:r>
              <a:rPr lang="ru-RU" sz="3200" b="1" dirty="0" err="1" smtClean="0">
                <a:solidFill>
                  <a:schemeClr val="tx1"/>
                </a:solidFill>
              </a:rPr>
              <a:t>относ.прил</a:t>
            </a:r>
            <a:r>
              <a:rPr lang="ru-RU" sz="3200" b="1" dirty="0" smtClean="0">
                <a:solidFill>
                  <a:schemeClr val="tx1"/>
                </a:solidFill>
              </a:rPr>
              <a:t>.-верхний)– вверх</a:t>
            </a:r>
          </a:p>
          <a:p>
            <a:r>
              <a:rPr lang="ru-RU" sz="3200" b="1" dirty="0" smtClean="0">
                <a:solidFill>
                  <a:schemeClr val="tx1"/>
                </a:solidFill>
              </a:rPr>
              <a:t>ищхъэрэ</a:t>
            </a:r>
            <a:r>
              <a:rPr lang="ru-RU" sz="3200" b="1" dirty="0" smtClean="0">
                <a:solidFill>
                  <a:srgbClr val="FF0000"/>
                </a:solidFill>
              </a:rPr>
              <a:t>к1э </a:t>
            </a:r>
            <a:r>
              <a:rPr lang="ru-RU" sz="3200" b="1" dirty="0" smtClean="0">
                <a:solidFill>
                  <a:schemeClr val="tx1"/>
                </a:solidFill>
              </a:rPr>
              <a:t>(нижний) – вниз  </a:t>
            </a:r>
          </a:p>
        </p:txBody>
      </p:sp>
    </p:spTree>
    <p:extLst>
      <p:ext uri="{BB962C8B-B14F-4D97-AF65-F5344CB8AC3E}">
        <p14:creationId xmlns:p14="http://schemas.microsoft.com/office/powerpoint/2010/main" val="92353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86005"/>
            <a:ext cx="8208912" cy="1512168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 err="1" smtClean="0">
                <a:solidFill>
                  <a:schemeClr val="accent1">
                    <a:lumMod val="50000"/>
                  </a:schemeClr>
                </a:solidFill>
              </a:rPr>
              <a:t>Фыкъеджэ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, урысыбзэк1э зэвдзэк1, </a:t>
            </a:r>
            <a:r>
              <a:rPr lang="ru-RU" sz="3600" b="1" dirty="0" err="1" smtClean="0">
                <a:solidFill>
                  <a:schemeClr val="accent1">
                    <a:lumMod val="50000"/>
                  </a:schemeClr>
                </a:solidFill>
              </a:rPr>
              <a:t>псалъэуха</a:t>
            </a:r>
            <a:r>
              <a:rPr lang="ru-RU" sz="3600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sz="3600" b="1" dirty="0" err="1" smtClean="0">
                <a:solidFill>
                  <a:schemeClr val="accent1">
                    <a:lumMod val="50000"/>
                  </a:schemeClr>
                </a:solidFill>
              </a:rPr>
              <a:t>зэхэфлъхьэ</a:t>
            </a:r>
            <a:r>
              <a:rPr lang="ru-RU" sz="36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ru-RU" sz="3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25804" y="5085184"/>
            <a:ext cx="8208912" cy="1728192"/>
          </a:xfrm>
        </p:spPr>
        <p:txBody>
          <a:bodyPr>
            <a:normAutofit/>
          </a:bodyPr>
          <a:lstStyle/>
          <a:p>
            <a:pPr marL="68580" indent="0">
              <a:buNone/>
            </a:pPr>
            <a:r>
              <a:rPr lang="ru-RU" i="1" dirty="0" smtClean="0"/>
              <a:t> </a:t>
            </a:r>
          </a:p>
          <a:p>
            <a:endParaRPr lang="ru-RU" i="1" dirty="0"/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611560" y="3426363"/>
            <a:ext cx="3240360" cy="1350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3200" b="1" i="1" dirty="0" err="1" smtClean="0"/>
              <a:t>мазэ</a:t>
            </a:r>
            <a:r>
              <a:rPr lang="ru-RU" sz="3200" b="1" i="1" dirty="0" smtClean="0"/>
              <a:t> къэск1э </a:t>
            </a:r>
          </a:p>
          <a:p>
            <a:r>
              <a:rPr lang="ru-RU" sz="3200" b="1" i="1" dirty="0" err="1" smtClean="0"/>
              <a:t>махуэ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къэс</a:t>
            </a:r>
            <a:endParaRPr lang="ru-RU" sz="3200" b="1" dirty="0"/>
          </a:p>
        </p:txBody>
      </p:sp>
      <p:sp>
        <p:nvSpPr>
          <p:cNvPr id="8" name="Скругленный прямоугольник 7"/>
          <p:cNvSpPr/>
          <p:nvPr/>
        </p:nvSpPr>
        <p:spPr>
          <a:xfrm>
            <a:off x="1529662" y="4876609"/>
            <a:ext cx="5796644" cy="136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3200" b="1" i="1" dirty="0" err="1"/>
              <a:t>нэгъабэ</a:t>
            </a:r>
            <a:r>
              <a:rPr lang="ru-RU" sz="3200" b="1" i="1" dirty="0"/>
              <a:t> </a:t>
            </a:r>
            <a:r>
              <a:rPr lang="ru-RU" sz="3200" b="1" i="1" dirty="0" err="1" smtClean="0"/>
              <a:t>лъандэрэ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тхьэмахуэ</a:t>
            </a:r>
            <a:r>
              <a:rPr lang="ru-RU" sz="3200" b="1" i="1" dirty="0"/>
              <a:t> к1уа </a:t>
            </a:r>
            <a:r>
              <a:rPr lang="ru-RU" sz="3200" b="1" i="1" dirty="0" err="1" smtClean="0"/>
              <a:t>лъандэрэ</a:t>
            </a:r>
            <a:r>
              <a:rPr lang="ru-RU" sz="3200" b="1" i="1" dirty="0" smtClean="0"/>
              <a:t> </a:t>
            </a:r>
            <a:endParaRPr lang="ru-RU" sz="3200" b="1" dirty="0"/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611560" y="1927637"/>
            <a:ext cx="3600400" cy="136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sz="3200" b="1" i="1" dirty="0" err="1"/>
              <a:t>илъэс</a:t>
            </a:r>
            <a:r>
              <a:rPr lang="ru-RU" sz="3200" b="1" i="1" dirty="0"/>
              <a:t> </a:t>
            </a:r>
            <a:r>
              <a:rPr lang="ru-RU" sz="3200" b="1" i="1" dirty="0" err="1" smtClean="0"/>
              <a:t>нэужьым</a:t>
            </a:r>
            <a:r>
              <a:rPr lang="ru-RU" sz="3200" b="1" i="1" dirty="0" smtClean="0"/>
              <a:t> </a:t>
            </a:r>
            <a:r>
              <a:rPr lang="ru-RU" sz="3200" b="1" i="1" dirty="0" err="1"/>
              <a:t>мазэ</a:t>
            </a:r>
            <a:r>
              <a:rPr lang="ru-RU" sz="3200" b="1" i="1" dirty="0"/>
              <a:t> </a:t>
            </a:r>
            <a:r>
              <a:rPr lang="ru-RU" sz="3200" b="1" i="1" dirty="0" err="1" smtClean="0"/>
              <a:t>нэужьым</a:t>
            </a:r>
            <a:r>
              <a:rPr lang="ru-RU" sz="3200" b="1" i="1" dirty="0" smtClean="0"/>
              <a:t> </a:t>
            </a:r>
            <a:endParaRPr lang="ru-RU" sz="3200" b="1" dirty="0"/>
          </a:p>
        </p:txBody>
      </p:sp>
      <p:sp>
        <p:nvSpPr>
          <p:cNvPr id="11" name="Скругленный прямоугольник 10"/>
          <p:cNvSpPr/>
          <p:nvPr/>
        </p:nvSpPr>
        <p:spPr>
          <a:xfrm>
            <a:off x="4382821" y="1927637"/>
            <a:ext cx="4158776" cy="136337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i="1" dirty="0" err="1"/>
              <a:t>бжьыхьэ</a:t>
            </a:r>
            <a:r>
              <a:rPr lang="ru-RU" sz="3200" b="1" i="1" dirty="0"/>
              <a:t> </a:t>
            </a:r>
            <a:r>
              <a:rPr lang="ru-RU" sz="3200" b="1" i="1" dirty="0" smtClean="0"/>
              <a:t>пщ1ондэ </a:t>
            </a:r>
          </a:p>
          <a:p>
            <a:pPr algn="ctr"/>
            <a:r>
              <a:rPr lang="ru-RU" sz="3200" b="1" i="1" dirty="0" err="1" smtClean="0"/>
              <a:t>гъатхэ</a:t>
            </a:r>
            <a:r>
              <a:rPr lang="ru-RU" sz="3200" b="1" dirty="0" smtClean="0"/>
              <a:t> </a:t>
            </a:r>
            <a:r>
              <a:rPr lang="ru-RU" sz="3200" b="1" i="1" dirty="0" smtClean="0"/>
              <a:t>пщ1ондэ</a:t>
            </a:r>
            <a:r>
              <a:rPr lang="ru-RU" sz="3200" b="1" dirty="0" smtClean="0"/>
              <a:t> </a:t>
            </a:r>
            <a:endParaRPr lang="ru-RU" sz="3200" b="1" dirty="0"/>
          </a:p>
        </p:txBody>
      </p:sp>
      <p:sp>
        <p:nvSpPr>
          <p:cNvPr id="12" name="Скругленный прямоугольник 11"/>
          <p:cNvSpPr/>
          <p:nvPr/>
        </p:nvSpPr>
        <p:spPr>
          <a:xfrm>
            <a:off x="4067944" y="3426362"/>
            <a:ext cx="4473653" cy="135017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3200" b="1" i="1" dirty="0" smtClean="0"/>
          </a:p>
          <a:p>
            <a:r>
              <a:rPr lang="ru-RU" sz="3200" b="1" i="1" dirty="0" smtClean="0"/>
              <a:t>щ1ымахуэм ф1эк1 </a:t>
            </a:r>
          </a:p>
          <a:p>
            <a:r>
              <a:rPr lang="ru-RU" sz="3200" b="1" i="1" dirty="0" err="1" smtClean="0"/>
              <a:t>гъэмахуэм</a:t>
            </a:r>
            <a:r>
              <a:rPr lang="ru-RU" sz="3200" b="1" i="1" dirty="0" smtClean="0"/>
              <a:t> ф1эк1а </a:t>
            </a:r>
            <a:endParaRPr lang="ru-RU" sz="3200" b="1" dirty="0"/>
          </a:p>
          <a:p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291485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08912" cy="12961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Псалъэухахэм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къезэгъ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b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псалъэхэр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хэвгъэувэж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628800"/>
            <a:ext cx="9036496" cy="39604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2800" dirty="0"/>
              <a:t>... </a:t>
            </a:r>
            <a:r>
              <a:rPr lang="ru-RU" sz="3000" b="1" dirty="0">
                <a:solidFill>
                  <a:schemeClr val="tx1"/>
                </a:solidFill>
              </a:rPr>
              <a:t>си </a:t>
            </a:r>
            <a:r>
              <a:rPr lang="ru-RU" sz="3000" b="1" dirty="0" err="1">
                <a:solidFill>
                  <a:schemeClr val="tx1"/>
                </a:solidFill>
              </a:rPr>
              <a:t>ныбжьэгъумрэ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сэрэ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Налшык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паркым</a:t>
            </a:r>
            <a:r>
              <a:rPr lang="ru-RU" sz="3000" b="1" dirty="0">
                <a:solidFill>
                  <a:schemeClr val="tx1"/>
                </a:solidFill>
              </a:rPr>
              <a:t> къыщыдок1ухь.</a:t>
            </a:r>
          </a:p>
          <a:p>
            <a:r>
              <a:rPr lang="ru-RU" sz="3000" b="1" dirty="0">
                <a:solidFill>
                  <a:schemeClr val="tx1"/>
                </a:solidFill>
              </a:rPr>
              <a:t>Си </a:t>
            </a:r>
            <a:r>
              <a:rPr lang="ru-RU" sz="3000" b="1" dirty="0" err="1">
                <a:solidFill>
                  <a:schemeClr val="tx1"/>
                </a:solidFill>
              </a:rPr>
              <a:t>къуэш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нэхъыжьыр</a:t>
            </a:r>
            <a:r>
              <a:rPr lang="ru-RU" sz="3000" b="1" dirty="0">
                <a:solidFill>
                  <a:schemeClr val="tx1"/>
                </a:solidFill>
              </a:rPr>
              <a:t> ... </a:t>
            </a:r>
            <a:r>
              <a:rPr lang="ru-RU" sz="3000" b="1" dirty="0" err="1">
                <a:solidFill>
                  <a:schemeClr val="tx1"/>
                </a:solidFill>
              </a:rPr>
              <a:t>армэм</a:t>
            </a:r>
            <a:r>
              <a:rPr lang="ru-RU" sz="3000" b="1" dirty="0">
                <a:solidFill>
                  <a:schemeClr val="tx1"/>
                </a:solidFill>
              </a:rPr>
              <a:t> щы1энущ.</a:t>
            </a:r>
          </a:p>
          <a:p>
            <a:r>
              <a:rPr lang="ru-RU" sz="3000" b="1" dirty="0">
                <a:solidFill>
                  <a:schemeClr val="tx1"/>
                </a:solidFill>
              </a:rPr>
              <a:t>... </a:t>
            </a:r>
            <a:r>
              <a:rPr lang="ru-RU" sz="3000" b="1" dirty="0" smtClean="0">
                <a:solidFill>
                  <a:schemeClr val="tx1"/>
                </a:solidFill>
              </a:rPr>
              <a:t>си </a:t>
            </a:r>
            <a:r>
              <a:rPr lang="ru-RU" sz="3000" b="1" dirty="0" err="1">
                <a:solidFill>
                  <a:schemeClr val="tx1"/>
                </a:solidFill>
              </a:rPr>
              <a:t>шыпхъу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нэхъыжьым</a:t>
            </a:r>
            <a:r>
              <a:rPr lang="ru-RU" sz="3000" b="1" dirty="0">
                <a:solidFill>
                  <a:schemeClr val="tx1"/>
                </a:solidFill>
              </a:rPr>
              <a:t> и </a:t>
            </a:r>
            <a:r>
              <a:rPr lang="ru-RU" sz="3000" b="1" dirty="0" err="1">
                <a:solidFill>
                  <a:schemeClr val="tx1"/>
                </a:solidFill>
              </a:rPr>
              <a:t>сабий</a:t>
            </a:r>
            <a:r>
              <a:rPr lang="ru-RU" sz="3000" b="1" dirty="0">
                <a:solidFill>
                  <a:schemeClr val="tx1"/>
                </a:solidFill>
              </a:rPr>
              <a:t> ц1ык1ур </a:t>
            </a:r>
            <a:r>
              <a:rPr lang="ru-RU" sz="3000" b="1" dirty="0" err="1">
                <a:solidFill>
                  <a:schemeClr val="tx1"/>
                </a:solidFill>
              </a:rPr>
              <a:t>слъэгъуакъым</a:t>
            </a:r>
            <a:r>
              <a:rPr lang="ru-RU" sz="3000" b="1" dirty="0">
                <a:solidFill>
                  <a:schemeClr val="tx1"/>
                </a:solidFill>
              </a:rPr>
              <a:t>.</a:t>
            </a:r>
          </a:p>
          <a:p>
            <a:r>
              <a:rPr lang="ru-RU" sz="3000" b="1" dirty="0">
                <a:solidFill>
                  <a:schemeClr val="tx1"/>
                </a:solidFill>
              </a:rPr>
              <a:t>... </a:t>
            </a:r>
            <a:r>
              <a:rPr lang="ru-RU" sz="3000" b="1" dirty="0" err="1">
                <a:solidFill>
                  <a:schemeClr val="tx1"/>
                </a:solidFill>
              </a:rPr>
              <a:t>студентхэр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практикэ</a:t>
            </a:r>
            <a:r>
              <a:rPr lang="ru-RU" sz="3000" b="1" dirty="0">
                <a:solidFill>
                  <a:schemeClr val="tx1"/>
                </a:solidFill>
              </a:rPr>
              <a:t> к1уэнущ.</a:t>
            </a:r>
          </a:p>
          <a:p>
            <a:r>
              <a:rPr lang="ru-RU" sz="3000" b="1" dirty="0">
                <a:solidFill>
                  <a:schemeClr val="tx1"/>
                </a:solidFill>
              </a:rPr>
              <a:t>... дэ </a:t>
            </a:r>
            <a:r>
              <a:rPr lang="en-US" sz="3000" b="1" dirty="0">
                <a:solidFill>
                  <a:schemeClr val="tx1"/>
                </a:solidFill>
              </a:rPr>
              <a:t>I</a:t>
            </a:r>
            <a:r>
              <a:rPr lang="ru-RU" sz="3000" b="1" dirty="0" err="1">
                <a:solidFill>
                  <a:schemeClr val="tx1"/>
                </a:solidFill>
              </a:rPr>
              <a:t>уащхьэмахуэ</a:t>
            </a:r>
            <a:r>
              <a:rPr lang="ru-RU" sz="3000" b="1" dirty="0">
                <a:solidFill>
                  <a:schemeClr val="tx1"/>
                </a:solidFill>
              </a:rPr>
              <a:t> </a:t>
            </a:r>
            <a:r>
              <a:rPr lang="ru-RU" sz="3000" b="1" dirty="0" err="1">
                <a:solidFill>
                  <a:schemeClr val="tx1"/>
                </a:solidFill>
              </a:rPr>
              <a:t>лъапэ</a:t>
            </a:r>
            <a:r>
              <a:rPr lang="ru-RU" sz="3000" b="1" dirty="0">
                <a:solidFill>
                  <a:schemeClr val="tx1"/>
                </a:solidFill>
              </a:rPr>
              <a:t> дыщы1акъым. 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07504" y="5473005"/>
            <a:ext cx="9036496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800" b="1" dirty="0" err="1">
                <a:solidFill>
                  <a:srgbClr val="FF0000"/>
                </a:solidFill>
              </a:rPr>
              <a:t>Къэбгъэсэбэп</a:t>
            </a:r>
            <a:r>
              <a:rPr lang="ru-RU" sz="2800" b="1" dirty="0">
                <a:solidFill>
                  <a:srgbClr val="FF0000"/>
                </a:solidFill>
              </a:rPr>
              <a:t> </a:t>
            </a:r>
            <a:r>
              <a:rPr lang="ru-RU" sz="2800" b="1" dirty="0" err="1">
                <a:solidFill>
                  <a:srgbClr val="FF0000"/>
                </a:solidFill>
              </a:rPr>
              <a:t>хъунущ</a:t>
            </a:r>
            <a:r>
              <a:rPr lang="ru-RU" sz="2800" b="1" dirty="0">
                <a:solidFill>
                  <a:srgbClr val="FF0000"/>
                </a:solidFill>
              </a:rPr>
              <a:t>: </a:t>
            </a:r>
            <a:r>
              <a:rPr lang="ru-RU" sz="2800" b="1" i="1" dirty="0" err="1">
                <a:solidFill>
                  <a:schemeClr val="tx1"/>
                </a:solidFill>
              </a:rPr>
              <a:t>тхьэмахуэ</a:t>
            </a:r>
            <a:r>
              <a:rPr lang="ru-RU" sz="2800" b="1" i="1" dirty="0">
                <a:solidFill>
                  <a:schemeClr val="tx1"/>
                </a:solidFill>
              </a:rPr>
              <a:t> к1уа </a:t>
            </a:r>
            <a:r>
              <a:rPr lang="ru-RU" sz="2800" b="1" i="1" dirty="0" err="1">
                <a:solidFill>
                  <a:schemeClr val="tx1"/>
                </a:solidFill>
              </a:rPr>
              <a:t>лъандэрэ</a:t>
            </a:r>
            <a:r>
              <a:rPr lang="ru-RU" sz="2800" b="1" i="1" dirty="0">
                <a:solidFill>
                  <a:schemeClr val="tx1"/>
                </a:solidFill>
              </a:rPr>
              <a:t>,</a:t>
            </a:r>
            <a:r>
              <a:rPr lang="ru-RU" sz="2800" b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мазэ</a:t>
            </a:r>
            <a:r>
              <a:rPr lang="ru-RU" sz="2800" b="1" i="1" dirty="0">
                <a:solidFill>
                  <a:schemeClr val="tx1"/>
                </a:solidFill>
              </a:rPr>
              <a:t> къэск1э, </a:t>
            </a:r>
            <a:r>
              <a:rPr lang="ru-RU" sz="2800" b="1" i="1" dirty="0" err="1">
                <a:solidFill>
                  <a:schemeClr val="tx1"/>
                </a:solidFill>
              </a:rPr>
              <a:t>гъатхэ</a:t>
            </a:r>
            <a:r>
              <a:rPr lang="ru-RU" sz="2800" b="1" i="1" dirty="0">
                <a:solidFill>
                  <a:schemeClr val="tx1"/>
                </a:solidFill>
              </a:rPr>
              <a:t> пщ1ондэ, </a:t>
            </a:r>
            <a:r>
              <a:rPr lang="ru-RU" sz="2800" b="1" i="1" dirty="0" err="1">
                <a:solidFill>
                  <a:schemeClr val="tx1"/>
                </a:solidFill>
              </a:rPr>
              <a:t>илъэсищ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>
                <a:solidFill>
                  <a:schemeClr val="tx1"/>
                </a:solidFill>
              </a:rPr>
              <a:t>нэужьым</a:t>
            </a:r>
            <a:r>
              <a:rPr lang="ru-RU" sz="2800" b="1" i="1" dirty="0">
                <a:solidFill>
                  <a:schemeClr val="tx1"/>
                </a:solidFill>
              </a:rPr>
              <a:t>, </a:t>
            </a:r>
            <a:r>
              <a:rPr lang="ru-RU" sz="2800" b="1" i="1" dirty="0" err="1">
                <a:solidFill>
                  <a:schemeClr val="tx1"/>
                </a:solidFill>
              </a:rPr>
              <a:t>нэгъабэ</a:t>
            </a:r>
            <a:r>
              <a:rPr lang="ru-RU" sz="2800" b="1" i="1" dirty="0">
                <a:solidFill>
                  <a:schemeClr val="tx1"/>
                </a:solidFill>
              </a:rPr>
              <a:t> </a:t>
            </a:r>
            <a:r>
              <a:rPr lang="ru-RU" sz="2800" b="1" i="1" dirty="0" err="1" smtClean="0">
                <a:solidFill>
                  <a:schemeClr val="tx1"/>
                </a:solidFill>
              </a:rPr>
              <a:t>лъандэрэ</a:t>
            </a:r>
            <a:r>
              <a:rPr lang="ru-RU" sz="2800" b="1" i="1" dirty="0">
                <a:solidFill>
                  <a:schemeClr val="tx1"/>
                </a:solidFill>
              </a:rPr>
              <a:t>.</a:t>
            </a:r>
            <a:r>
              <a:rPr lang="ru-RU" sz="2800" b="1" i="1" dirty="0" smtClean="0">
                <a:solidFill>
                  <a:schemeClr val="tx1"/>
                </a:solidFill>
              </a:rPr>
              <a:t> </a:t>
            </a:r>
            <a:endParaRPr lang="ru-RU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8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332656"/>
            <a:ext cx="7024744" cy="1143000"/>
          </a:xfrm>
        </p:spPr>
        <p:txBody>
          <a:bodyPr/>
          <a:lstStyle/>
          <a:p>
            <a:pPr algn="ctr"/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Пэж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>
                <a:solidFill>
                  <a:schemeClr val="accent1">
                    <a:lumMod val="50000"/>
                  </a:schemeClr>
                </a:solidFill>
              </a:rPr>
              <a:t>хьэмэрэ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 пц1ы? 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1772816"/>
            <a:ext cx="8856984" cy="46805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ru-RU" sz="3200" b="1" dirty="0" err="1"/>
              <a:t>Гъэмахуэм</a:t>
            </a:r>
            <a:r>
              <a:rPr lang="ru-RU" sz="3200" b="1" dirty="0"/>
              <a:t> мэрак1уэхэр </a:t>
            </a:r>
            <a:r>
              <a:rPr lang="ru-RU" sz="3200" b="1" dirty="0" err="1"/>
              <a:t>мэхъу</a:t>
            </a:r>
            <a:r>
              <a:rPr lang="ru-RU" sz="3200" b="1" dirty="0"/>
              <a:t>. </a:t>
            </a:r>
            <a:r>
              <a:rPr lang="ru-RU" sz="3200" b="1" dirty="0" err="1"/>
              <a:t>Пэж</a:t>
            </a:r>
            <a:r>
              <a:rPr lang="ru-RU" sz="3200" b="1" dirty="0"/>
              <a:t>? </a:t>
            </a:r>
            <a:endParaRPr lang="ru-RU" sz="3200" b="1" dirty="0" smtClean="0"/>
          </a:p>
          <a:p>
            <a:pPr lvl="0"/>
            <a:r>
              <a:rPr lang="ru-RU" sz="3200" b="1" dirty="0" err="1" smtClean="0"/>
              <a:t>Гъэмахуэм</a:t>
            </a:r>
            <a:r>
              <a:rPr lang="ru-RU" sz="3200" b="1" dirty="0" smtClean="0"/>
              <a:t> </a:t>
            </a:r>
            <a:r>
              <a:rPr lang="ru-RU" sz="3200" b="1" dirty="0" err="1"/>
              <a:t>хъурмэхэр</a:t>
            </a:r>
            <a:r>
              <a:rPr lang="ru-RU" sz="3200" b="1" dirty="0"/>
              <a:t> </a:t>
            </a:r>
            <a:r>
              <a:rPr lang="ru-RU" sz="3200" b="1" dirty="0" err="1"/>
              <a:t>мэхъу</a:t>
            </a:r>
            <a:r>
              <a:rPr lang="ru-RU" sz="3200" b="1" dirty="0"/>
              <a:t>. </a:t>
            </a:r>
            <a:r>
              <a:rPr lang="ru-RU" sz="3200" b="1" dirty="0" err="1"/>
              <a:t>Пэж</a:t>
            </a:r>
            <a:r>
              <a:rPr lang="ru-RU" sz="3200" b="1" dirty="0"/>
              <a:t>? </a:t>
            </a:r>
            <a:endParaRPr lang="ru-RU" sz="3200" b="1" dirty="0" smtClean="0"/>
          </a:p>
          <a:p>
            <a:pPr lvl="0"/>
            <a:r>
              <a:rPr lang="ru-RU" sz="3200" b="1" dirty="0" err="1" smtClean="0"/>
              <a:t>Гъэмахуэм</a:t>
            </a:r>
            <a:r>
              <a:rPr lang="ru-RU" sz="3200" b="1" dirty="0" smtClean="0"/>
              <a:t> </a:t>
            </a:r>
            <a:r>
              <a:rPr lang="ru-RU" sz="3200" b="1" dirty="0"/>
              <a:t>балий1эрысэхэр </a:t>
            </a:r>
            <a:r>
              <a:rPr lang="ru-RU" sz="3200" b="1" dirty="0" err="1"/>
              <a:t>мэхъу</a:t>
            </a:r>
            <a:r>
              <a:rPr lang="ru-RU" sz="3200" b="1" dirty="0"/>
              <a:t>. </a:t>
            </a:r>
            <a:r>
              <a:rPr lang="ru-RU" sz="3200" b="1" dirty="0" err="1"/>
              <a:t>Пэж</a:t>
            </a:r>
            <a:r>
              <a:rPr lang="ru-RU" sz="3200" b="1" dirty="0"/>
              <a:t>? </a:t>
            </a:r>
            <a:endParaRPr lang="ru-RU" sz="3200" b="1" dirty="0" smtClean="0"/>
          </a:p>
          <a:p>
            <a:pPr lvl="0"/>
            <a:r>
              <a:rPr lang="ru-RU" sz="3200" b="1" dirty="0" err="1" smtClean="0"/>
              <a:t>Гъэмахуэм</a:t>
            </a:r>
            <a:r>
              <a:rPr lang="ru-RU" sz="3200" b="1" dirty="0" smtClean="0"/>
              <a:t> </a:t>
            </a:r>
            <a:r>
              <a:rPr lang="ru-RU" sz="3200" b="1" dirty="0" err="1"/>
              <a:t>гранатхэр</a:t>
            </a:r>
            <a:r>
              <a:rPr lang="ru-RU" sz="3200" b="1" dirty="0"/>
              <a:t> </a:t>
            </a:r>
            <a:r>
              <a:rPr lang="ru-RU" sz="3200" b="1" dirty="0" err="1"/>
              <a:t>мэхъу</a:t>
            </a:r>
            <a:r>
              <a:rPr lang="ru-RU" sz="3200" b="1" dirty="0"/>
              <a:t>. </a:t>
            </a:r>
            <a:r>
              <a:rPr lang="ru-RU" sz="3200" b="1" dirty="0" err="1"/>
              <a:t>Пэж</a:t>
            </a:r>
            <a:r>
              <a:rPr lang="ru-RU" sz="3200" b="1" dirty="0"/>
              <a:t>? </a:t>
            </a:r>
            <a:endParaRPr lang="ru-RU" sz="3200" b="1" dirty="0" smtClean="0"/>
          </a:p>
          <a:p>
            <a:pPr lvl="0"/>
            <a:r>
              <a:rPr lang="ru-RU" sz="3200" b="1" dirty="0" err="1" smtClean="0"/>
              <a:t>Гъэмахуэм</a:t>
            </a:r>
            <a:r>
              <a:rPr lang="ru-RU" sz="3200" b="1" dirty="0" smtClean="0"/>
              <a:t> </a:t>
            </a:r>
            <a:r>
              <a:rPr lang="ru-RU" sz="3200" b="1" dirty="0" err="1"/>
              <a:t>хьэиуэхэр</a:t>
            </a:r>
            <a:r>
              <a:rPr lang="ru-RU" sz="3200" b="1" dirty="0"/>
              <a:t> </a:t>
            </a:r>
            <a:r>
              <a:rPr lang="ru-RU" sz="3200" b="1" dirty="0" err="1"/>
              <a:t>мэхъу</a:t>
            </a:r>
            <a:r>
              <a:rPr lang="ru-RU" sz="3200" b="1" dirty="0"/>
              <a:t>. </a:t>
            </a:r>
            <a:r>
              <a:rPr lang="ru-RU" sz="3200" b="1" dirty="0" err="1"/>
              <a:t>Пэж</a:t>
            </a:r>
            <a:r>
              <a:rPr lang="ru-RU" sz="3200" b="1" dirty="0"/>
              <a:t>? </a:t>
            </a:r>
            <a:endParaRPr lang="ru-RU" sz="3200" b="1" dirty="0" smtClean="0"/>
          </a:p>
          <a:p>
            <a:pPr lvl="0"/>
            <a:r>
              <a:rPr lang="ru-RU" sz="3200" b="1" dirty="0" err="1" smtClean="0"/>
              <a:t>Гъэмахуэм</a:t>
            </a:r>
            <a:r>
              <a:rPr lang="ru-RU" sz="3200" b="1" dirty="0" smtClean="0"/>
              <a:t> </a:t>
            </a:r>
            <a:r>
              <a:rPr lang="ru-RU" sz="3200" b="1" dirty="0" err="1"/>
              <a:t>санэхэр</a:t>
            </a:r>
            <a:r>
              <a:rPr lang="ru-RU" sz="3200" b="1" dirty="0"/>
              <a:t> </a:t>
            </a:r>
            <a:r>
              <a:rPr lang="ru-RU" sz="3200" b="1" dirty="0" err="1"/>
              <a:t>мэхъу</a:t>
            </a:r>
            <a:r>
              <a:rPr lang="ru-RU" sz="3200" b="1" dirty="0"/>
              <a:t>. </a:t>
            </a:r>
            <a:r>
              <a:rPr lang="ru-RU" sz="3200" b="1" dirty="0" err="1"/>
              <a:t>Пэж</a:t>
            </a:r>
            <a:r>
              <a:rPr lang="ru-RU" sz="3200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3175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87624" y="620688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Сыт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хуэдэ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псалъэхэр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къэт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5536" y="2204864"/>
            <a:ext cx="8217477" cy="3508977"/>
          </a:xfrm>
        </p:spPr>
        <p:txBody>
          <a:bodyPr>
            <a:normAutofit/>
          </a:bodyPr>
          <a:lstStyle/>
          <a:p>
            <a:r>
              <a:rPr lang="ru-RU" sz="3200" b="1" dirty="0">
                <a:solidFill>
                  <a:schemeClr val="tx1"/>
                </a:solidFill>
              </a:rPr>
              <a:t>Щ1ымахуэр щ1ы1эщ, </a:t>
            </a:r>
            <a:r>
              <a:rPr lang="ru-RU" sz="3200" b="1" dirty="0" err="1">
                <a:solidFill>
                  <a:schemeClr val="tx1"/>
                </a:solidFill>
              </a:rPr>
              <a:t>гъэмахуэр</a:t>
            </a:r>
            <a:r>
              <a:rPr lang="ru-RU" sz="3200" b="1" dirty="0">
                <a:solidFill>
                  <a:schemeClr val="tx1"/>
                </a:solidFill>
              </a:rPr>
              <a:t> ... .</a:t>
            </a:r>
          </a:p>
          <a:p>
            <a:r>
              <a:rPr lang="en-US" sz="3200" b="1" dirty="0">
                <a:solidFill>
                  <a:schemeClr val="tx1"/>
                </a:solidFill>
              </a:rPr>
              <a:t>I</a:t>
            </a:r>
            <a:r>
              <a:rPr lang="ru-RU" sz="3200" b="1" dirty="0" err="1">
                <a:solidFill>
                  <a:schemeClr val="tx1"/>
                </a:solidFill>
              </a:rPr>
              <a:t>уащхьэмахуэ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лъагэщ</a:t>
            </a:r>
            <a:r>
              <a:rPr lang="ru-RU" sz="3200" b="1" dirty="0">
                <a:solidFill>
                  <a:schemeClr val="tx1"/>
                </a:solidFill>
              </a:rPr>
              <a:t>, </a:t>
            </a:r>
            <a:r>
              <a:rPr lang="ru-RU" sz="3200" b="1" dirty="0" err="1">
                <a:solidFill>
                  <a:schemeClr val="tx1"/>
                </a:solidFill>
              </a:rPr>
              <a:t>Кизиловкэ</a:t>
            </a:r>
            <a:r>
              <a:rPr lang="ru-RU" sz="32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3200" b="1" dirty="0" err="1">
                <a:solidFill>
                  <a:schemeClr val="tx1"/>
                </a:solidFill>
              </a:rPr>
              <a:t>Бжьыхьэ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жэщыр</a:t>
            </a:r>
            <a:r>
              <a:rPr lang="ru-RU" sz="3200" b="1" dirty="0">
                <a:solidFill>
                  <a:schemeClr val="tx1"/>
                </a:solidFill>
              </a:rPr>
              <a:t> к1ыхьщ, </a:t>
            </a:r>
            <a:r>
              <a:rPr lang="ru-RU" sz="3200" b="1" dirty="0" err="1">
                <a:solidFill>
                  <a:schemeClr val="tx1"/>
                </a:solidFill>
              </a:rPr>
              <a:t>гъэмахуэ</a:t>
            </a:r>
            <a:r>
              <a:rPr lang="ru-RU" sz="3200" b="1" dirty="0">
                <a:solidFill>
                  <a:schemeClr val="tx1"/>
                </a:solidFill>
              </a:rPr>
              <a:t> </a:t>
            </a:r>
            <a:r>
              <a:rPr lang="ru-RU" sz="3200" b="1" dirty="0" err="1">
                <a:solidFill>
                  <a:schemeClr val="tx1"/>
                </a:solidFill>
              </a:rPr>
              <a:t>жэщыр</a:t>
            </a:r>
            <a:r>
              <a:rPr lang="ru-RU" sz="3200" b="1" dirty="0">
                <a:solidFill>
                  <a:schemeClr val="tx1"/>
                </a:solidFill>
              </a:rPr>
              <a:t> ... .</a:t>
            </a:r>
          </a:p>
          <a:p>
            <a:r>
              <a:rPr lang="ru-RU" sz="3200" b="1" dirty="0">
                <a:solidFill>
                  <a:schemeClr val="tx1"/>
                </a:solidFill>
              </a:rPr>
              <a:t>Февраль </a:t>
            </a:r>
            <a:r>
              <a:rPr lang="ru-RU" sz="3200" b="1" dirty="0" err="1">
                <a:solidFill>
                  <a:schemeClr val="tx1"/>
                </a:solidFill>
              </a:rPr>
              <a:t>мазэр</a:t>
            </a:r>
            <a:r>
              <a:rPr lang="ru-RU" sz="3200" b="1" dirty="0">
                <a:solidFill>
                  <a:schemeClr val="tx1"/>
                </a:solidFill>
              </a:rPr>
              <a:t> к1эщ1щ, январь </a:t>
            </a:r>
            <a:r>
              <a:rPr lang="ru-RU" sz="3200" b="1" dirty="0" err="1">
                <a:solidFill>
                  <a:schemeClr val="tx1"/>
                </a:solidFill>
              </a:rPr>
              <a:t>мазэр</a:t>
            </a:r>
            <a:r>
              <a:rPr lang="ru-RU" sz="3200" b="1" dirty="0">
                <a:solidFill>
                  <a:schemeClr val="tx1"/>
                </a:solidFill>
              </a:rPr>
              <a:t> ... 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0355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Начальная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1036</TotalTime>
  <Words>297</Words>
  <Application>Microsoft Office PowerPoint</Application>
  <PresentationFormat>Экран (4:3)</PresentationFormat>
  <Paragraphs>91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Остин</vt:lpstr>
      <vt:lpstr>Изучаем  кабардинский  язык</vt:lpstr>
      <vt:lpstr>Псалъэщ1эхэр зыдогъащ1э</vt:lpstr>
      <vt:lpstr>Презентация PowerPoint</vt:lpstr>
      <vt:lpstr>Образование  наречий от существительных с помощью аффиксов -м, -к1э.</vt:lpstr>
      <vt:lpstr>Образование  наречий от прилагательных с помощью аффиксов –у/-уэ, -к1э.</vt:lpstr>
      <vt:lpstr>Фыкъеджэ, урысыбзэк1э зэвдзэк1, псалъэуха зэхэфлъхьэ.</vt:lpstr>
      <vt:lpstr>Псалъэухахэм къезэгъ  псалъэхэр хэвгъэувэж.</vt:lpstr>
      <vt:lpstr>Пэж хьэмэрэ пц1ы? </vt:lpstr>
      <vt:lpstr>Сыт хуэдэ псалъэхэр къэт?</vt:lpstr>
      <vt:lpstr>Дэнэ? упщ1эм жэуап хуэхъу псалъэхэр хэвгъэувэж.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Mama</cp:lastModifiedBy>
  <cp:revision>77</cp:revision>
  <dcterms:created xsi:type="dcterms:W3CDTF">2013-11-25T07:17:07Z</dcterms:created>
  <dcterms:modified xsi:type="dcterms:W3CDTF">2014-05-12T07:49:22Z</dcterms:modified>
</cp:coreProperties>
</file>