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71" r:id="rId3"/>
    <p:sldId id="285" r:id="rId4"/>
    <p:sldId id="272" r:id="rId5"/>
    <p:sldId id="286" r:id="rId6"/>
    <p:sldId id="273" r:id="rId7"/>
    <p:sldId id="274" r:id="rId8"/>
    <p:sldId id="287" r:id="rId9"/>
    <p:sldId id="270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4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1772816"/>
            <a:ext cx="7435161" cy="263782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chemeClr val="accent5">
                    <a:lumMod val="50000"/>
                  </a:schemeClr>
                </a:solidFill>
              </a:rPr>
              <a:t>Изучаем </a:t>
            </a:r>
            <a:br>
              <a:rPr lang="ru-RU" sz="48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800" b="1" dirty="0" smtClean="0">
                <a:solidFill>
                  <a:schemeClr val="accent5">
                    <a:lumMod val="50000"/>
                  </a:schemeClr>
                </a:solidFill>
              </a:rPr>
              <a:t>кабардинский </a:t>
            </a:r>
            <a:br>
              <a:rPr lang="ru-RU" sz="4800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sz="4800" b="1" dirty="0" smtClean="0">
                <a:solidFill>
                  <a:schemeClr val="accent5">
                    <a:lumMod val="50000"/>
                  </a:schemeClr>
                </a:solidFill>
              </a:rPr>
              <a:t>язык</a:t>
            </a:r>
            <a:endParaRPr lang="ru-RU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</a:t>
            </a:r>
            <a:r>
              <a:rPr lang="ru-RU" sz="3200" b="1" dirty="0" smtClean="0">
                <a:solidFill>
                  <a:schemeClr val="tx1"/>
                </a:solidFill>
              </a:rPr>
              <a:t>№</a:t>
            </a:r>
            <a:r>
              <a:rPr lang="ru-RU" sz="3200" b="1" dirty="0" smtClean="0">
                <a:solidFill>
                  <a:schemeClr val="tx1"/>
                </a:solidFill>
              </a:rPr>
              <a:t>72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936104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Псалъэщ1эхэр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 зыдогъащ1э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4392488" cy="525658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>
              <a:buFont typeface="Wingdings" pitchFamily="2" charset="2"/>
              <a:buChar char="§"/>
            </a:pPr>
            <a:r>
              <a:rPr lang="ru-RU" sz="3500" b="1" dirty="0" err="1"/>
              <a:t>гъэм</a:t>
            </a:r>
            <a:r>
              <a:rPr lang="ru-RU" sz="3500" b="1" dirty="0"/>
              <a:t> и </a:t>
            </a:r>
            <a:r>
              <a:rPr lang="ru-RU" sz="3500" b="1" dirty="0" err="1"/>
              <a:t>лъэхъэнэ</a:t>
            </a:r>
            <a:r>
              <a:rPr lang="ru-RU" sz="3500" b="1" dirty="0"/>
              <a:t>, </a:t>
            </a:r>
            <a:r>
              <a:rPr lang="ru-RU" sz="3500" b="1" dirty="0" err="1"/>
              <a:t>гъэм</a:t>
            </a:r>
            <a:r>
              <a:rPr lang="ru-RU" sz="3500" b="1" dirty="0"/>
              <a:t> и </a:t>
            </a:r>
            <a:r>
              <a:rPr lang="ru-RU" sz="3500" b="1" dirty="0" err="1"/>
              <a:t>зэман</a:t>
            </a:r>
            <a:r>
              <a:rPr lang="ru-RU" sz="3500" b="1" dirty="0"/>
              <a:t>  </a:t>
            </a:r>
            <a:endParaRPr lang="ru-RU" sz="3500" b="1" dirty="0" smtClean="0"/>
          </a:p>
          <a:p>
            <a:pPr>
              <a:buFont typeface="Wingdings" pitchFamily="2" charset="2"/>
              <a:buChar char="§"/>
            </a:pPr>
            <a:r>
              <a:rPr lang="ru-RU" sz="3500" b="1" dirty="0" err="1" smtClean="0"/>
              <a:t>бжьыхьэр</a:t>
            </a:r>
            <a:r>
              <a:rPr lang="ru-RU" sz="3500" b="1" dirty="0" smtClean="0"/>
              <a:t> </a:t>
            </a:r>
            <a:r>
              <a:rPr lang="ru-RU" sz="3500" b="1" dirty="0" err="1"/>
              <a:t>къихьащ</a:t>
            </a:r>
            <a:r>
              <a:rPr lang="ru-RU" sz="3500" b="1" dirty="0"/>
              <a:t> (</a:t>
            </a:r>
            <a:r>
              <a:rPr lang="ru-RU" sz="3500" b="1" dirty="0" err="1"/>
              <a:t>къэсащ</a:t>
            </a:r>
            <a:r>
              <a:rPr lang="ru-RU" sz="3500" b="1" dirty="0"/>
              <a:t>) </a:t>
            </a:r>
            <a:endParaRPr lang="ru-RU" sz="3500" b="1" dirty="0" smtClean="0"/>
          </a:p>
          <a:p>
            <a:pPr>
              <a:buFont typeface="Wingdings" pitchFamily="2" charset="2"/>
              <a:buChar char="§"/>
            </a:pPr>
            <a:r>
              <a:rPr lang="ru-RU" sz="3500" b="1" dirty="0" err="1" smtClean="0"/>
              <a:t>бжьыхьэ</a:t>
            </a:r>
            <a:r>
              <a:rPr lang="ru-RU" sz="3500" b="1" dirty="0" smtClean="0"/>
              <a:t> </a:t>
            </a:r>
            <a:r>
              <a:rPr lang="ru-RU" sz="3500" b="1" dirty="0" err="1" smtClean="0"/>
              <a:t>дыщафэ</a:t>
            </a:r>
            <a:endParaRPr lang="ru-RU" sz="3500" b="1" dirty="0" smtClean="0"/>
          </a:p>
          <a:p>
            <a:pPr>
              <a:buFont typeface="Wingdings" pitchFamily="2" charset="2"/>
              <a:buChar char="§"/>
            </a:pPr>
            <a:r>
              <a:rPr lang="ru-RU" sz="3500" b="1" dirty="0" err="1" smtClean="0"/>
              <a:t>мэз</a:t>
            </a:r>
            <a:r>
              <a:rPr lang="ru-RU" sz="3500" b="1" dirty="0" smtClean="0"/>
              <a:t> щхъуэк1эплъык1э</a:t>
            </a:r>
          </a:p>
          <a:p>
            <a:pPr>
              <a:buFont typeface="Wingdings" pitchFamily="2" charset="2"/>
              <a:buChar char="§"/>
            </a:pPr>
            <a:r>
              <a:rPr lang="ru-RU" sz="3500" b="1" dirty="0" err="1" smtClean="0"/>
              <a:t>гъавэ</a:t>
            </a:r>
            <a:r>
              <a:rPr lang="ru-RU" sz="3500" b="1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ru-RU" sz="3500" b="1" dirty="0" err="1" smtClean="0"/>
              <a:t>гъавэ</a:t>
            </a:r>
            <a:r>
              <a:rPr lang="ru-RU" sz="3500" b="1" dirty="0" smtClean="0"/>
              <a:t> </a:t>
            </a:r>
            <a:r>
              <a:rPr lang="ru-RU" sz="3500" b="1" dirty="0" err="1" smtClean="0"/>
              <a:t>бэв</a:t>
            </a:r>
            <a:endParaRPr lang="ru-RU" sz="3500" b="1" dirty="0"/>
          </a:p>
          <a:p>
            <a:endParaRPr lang="ru-RU" sz="32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44008" y="1412776"/>
            <a:ext cx="4320480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ru-RU" sz="3200" b="1" dirty="0" smtClean="0"/>
              <a:t>время года</a:t>
            </a:r>
          </a:p>
          <a:p>
            <a:pPr>
              <a:buFont typeface="Wingdings" pitchFamily="2" charset="2"/>
              <a:buChar char="§"/>
            </a:pPr>
            <a:endParaRPr lang="ru-RU" sz="2800" b="1" dirty="0"/>
          </a:p>
          <a:p>
            <a:pPr>
              <a:buFont typeface="Wingdings" pitchFamily="2" charset="2"/>
              <a:buChar char="§"/>
            </a:pPr>
            <a:r>
              <a:rPr lang="ru-RU" sz="3200" b="1" dirty="0" smtClean="0"/>
              <a:t>осень </a:t>
            </a:r>
            <a:r>
              <a:rPr lang="ru-RU" sz="3200" b="1" dirty="0"/>
              <a:t>наступила (пришла)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smtClean="0"/>
              <a:t>золотая </a:t>
            </a:r>
            <a:r>
              <a:rPr lang="ru-RU" sz="3200" b="1" dirty="0"/>
              <a:t>осень 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smtClean="0"/>
              <a:t>цветастый </a:t>
            </a:r>
            <a:r>
              <a:rPr lang="ru-RU" sz="3200" b="1" dirty="0"/>
              <a:t>(пестрый) лес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smtClean="0"/>
              <a:t>урожай </a:t>
            </a:r>
            <a:endParaRPr lang="ru-RU" sz="3200" b="1" dirty="0"/>
          </a:p>
          <a:p>
            <a:pPr>
              <a:buFont typeface="Wingdings" pitchFamily="2" charset="2"/>
              <a:buChar char="§"/>
            </a:pPr>
            <a:r>
              <a:rPr lang="ru-RU" sz="3200" b="1" dirty="0" smtClean="0"/>
              <a:t>богатый </a:t>
            </a:r>
            <a:r>
              <a:rPr lang="ru-RU" sz="3200" b="1" dirty="0"/>
              <a:t>урожай </a:t>
            </a:r>
          </a:p>
          <a:p>
            <a:pPr marL="68580" indent="0">
              <a:buNone/>
            </a:pPr>
            <a:r>
              <a:rPr lang="ru-RU" sz="3200" b="1" dirty="0" smtClean="0"/>
              <a:t>    </a:t>
            </a:r>
            <a:endParaRPr lang="ru-RU" sz="3200" b="1" dirty="0"/>
          </a:p>
          <a:p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692696"/>
            <a:ext cx="8064896" cy="1143000"/>
          </a:xfrm>
        </p:spPr>
        <p:txBody>
          <a:bodyPr>
            <a:noAutofit/>
          </a:bodyPr>
          <a:lstStyle/>
          <a:p>
            <a:pPr algn="ctr"/>
            <a:r>
              <a:rPr lang="ru-RU" b="1" dirty="0" err="1" smtClean="0">
                <a:solidFill>
                  <a:srgbClr val="002060"/>
                </a:solidFill>
              </a:rPr>
              <a:t>Псалъэухахэм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фыкъеджэ</a:t>
            </a:r>
            <a:r>
              <a:rPr lang="ru-RU" b="1" dirty="0" smtClean="0">
                <a:solidFill>
                  <a:srgbClr val="002060"/>
                </a:solidFill>
              </a:rPr>
              <a:t>, урысыбзэк1э зэвдзэк1.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88840"/>
            <a:ext cx="8208912" cy="453650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3400" b="1" i="1" dirty="0" err="1">
                <a:solidFill>
                  <a:schemeClr val="tx1"/>
                </a:solidFill>
              </a:rPr>
              <a:t>Гъэм</a:t>
            </a:r>
            <a:r>
              <a:rPr lang="ru-RU" sz="3400" b="1" i="1" dirty="0">
                <a:solidFill>
                  <a:schemeClr val="tx1"/>
                </a:solidFill>
              </a:rPr>
              <a:t> и </a:t>
            </a:r>
            <a:r>
              <a:rPr lang="ru-RU" sz="3400" b="1" i="1" dirty="0" err="1">
                <a:solidFill>
                  <a:schemeClr val="tx1"/>
                </a:solidFill>
              </a:rPr>
              <a:t>лъэхъэнэр</a:t>
            </a:r>
            <a:r>
              <a:rPr lang="ru-RU" sz="3400" b="1" i="1" dirty="0">
                <a:solidFill>
                  <a:schemeClr val="tx1"/>
                </a:solidFill>
              </a:rPr>
              <a:t> </a:t>
            </a:r>
            <a:r>
              <a:rPr lang="ru-RU" sz="3400" b="1" i="1" dirty="0" err="1" smtClean="0">
                <a:solidFill>
                  <a:schemeClr val="tx1"/>
                </a:solidFill>
              </a:rPr>
              <a:t>бжьыхьэщ</a:t>
            </a:r>
            <a:r>
              <a:rPr lang="ru-RU" sz="3400" b="1" i="1" dirty="0">
                <a:solidFill>
                  <a:schemeClr val="tx1"/>
                </a:solidFill>
              </a:rPr>
              <a:t>. </a:t>
            </a:r>
            <a:endParaRPr lang="ru-RU" sz="3400" b="1" i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ru-RU" sz="3400" b="1" i="1" dirty="0" err="1" smtClean="0">
                <a:solidFill>
                  <a:schemeClr val="tx1"/>
                </a:solidFill>
              </a:rPr>
              <a:t>Гъэм</a:t>
            </a:r>
            <a:r>
              <a:rPr lang="ru-RU" sz="3400" b="1" i="1" dirty="0" smtClean="0">
                <a:solidFill>
                  <a:schemeClr val="tx1"/>
                </a:solidFill>
              </a:rPr>
              <a:t> </a:t>
            </a:r>
            <a:r>
              <a:rPr lang="ru-RU" sz="3400" b="1" i="1" dirty="0">
                <a:solidFill>
                  <a:schemeClr val="tx1"/>
                </a:solidFill>
              </a:rPr>
              <a:t>и </a:t>
            </a:r>
            <a:r>
              <a:rPr lang="ru-RU" sz="3400" b="1" i="1" dirty="0" err="1">
                <a:solidFill>
                  <a:schemeClr val="tx1"/>
                </a:solidFill>
              </a:rPr>
              <a:t>зэманхэр</a:t>
            </a:r>
            <a:r>
              <a:rPr lang="ru-RU" sz="3400" b="1" i="1" dirty="0">
                <a:solidFill>
                  <a:schemeClr val="tx1"/>
                </a:solidFill>
              </a:rPr>
              <a:t> пл1ы </a:t>
            </a:r>
            <a:r>
              <a:rPr lang="ru-RU" sz="3400" b="1" i="1" dirty="0" err="1">
                <a:solidFill>
                  <a:schemeClr val="tx1"/>
                </a:solidFill>
              </a:rPr>
              <a:t>мэхъу</a:t>
            </a:r>
            <a:r>
              <a:rPr lang="ru-RU" sz="3400" b="1" i="1" dirty="0">
                <a:solidFill>
                  <a:schemeClr val="tx1"/>
                </a:solidFill>
              </a:rPr>
              <a:t>. </a:t>
            </a:r>
            <a:endParaRPr lang="ru-RU" sz="3400" b="1" i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ru-RU" sz="3400" b="1" i="1" dirty="0" err="1" smtClean="0">
                <a:solidFill>
                  <a:schemeClr val="tx1"/>
                </a:solidFill>
              </a:rPr>
              <a:t>Гъэм</a:t>
            </a:r>
            <a:r>
              <a:rPr lang="ru-RU" sz="3400" b="1" i="1" dirty="0" smtClean="0">
                <a:solidFill>
                  <a:schemeClr val="tx1"/>
                </a:solidFill>
              </a:rPr>
              <a:t> </a:t>
            </a:r>
            <a:r>
              <a:rPr lang="ru-RU" sz="3400" b="1" i="1" dirty="0">
                <a:solidFill>
                  <a:schemeClr val="tx1"/>
                </a:solidFill>
              </a:rPr>
              <a:t>и </a:t>
            </a:r>
            <a:r>
              <a:rPr lang="ru-RU" sz="3400" b="1" i="1" dirty="0" err="1">
                <a:solidFill>
                  <a:schemeClr val="tx1"/>
                </a:solidFill>
              </a:rPr>
              <a:t>лъэхъэнэхэм</a:t>
            </a:r>
            <a:r>
              <a:rPr lang="ru-RU" sz="3400" b="1" i="1" dirty="0">
                <a:solidFill>
                  <a:schemeClr val="tx1"/>
                </a:solidFill>
              </a:rPr>
              <a:t> </a:t>
            </a:r>
            <a:r>
              <a:rPr lang="ru-RU" sz="3400" b="1" i="1" dirty="0" err="1">
                <a:solidFill>
                  <a:schemeClr val="tx1"/>
                </a:solidFill>
              </a:rPr>
              <a:t>сэ</a:t>
            </a:r>
            <a:r>
              <a:rPr lang="ru-RU" sz="3400" b="1" i="1" dirty="0">
                <a:solidFill>
                  <a:schemeClr val="tx1"/>
                </a:solidFill>
              </a:rPr>
              <a:t> </a:t>
            </a:r>
            <a:r>
              <a:rPr lang="ru-RU" sz="3400" b="1" i="1" dirty="0" err="1">
                <a:solidFill>
                  <a:schemeClr val="tx1"/>
                </a:solidFill>
              </a:rPr>
              <a:t>гъатхэр</a:t>
            </a:r>
            <a:r>
              <a:rPr lang="ru-RU" sz="3400" b="1" i="1" dirty="0">
                <a:solidFill>
                  <a:schemeClr val="tx1"/>
                </a:solidFill>
              </a:rPr>
              <a:t> нэхъыф1у </a:t>
            </a:r>
            <a:r>
              <a:rPr lang="ru-RU" sz="3400" b="1" i="1" dirty="0" err="1">
                <a:solidFill>
                  <a:schemeClr val="tx1"/>
                </a:solidFill>
              </a:rPr>
              <a:t>солъагъу</a:t>
            </a:r>
            <a:r>
              <a:rPr lang="ru-RU" sz="3400" b="1" i="1" dirty="0">
                <a:solidFill>
                  <a:schemeClr val="tx1"/>
                </a:solidFill>
              </a:rPr>
              <a:t>. </a:t>
            </a:r>
            <a:endParaRPr lang="ru-RU" sz="3400" b="1" i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ru-RU" sz="3400" b="1" i="1" dirty="0" err="1" smtClean="0">
                <a:solidFill>
                  <a:schemeClr val="tx1"/>
                </a:solidFill>
              </a:rPr>
              <a:t>Гъэм</a:t>
            </a:r>
            <a:r>
              <a:rPr lang="ru-RU" sz="3400" b="1" i="1" dirty="0" smtClean="0">
                <a:solidFill>
                  <a:schemeClr val="tx1"/>
                </a:solidFill>
              </a:rPr>
              <a:t> </a:t>
            </a:r>
            <a:r>
              <a:rPr lang="ru-RU" sz="3400" b="1" i="1" dirty="0">
                <a:solidFill>
                  <a:schemeClr val="tx1"/>
                </a:solidFill>
              </a:rPr>
              <a:t>и </a:t>
            </a:r>
            <a:r>
              <a:rPr lang="ru-RU" sz="3400" b="1" i="1" dirty="0" err="1">
                <a:solidFill>
                  <a:schemeClr val="tx1"/>
                </a:solidFill>
              </a:rPr>
              <a:t>зэманхэм</a:t>
            </a:r>
            <a:r>
              <a:rPr lang="ru-RU" sz="3400" b="1" i="1" dirty="0">
                <a:solidFill>
                  <a:schemeClr val="tx1"/>
                </a:solidFill>
              </a:rPr>
              <a:t> </a:t>
            </a:r>
            <a:r>
              <a:rPr lang="ru-RU" sz="3400" b="1" i="1" dirty="0" err="1">
                <a:solidFill>
                  <a:schemeClr val="tx1"/>
                </a:solidFill>
              </a:rPr>
              <a:t>гъэмахуэр</a:t>
            </a:r>
            <a:r>
              <a:rPr lang="ru-RU" sz="3400" b="1" i="1" dirty="0">
                <a:solidFill>
                  <a:schemeClr val="tx1"/>
                </a:solidFill>
              </a:rPr>
              <a:t> псом </a:t>
            </a:r>
            <a:r>
              <a:rPr lang="ru-RU" sz="3400" b="1" i="1" dirty="0" err="1">
                <a:solidFill>
                  <a:schemeClr val="tx1"/>
                </a:solidFill>
              </a:rPr>
              <a:t>нэхърэ</a:t>
            </a:r>
            <a:r>
              <a:rPr lang="ru-RU" sz="3400" b="1" i="1" dirty="0">
                <a:solidFill>
                  <a:schemeClr val="tx1"/>
                </a:solidFill>
              </a:rPr>
              <a:t> </a:t>
            </a:r>
            <a:r>
              <a:rPr lang="ru-RU" sz="3400" b="1" i="1" dirty="0" err="1">
                <a:solidFill>
                  <a:schemeClr val="tx1"/>
                </a:solidFill>
              </a:rPr>
              <a:t>нэхъ</a:t>
            </a:r>
            <a:r>
              <a:rPr lang="ru-RU" sz="3400" b="1" i="1" dirty="0">
                <a:solidFill>
                  <a:schemeClr val="tx1"/>
                </a:solidFill>
              </a:rPr>
              <a:t> </a:t>
            </a:r>
            <a:r>
              <a:rPr lang="ru-RU" sz="3400" b="1" i="1" dirty="0" err="1">
                <a:solidFill>
                  <a:schemeClr val="tx1"/>
                </a:solidFill>
              </a:rPr>
              <a:t>хуабэщ</a:t>
            </a:r>
            <a:r>
              <a:rPr lang="ru-RU" sz="3400" b="1" i="1" dirty="0">
                <a:solidFill>
                  <a:schemeClr val="tx1"/>
                </a:solidFill>
              </a:rPr>
              <a:t>.</a:t>
            </a:r>
            <a:r>
              <a:rPr lang="ru-RU" sz="3400" b="1" dirty="0">
                <a:solidFill>
                  <a:schemeClr val="tx1"/>
                </a:solidFill>
              </a:rPr>
              <a:t> </a:t>
            </a:r>
            <a:endParaRPr lang="ru-RU" sz="3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74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9390"/>
            <a:ext cx="4824536" cy="58979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3200" b="1" dirty="0" err="1" smtClean="0"/>
              <a:t>нартыху</a:t>
            </a:r>
            <a:endParaRPr lang="ru-RU" sz="3200" b="1" dirty="0"/>
          </a:p>
          <a:p>
            <a:pPr>
              <a:buFont typeface="Wingdings" pitchFamily="2" charset="2"/>
              <a:buChar char="§"/>
            </a:pPr>
            <a:r>
              <a:rPr lang="ru-RU" sz="3200" b="1" dirty="0" err="1"/>
              <a:t>бжьыхьэ</a:t>
            </a:r>
            <a:r>
              <a:rPr lang="ru-RU" sz="3200" b="1" dirty="0"/>
              <a:t>  </a:t>
            </a:r>
            <a:r>
              <a:rPr lang="ru-RU" sz="3200" b="1" dirty="0" err="1" smtClean="0"/>
              <a:t>лэжьыгъэ</a:t>
            </a:r>
            <a:endParaRPr lang="ru-RU" sz="3200" b="1" dirty="0" smtClean="0"/>
          </a:p>
          <a:p>
            <a:pPr>
              <a:buFont typeface="Wingdings" pitchFamily="2" charset="2"/>
              <a:buChar char="§"/>
            </a:pPr>
            <a:r>
              <a:rPr lang="ru-RU" sz="3200" b="1" dirty="0" err="1" smtClean="0"/>
              <a:t>пхъэщхьэмыщхьэм</a:t>
            </a:r>
            <a:r>
              <a:rPr lang="ru-RU" sz="3200" b="1" dirty="0" smtClean="0"/>
              <a:t> </a:t>
            </a:r>
            <a:r>
              <a:rPr lang="ru-RU" sz="3200" b="1" dirty="0"/>
              <a:t>(</a:t>
            </a:r>
            <a:r>
              <a:rPr lang="ru-RU" sz="3200" b="1" dirty="0" smtClean="0"/>
              <a:t>хадэхэк1хэм</a:t>
            </a:r>
            <a:r>
              <a:rPr lang="ru-RU" sz="3200" b="1" dirty="0"/>
              <a:t>) </a:t>
            </a:r>
            <a:r>
              <a:rPr lang="ru-RU" sz="3200" b="1" dirty="0" smtClean="0"/>
              <a:t>и (я) </a:t>
            </a:r>
            <a:r>
              <a:rPr lang="ru-RU" sz="3200" b="1" dirty="0" err="1"/>
              <a:t>чэзущ</a:t>
            </a:r>
            <a:r>
              <a:rPr lang="ru-RU" sz="3200" b="1" dirty="0"/>
              <a:t> </a:t>
            </a:r>
            <a:endParaRPr lang="ru-RU" sz="3200" b="1" dirty="0" smtClean="0"/>
          </a:p>
          <a:p>
            <a:pPr>
              <a:buFont typeface="Wingdings" pitchFamily="2" charset="2"/>
              <a:buChar char="§"/>
            </a:pPr>
            <a:r>
              <a:rPr lang="ru-RU" sz="3200" b="1" dirty="0" err="1" smtClean="0"/>
              <a:t>тхьэмпэ</a:t>
            </a:r>
            <a:r>
              <a:rPr lang="ru-RU" sz="3200" b="1" dirty="0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err="1" smtClean="0"/>
              <a:t>гъуэжь</a:t>
            </a:r>
            <a:r>
              <a:rPr lang="ru-RU" sz="3200" b="1" dirty="0" smtClean="0"/>
              <a:t> </a:t>
            </a:r>
            <a:r>
              <a:rPr lang="ru-RU" sz="3200" b="1" dirty="0" err="1"/>
              <a:t>хъун</a:t>
            </a:r>
            <a:r>
              <a:rPr lang="ru-RU" sz="3200" b="1" dirty="0"/>
              <a:t> </a:t>
            </a:r>
            <a:endParaRPr lang="ru-RU" sz="3200" b="1" dirty="0" smtClean="0"/>
          </a:p>
          <a:p>
            <a:pPr>
              <a:buFont typeface="Wingdings" pitchFamily="2" charset="2"/>
              <a:buChar char="§"/>
            </a:pPr>
            <a:r>
              <a:rPr lang="ru-RU" sz="3200" b="1" dirty="0" err="1" smtClean="0"/>
              <a:t>гъужын</a:t>
            </a:r>
            <a:endParaRPr lang="ru-RU" sz="3200" b="1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076056" y="692696"/>
            <a:ext cx="3888432" cy="59046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ru-RU" sz="3200" b="1" dirty="0" smtClean="0"/>
              <a:t>кукуруза    </a:t>
            </a:r>
            <a:endParaRPr lang="ru-RU" sz="3200" b="1" dirty="0"/>
          </a:p>
          <a:p>
            <a:pPr>
              <a:buFont typeface="Wingdings" pitchFamily="2" charset="2"/>
              <a:buChar char="§"/>
            </a:pPr>
            <a:r>
              <a:rPr lang="ru-RU" sz="3200" b="1" dirty="0" smtClean="0"/>
              <a:t>осенняя работа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smtClean="0"/>
              <a:t> время </a:t>
            </a:r>
            <a:r>
              <a:rPr lang="ru-RU" sz="3200" b="1" dirty="0"/>
              <a:t>фруктов (овощей</a:t>
            </a:r>
            <a:r>
              <a:rPr lang="ru-RU" sz="3200" b="1" dirty="0" smtClean="0"/>
              <a:t>)</a:t>
            </a:r>
          </a:p>
          <a:p>
            <a:pPr>
              <a:buFont typeface="Wingdings" pitchFamily="2" charset="2"/>
              <a:buChar char="§"/>
            </a:pPr>
            <a:endParaRPr lang="ru-RU" b="1" dirty="0"/>
          </a:p>
          <a:p>
            <a:pPr>
              <a:buFont typeface="Wingdings" pitchFamily="2" charset="2"/>
              <a:buChar char="§"/>
            </a:pPr>
            <a:r>
              <a:rPr lang="ru-RU" sz="3200" b="1" dirty="0" smtClean="0"/>
              <a:t>лист </a:t>
            </a:r>
            <a:endParaRPr lang="ru-RU" sz="3200" b="1" dirty="0"/>
          </a:p>
          <a:p>
            <a:pPr>
              <a:buFont typeface="Wingdings" pitchFamily="2" charset="2"/>
              <a:buChar char="§"/>
            </a:pPr>
            <a:r>
              <a:rPr lang="ru-RU" sz="3200" b="1" dirty="0" smtClean="0"/>
              <a:t>желтеть  </a:t>
            </a:r>
          </a:p>
          <a:p>
            <a:pPr>
              <a:buFont typeface="Wingdings" pitchFamily="2" charset="2"/>
              <a:buChar char="§"/>
            </a:pPr>
            <a:r>
              <a:rPr lang="ru-RU" sz="3200" b="1" i="1" dirty="0" err="1" smtClean="0"/>
              <a:t>неперех</a:t>
            </a:r>
            <a:r>
              <a:rPr lang="ru-RU" sz="3200" b="1" i="1" dirty="0"/>
              <a:t>. </a:t>
            </a:r>
            <a:r>
              <a:rPr lang="ru-RU" sz="3200" b="1" dirty="0"/>
              <a:t>чахнуть, зачахнуть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595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rgbClr val="002060"/>
                </a:solidFill>
              </a:rPr>
              <a:t>Сыт </a:t>
            </a:r>
            <a:r>
              <a:rPr lang="ru-RU" sz="4400" b="1" dirty="0" err="1" smtClean="0">
                <a:solidFill>
                  <a:srgbClr val="002060"/>
                </a:solidFill>
              </a:rPr>
              <a:t>хуэдэ</a:t>
            </a:r>
            <a:r>
              <a:rPr lang="ru-RU" sz="4400" b="1" dirty="0" smtClean="0">
                <a:solidFill>
                  <a:srgbClr val="002060"/>
                </a:solidFill>
              </a:rPr>
              <a:t> </a:t>
            </a:r>
            <a:r>
              <a:rPr lang="ru-RU" sz="4400" b="1" dirty="0" err="1" smtClean="0">
                <a:solidFill>
                  <a:srgbClr val="002060"/>
                </a:solidFill>
              </a:rPr>
              <a:t>бжьыхьэр</a:t>
            </a:r>
            <a:r>
              <a:rPr lang="ru-RU" sz="4400" b="1" dirty="0" smtClean="0">
                <a:solidFill>
                  <a:srgbClr val="002060"/>
                </a:solidFill>
              </a:rPr>
              <a:t>?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992964"/>
            <a:ext cx="3168352" cy="379700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numCol="1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sz="3200" b="1" dirty="0">
                <a:solidFill>
                  <a:schemeClr val="tx1"/>
                </a:solidFill>
              </a:rPr>
              <a:t>г</a:t>
            </a:r>
            <a:r>
              <a:rPr lang="ru-RU" sz="3200" b="1" dirty="0" smtClean="0">
                <a:solidFill>
                  <a:schemeClr val="tx1"/>
                </a:solidFill>
              </a:rPr>
              <a:t>уащ1эщ 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err="1" smtClean="0">
                <a:solidFill>
                  <a:schemeClr val="tx1"/>
                </a:solidFill>
              </a:rPr>
              <a:t>дыщафэщ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tx1"/>
                </a:solidFill>
              </a:rPr>
              <a:t>щ1ыхущ 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err="1" smtClean="0">
                <a:solidFill>
                  <a:schemeClr val="tx1"/>
                </a:solidFill>
              </a:rPr>
              <a:t>хуабэщ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tx1"/>
                </a:solidFill>
              </a:rPr>
              <a:t>1эф1щ 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err="1" smtClean="0">
                <a:solidFill>
                  <a:schemeClr val="tx1"/>
                </a:solidFill>
              </a:rPr>
              <a:t>бэвщ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779913" y="1992965"/>
            <a:ext cx="4896543" cy="3797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numCol="1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tx1"/>
                </a:solidFill>
              </a:rPr>
              <a:t>щхъуэк1эплъык1эщ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err="1" smtClean="0">
                <a:solidFill>
                  <a:schemeClr val="tx1"/>
                </a:solidFill>
              </a:rPr>
              <a:t>хужьщ</a:t>
            </a:r>
            <a:endParaRPr lang="ru-RU" sz="32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ru-RU" sz="3200" b="1" dirty="0" smtClean="0">
                <a:solidFill>
                  <a:schemeClr val="tx1"/>
                </a:solidFill>
              </a:rPr>
              <a:t>щ1ы1эщ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>
                <a:solidFill>
                  <a:schemeClr val="tx1"/>
                </a:solidFill>
              </a:rPr>
              <a:t>ц1ык1ущ</a:t>
            </a:r>
          </a:p>
          <a:p>
            <a:pPr>
              <a:buFont typeface="Wingdings" pitchFamily="2" charset="2"/>
              <a:buChar char="§"/>
            </a:pPr>
            <a:r>
              <a:rPr lang="ru-RU" sz="3200" b="1" dirty="0" err="1" smtClean="0">
                <a:solidFill>
                  <a:schemeClr val="tx1"/>
                </a:solidFill>
              </a:rPr>
              <a:t>дахэщ</a:t>
            </a:r>
            <a:endParaRPr lang="ru-RU" sz="32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ru-RU" sz="3200" b="1" dirty="0" err="1" smtClean="0">
                <a:solidFill>
                  <a:schemeClr val="tx1"/>
                </a:solidFill>
              </a:rPr>
              <a:t>лъагэщ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3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16632"/>
            <a:ext cx="5542114" cy="658704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§"/>
            </a:pPr>
            <a:r>
              <a:rPr lang="ru-RU" sz="3200" b="1" i="1" dirty="0" err="1" smtClean="0"/>
              <a:t>неперех</a:t>
            </a:r>
            <a:r>
              <a:rPr lang="ru-RU" sz="3200" b="1" i="1" dirty="0"/>
              <a:t>. </a:t>
            </a:r>
            <a:r>
              <a:rPr lang="ru-RU" sz="3200" b="1" dirty="0"/>
              <a:t>1) падать, опадать, опасть, осыпаться, осыпаться, облетать, облететь </a:t>
            </a:r>
            <a:r>
              <a:rPr lang="ru-RU" sz="3200" b="1" i="1" dirty="0"/>
              <a:t>(напр. о листьях); </a:t>
            </a:r>
            <a:r>
              <a:rPr lang="ru-RU" sz="3200" b="1" dirty="0"/>
              <a:t>2) </a:t>
            </a:r>
            <a:r>
              <a:rPr lang="ru-RU" sz="3200" b="1" i="1" dirty="0"/>
              <a:t>перен. </a:t>
            </a:r>
            <a:r>
              <a:rPr lang="ru-RU" sz="3200" b="1" dirty="0"/>
              <a:t>отстать </a:t>
            </a:r>
            <a:r>
              <a:rPr lang="ru-RU" sz="3200" b="1" i="1" dirty="0"/>
              <a:t>от кого-чего-л.; </a:t>
            </a:r>
            <a:r>
              <a:rPr lang="ru-RU" sz="3200" b="1" dirty="0"/>
              <a:t>прекратиться </a:t>
            </a:r>
            <a:r>
              <a:rPr lang="ru-RU" sz="3200" b="1" i="1" dirty="0"/>
              <a:t>(о связи, отношениях с кем-чем-л</a:t>
            </a:r>
            <a:r>
              <a:rPr lang="ru-RU" sz="3200" b="1" i="1" dirty="0" smtClean="0"/>
              <a:t>.); (1 тип)</a:t>
            </a:r>
            <a:endParaRPr lang="ru-RU" sz="3200" b="1" dirty="0"/>
          </a:p>
          <a:p>
            <a:pPr>
              <a:buFont typeface="Wingdings" pitchFamily="2" charset="2"/>
              <a:buChar char="§"/>
            </a:pPr>
            <a:r>
              <a:rPr lang="ru-RU" sz="3200" b="1" i="1" dirty="0" err="1" smtClean="0"/>
              <a:t>перех</a:t>
            </a:r>
            <a:r>
              <a:rPr lang="ru-RU" sz="3200" b="1" i="1" dirty="0"/>
              <a:t>.</a:t>
            </a:r>
            <a:r>
              <a:rPr lang="ru-RU" sz="3200" b="1" dirty="0"/>
              <a:t>  убрать </a:t>
            </a:r>
            <a:r>
              <a:rPr lang="ru-RU" sz="3200" b="1" dirty="0" smtClean="0"/>
              <a:t>урожай; (5тип) </a:t>
            </a:r>
            <a:endParaRPr lang="ru-RU" sz="3200" b="1" dirty="0"/>
          </a:p>
          <a:p>
            <a:pPr>
              <a:buFont typeface="Wingdings" pitchFamily="2" charset="2"/>
              <a:buChar char="§"/>
            </a:pPr>
            <a:r>
              <a:rPr lang="ru-RU" sz="3200" b="1" i="1" dirty="0" err="1" smtClean="0"/>
              <a:t>перех</a:t>
            </a:r>
            <a:r>
              <a:rPr lang="ru-RU" sz="3200" b="1" i="1" dirty="0"/>
              <a:t>. </a:t>
            </a:r>
            <a:r>
              <a:rPr lang="ru-RU" sz="3200" b="1" dirty="0"/>
              <a:t>собирать, собрать урожай </a:t>
            </a:r>
            <a:r>
              <a:rPr lang="ru-RU" sz="3200" b="1" i="1" dirty="0"/>
              <a:t>(фруктов, ягод</a:t>
            </a:r>
            <a:r>
              <a:rPr lang="ru-RU" sz="3200" b="1" i="1" dirty="0" smtClean="0"/>
              <a:t>); (5 тип)</a:t>
            </a:r>
            <a:r>
              <a:rPr lang="ru-RU" sz="3200" b="1" dirty="0" smtClean="0"/>
              <a:t> </a:t>
            </a:r>
            <a:endParaRPr lang="ru-RU" sz="3200" b="1" dirty="0"/>
          </a:p>
          <a:p>
            <a:pPr>
              <a:buFont typeface="Wingdings" pitchFamily="2" charset="2"/>
              <a:buChar char="§"/>
            </a:pPr>
            <a:r>
              <a:rPr lang="ru-RU" sz="3200" b="1" i="1" dirty="0" err="1" smtClean="0"/>
              <a:t>перех</a:t>
            </a:r>
            <a:r>
              <a:rPr lang="ru-RU" sz="3200" b="1" i="1" dirty="0"/>
              <a:t>. </a:t>
            </a:r>
            <a:r>
              <a:rPr lang="ru-RU" sz="3200" b="1" dirty="0"/>
              <a:t>1) вырыть </a:t>
            </a:r>
            <a:r>
              <a:rPr lang="ru-RU" sz="3200" b="1" i="1" dirty="0"/>
              <a:t>что-л. </a:t>
            </a:r>
            <a:r>
              <a:rPr lang="ru-RU" sz="3200" b="1" dirty="0"/>
              <a:t>снова; 2) убрать </a:t>
            </a:r>
            <a:r>
              <a:rPr lang="ru-RU" sz="3200" b="1" i="1" dirty="0"/>
              <a:t>что-л.; </a:t>
            </a:r>
            <a:r>
              <a:rPr lang="ru-RU" sz="3200" b="1" i="1" dirty="0" smtClean="0"/>
              <a:t>(5 тип)</a:t>
            </a:r>
            <a:endParaRPr lang="ru-RU" sz="3200" b="1" dirty="0"/>
          </a:p>
          <a:p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7504" y="116632"/>
            <a:ext cx="3384376" cy="6587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ru-RU" sz="3000" b="1" dirty="0" err="1" smtClean="0">
                <a:solidFill>
                  <a:schemeClr val="tx1"/>
                </a:solidFill>
              </a:rPr>
              <a:t>къыпыхун</a:t>
            </a:r>
            <a:r>
              <a:rPr lang="ru-RU" sz="3000" b="1" dirty="0" smtClean="0">
                <a:solidFill>
                  <a:schemeClr val="tx1"/>
                </a:solidFill>
              </a:rPr>
              <a:t>, </a:t>
            </a:r>
            <a:r>
              <a:rPr lang="ru-RU" sz="3000" b="1" dirty="0" err="1" smtClean="0">
                <a:solidFill>
                  <a:schemeClr val="tx1"/>
                </a:solidFill>
              </a:rPr>
              <a:t>къыпыщэщын</a:t>
            </a:r>
            <a:r>
              <a:rPr lang="ru-RU" sz="30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r>
              <a:rPr lang="ru-RU" sz="3000" i="1" dirty="0" smtClean="0">
                <a:solidFill>
                  <a:schemeClr val="tx1"/>
                </a:solidFill>
              </a:rPr>
              <a:t>(Эти глаголы в 1 значении мы используем только в третьем лице.)</a:t>
            </a:r>
          </a:p>
          <a:p>
            <a:pPr>
              <a:buFont typeface="Wingdings" pitchFamily="2" charset="2"/>
              <a:buChar char="§"/>
            </a:pPr>
            <a:r>
              <a:rPr lang="ru-RU" sz="3000" b="1" dirty="0" smtClean="0">
                <a:solidFill>
                  <a:schemeClr val="tx1"/>
                </a:solidFill>
              </a:rPr>
              <a:t>1ухыжын </a:t>
            </a:r>
          </a:p>
          <a:p>
            <a:pPr>
              <a:buFont typeface="Wingdings" pitchFamily="2" charset="2"/>
              <a:buChar char="§"/>
            </a:pPr>
            <a:endParaRPr lang="ru-RU" sz="12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ru-RU" sz="3000" b="1" dirty="0" err="1" smtClean="0">
                <a:solidFill>
                  <a:schemeClr val="tx1"/>
                </a:solidFill>
              </a:rPr>
              <a:t>къыпычыжын</a:t>
            </a:r>
            <a:r>
              <a:rPr lang="ru-RU" sz="3000" b="1" dirty="0" smtClean="0">
                <a:solidFill>
                  <a:schemeClr val="tx1"/>
                </a:solidFill>
              </a:rPr>
              <a:t> </a:t>
            </a:r>
          </a:p>
          <a:p>
            <a:pPr>
              <a:buFont typeface="Wingdings" pitchFamily="2" charset="2"/>
              <a:buChar char="§"/>
            </a:pPr>
            <a:endParaRPr lang="ru-RU" sz="3600" b="1" dirty="0" smtClean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ru-RU" sz="3000" b="1" dirty="0" smtClean="0">
                <a:solidFill>
                  <a:schemeClr val="tx1"/>
                </a:solidFill>
              </a:rPr>
              <a:t>къэт1ыжын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0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err="1" smtClean="0">
                <a:solidFill>
                  <a:schemeClr val="accent5">
                    <a:lumMod val="50000"/>
                  </a:schemeClr>
                </a:solidFill>
              </a:rPr>
              <a:t>Фыкъеджэ</a:t>
            </a:r>
            <a:r>
              <a:rPr lang="ru-RU" sz="4400" b="1" dirty="0" smtClean="0">
                <a:solidFill>
                  <a:schemeClr val="accent5">
                    <a:lumMod val="50000"/>
                  </a:schemeClr>
                </a:solidFill>
              </a:rPr>
              <a:t>, адэк1э </a:t>
            </a:r>
            <a:r>
              <a:rPr lang="ru-RU" sz="4400" b="1" dirty="0" err="1" smtClean="0">
                <a:solidFill>
                  <a:schemeClr val="accent5">
                    <a:lumMod val="50000"/>
                  </a:schemeClr>
                </a:solidFill>
              </a:rPr>
              <a:t>пыфщэ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467544" y="1772816"/>
            <a:ext cx="3994728" cy="40336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 err="1" smtClean="0">
                <a:solidFill>
                  <a:schemeClr val="tx1"/>
                </a:solidFill>
              </a:rPr>
              <a:t>Сэ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err="1" smtClean="0">
                <a:solidFill>
                  <a:schemeClr val="tx1"/>
                </a:solidFill>
              </a:rPr>
              <a:t>къыпызочы</a:t>
            </a:r>
            <a:r>
              <a:rPr lang="ru-RU" sz="3200" b="1" dirty="0" err="1" smtClean="0">
                <a:solidFill>
                  <a:srgbClr val="0070C0"/>
                </a:solidFill>
              </a:rPr>
              <a:t>ж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Уэ</a:t>
            </a:r>
            <a:r>
              <a:rPr lang="ru-RU" sz="32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Абы …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Дэ …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Фэ</a:t>
            </a:r>
            <a:r>
              <a:rPr lang="ru-RU" sz="3200" b="1" dirty="0" smtClean="0">
                <a:solidFill>
                  <a:schemeClr val="tx1"/>
                </a:solidFill>
              </a:rPr>
              <a:t> …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Абыхэм</a:t>
            </a:r>
            <a:r>
              <a:rPr lang="ru-RU" sz="3200" b="1" dirty="0" smtClean="0">
                <a:solidFill>
                  <a:schemeClr val="tx1"/>
                </a:solidFill>
              </a:rPr>
              <a:t> …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4"/>
          </p:nvPr>
        </p:nvSpPr>
        <p:spPr>
          <a:xfrm>
            <a:off x="4644008" y="1772816"/>
            <a:ext cx="3995920" cy="403244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200" b="1" dirty="0" err="1">
                <a:solidFill>
                  <a:schemeClr val="tx1"/>
                </a:solidFill>
              </a:rPr>
              <a:t>Сэ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къызот1ы</a:t>
            </a:r>
            <a:r>
              <a:rPr lang="ru-RU" sz="3200" b="1" dirty="0" smtClean="0">
                <a:solidFill>
                  <a:srgbClr val="0070C0"/>
                </a:solidFill>
              </a:rPr>
              <a:t>ж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Уэ</a:t>
            </a:r>
            <a:r>
              <a:rPr lang="ru-RU" sz="3200" b="1" dirty="0">
                <a:solidFill>
                  <a:schemeClr val="tx1"/>
                </a:solidFill>
              </a:rPr>
              <a:t> …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Абы …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Дэ …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Фэ</a:t>
            </a:r>
            <a:r>
              <a:rPr lang="ru-RU" sz="3200" b="1" dirty="0">
                <a:solidFill>
                  <a:schemeClr val="tx1"/>
                </a:solidFill>
              </a:rPr>
              <a:t> …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Абыхэм</a:t>
            </a:r>
            <a:r>
              <a:rPr lang="ru-RU" sz="3200" b="1" dirty="0">
                <a:solidFill>
                  <a:schemeClr val="tx1"/>
                </a:solidFill>
              </a:rPr>
              <a:t> 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2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71600" y="332656"/>
            <a:ext cx="7272808" cy="12241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Упщ1эхэм я </a:t>
            </a:r>
            <a:r>
              <a:rPr lang="ru-RU" b="1" dirty="0" err="1" smtClean="0">
                <a:solidFill>
                  <a:srgbClr val="002060"/>
                </a:solidFill>
              </a:rPr>
              <a:t>жэуапхэр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br>
              <a:rPr lang="ru-RU" b="1" dirty="0" smtClean="0">
                <a:solidFill>
                  <a:srgbClr val="002060"/>
                </a:solidFill>
              </a:rPr>
            </a:br>
            <a:r>
              <a:rPr lang="ru-RU" b="1" dirty="0" err="1" smtClean="0">
                <a:solidFill>
                  <a:srgbClr val="002060"/>
                </a:solidFill>
              </a:rPr>
              <a:t>сурэтхэм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къахэфх</a:t>
            </a:r>
            <a:r>
              <a:rPr lang="ru-RU" b="1" dirty="0" smtClean="0">
                <a:solidFill>
                  <a:srgbClr val="002060"/>
                </a:solidFill>
              </a:rPr>
              <a:t>.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4824536"/>
          </a:xfrm>
        </p:spPr>
        <p:txBody>
          <a:bodyPr>
            <a:normAutofit/>
          </a:bodyPr>
          <a:lstStyle/>
          <a:p>
            <a:pPr indent="457200" algn="just">
              <a:lnSpc>
                <a:spcPct val="115000"/>
              </a:lnSpc>
              <a:spcAft>
                <a:spcPts val="0"/>
              </a:spcAft>
              <a:tabLst>
                <a:tab pos="9342120" algn="r"/>
              </a:tabLst>
            </a:pPr>
            <a:r>
              <a:rPr lang="ru-RU" sz="3200" b="1" dirty="0">
                <a:solidFill>
                  <a:schemeClr val="tx1"/>
                </a:solidFill>
                <a:ea typeface="Calibri"/>
                <a:cs typeface="Times New Roman"/>
              </a:rPr>
              <a:t>Сыт 1упхыж </a:t>
            </a:r>
            <a:r>
              <a:rPr lang="ru-RU" sz="3200" b="1" dirty="0" err="1">
                <a:solidFill>
                  <a:schemeClr val="tx1"/>
                </a:solidFill>
                <a:ea typeface="Calibri"/>
                <a:cs typeface="Times New Roman"/>
              </a:rPr>
              <a:t>хъунур</a:t>
            </a:r>
            <a:r>
              <a:rPr lang="ru-RU" sz="3200" b="1" dirty="0" smtClean="0">
                <a:solidFill>
                  <a:schemeClr val="tx1"/>
                </a:solidFill>
                <a:ea typeface="Calibri"/>
                <a:cs typeface="Times New Roman"/>
              </a:rPr>
              <a:t>?</a:t>
            </a:r>
          </a:p>
          <a:p>
            <a:pPr marL="800100" indent="-457200" algn="just">
              <a:lnSpc>
                <a:spcPct val="115000"/>
              </a:lnSpc>
              <a:tabLst>
                <a:tab pos="9342120" algn="r"/>
              </a:tabLst>
            </a:pPr>
            <a:r>
              <a:rPr lang="ru-RU" sz="3200" b="1" dirty="0" smtClean="0">
                <a:solidFill>
                  <a:schemeClr val="tx1"/>
                </a:solidFill>
                <a:ea typeface="Calibri"/>
                <a:cs typeface="Times New Roman"/>
              </a:rPr>
              <a:t>Сыт </a:t>
            </a:r>
            <a:r>
              <a:rPr lang="ru-RU" sz="3200" b="1" dirty="0" err="1">
                <a:solidFill>
                  <a:schemeClr val="tx1"/>
                </a:solidFill>
                <a:ea typeface="Calibri"/>
                <a:cs typeface="Times New Roman"/>
              </a:rPr>
              <a:t>къыпыпчыж</a:t>
            </a:r>
            <a:r>
              <a:rPr lang="ru-RU" sz="3200" b="1" dirty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3200" b="1" dirty="0" err="1">
                <a:solidFill>
                  <a:schemeClr val="tx1"/>
                </a:solidFill>
                <a:ea typeface="Calibri"/>
                <a:cs typeface="Times New Roman"/>
              </a:rPr>
              <a:t>хъунур</a:t>
            </a:r>
            <a:r>
              <a:rPr lang="ru-RU" sz="3200" b="1" dirty="0" smtClean="0">
                <a:solidFill>
                  <a:schemeClr val="tx1"/>
                </a:solidFill>
                <a:ea typeface="Calibri"/>
                <a:cs typeface="Times New Roman"/>
              </a:rPr>
              <a:t>?</a:t>
            </a:r>
          </a:p>
          <a:p>
            <a:pPr indent="457200" algn="just">
              <a:lnSpc>
                <a:spcPct val="115000"/>
              </a:lnSpc>
              <a:spcAft>
                <a:spcPts val="0"/>
              </a:spcAft>
              <a:tabLst>
                <a:tab pos="9342120" algn="r"/>
              </a:tabLst>
            </a:pPr>
            <a:r>
              <a:rPr lang="ru-RU" sz="3200" b="1" dirty="0" smtClean="0">
                <a:solidFill>
                  <a:schemeClr val="tx1"/>
                </a:solidFill>
              </a:rPr>
              <a:t>Сыт </a:t>
            </a:r>
            <a:r>
              <a:rPr lang="ru-RU" sz="3200" b="1" dirty="0">
                <a:solidFill>
                  <a:schemeClr val="tx1"/>
                </a:solidFill>
              </a:rPr>
              <a:t>къэпт1ыж </a:t>
            </a:r>
            <a:r>
              <a:rPr lang="ru-RU" sz="3200" b="1" dirty="0" err="1">
                <a:solidFill>
                  <a:schemeClr val="tx1"/>
                </a:solidFill>
              </a:rPr>
              <a:t>хъунур</a:t>
            </a:r>
            <a:r>
              <a:rPr lang="ru-RU" sz="3200" b="1" dirty="0">
                <a:solidFill>
                  <a:schemeClr val="tx1"/>
                </a:solidFill>
              </a:rPr>
              <a:t>? </a:t>
            </a:r>
            <a:endParaRPr lang="ru-RU" sz="3200" b="1" dirty="0" smtClean="0">
              <a:solidFill>
                <a:schemeClr val="tx1"/>
              </a:solidFill>
              <a:ea typeface="Calibri"/>
              <a:cs typeface="Times New Roman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6" y="3583986"/>
            <a:ext cx="1933908" cy="1500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1" y="5246611"/>
            <a:ext cx="2242540" cy="1508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6"/>
          <a:stretch/>
        </p:blipFill>
        <p:spPr bwMode="auto">
          <a:xfrm>
            <a:off x="179513" y="3573016"/>
            <a:ext cx="2281476" cy="151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http://www.myjulia.ru/data/cache/2012/05/01/1034856_1379-800x600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217915"/>
            <a:ext cx="2016224" cy="1513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4464" y="3596208"/>
            <a:ext cx="201622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7" r="1832"/>
          <a:stretch/>
        </p:blipFill>
        <p:spPr bwMode="auto">
          <a:xfrm>
            <a:off x="4814476" y="5210019"/>
            <a:ext cx="2118522" cy="150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76" y="3636259"/>
            <a:ext cx="2149053" cy="1374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 descr="https://encrypted-tbn2.gstatic.com/images?q=tbn:ANd9GcRXf8dD3VuoaF5e1Ip_ijP_6WItbtWjW_RAGtIlw5ZecY0FOW7A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096" y="5210019"/>
            <a:ext cx="1980126" cy="148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39" y="1844646"/>
            <a:ext cx="2250403" cy="1530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245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08912" cy="1152128"/>
          </a:xfrm>
        </p:spPr>
        <p:txBody>
          <a:bodyPr>
            <a:noAutofit/>
          </a:bodyPr>
          <a:lstStyle/>
          <a:p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Упщ1эхэм </a:t>
            </a:r>
            <a:b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</a:br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фыкъеджэ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жэуап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5">
                    <a:lumMod val="50000"/>
                  </a:schemeClr>
                </a:solidFill>
              </a:rPr>
              <a:t>ефт</a:t>
            </a:r>
            <a:r>
              <a:rPr lang="ru-RU" b="1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896544"/>
          </a:xfrm>
        </p:spPr>
        <p:txBody>
          <a:bodyPr>
            <a:normAutofit/>
          </a:bodyPr>
          <a:lstStyle/>
          <a:p>
            <a:pPr lvl="0"/>
            <a:endParaRPr lang="ru-RU" sz="2800" i="1" dirty="0" smtClean="0"/>
          </a:p>
          <a:p>
            <a:pPr lvl="0"/>
            <a:r>
              <a:rPr lang="ru-RU" sz="3200" b="1" i="1" dirty="0" err="1" smtClean="0">
                <a:solidFill>
                  <a:schemeClr val="tx1"/>
                </a:solidFill>
              </a:rPr>
              <a:t>Бжьыхьэ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жэщыр</a:t>
            </a:r>
            <a:r>
              <a:rPr lang="ru-RU" sz="3200" b="1" i="1" dirty="0">
                <a:solidFill>
                  <a:schemeClr val="tx1"/>
                </a:solidFill>
              </a:rPr>
              <a:t> сыт </a:t>
            </a:r>
            <a:r>
              <a:rPr lang="ru-RU" sz="3200" b="1" i="1" dirty="0" err="1">
                <a:solidFill>
                  <a:schemeClr val="tx1"/>
                </a:solidFill>
              </a:rPr>
              <a:t>хуэдэ</a:t>
            </a:r>
            <a:r>
              <a:rPr lang="ru-RU" sz="3200" b="1" i="1" dirty="0">
                <a:solidFill>
                  <a:schemeClr val="tx1"/>
                </a:solidFill>
              </a:rPr>
              <a:t>?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pPr lvl="0"/>
            <a:r>
              <a:rPr lang="ru-RU" sz="3200" b="1" i="1" dirty="0" err="1" smtClean="0">
                <a:solidFill>
                  <a:schemeClr val="tx1"/>
                </a:solidFill>
              </a:rPr>
              <a:t>Бжьыхьэ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махуэр</a:t>
            </a:r>
            <a:r>
              <a:rPr lang="ru-RU" sz="3200" b="1" i="1" dirty="0">
                <a:solidFill>
                  <a:schemeClr val="tx1"/>
                </a:solidFill>
              </a:rPr>
              <a:t> сыт </a:t>
            </a:r>
            <a:r>
              <a:rPr lang="ru-RU" sz="3200" b="1" i="1" dirty="0" err="1">
                <a:solidFill>
                  <a:schemeClr val="tx1"/>
                </a:solidFill>
              </a:rPr>
              <a:t>хуэдэ</a:t>
            </a:r>
            <a:r>
              <a:rPr lang="ru-RU" sz="3200" b="1" i="1" dirty="0">
                <a:solidFill>
                  <a:schemeClr val="tx1"/>
                </a:solidFill>
              </a:rPr>
              <a:t>?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pPr lvl="0"/>
            <a:r>
              <a:rPr lang="ru-RU" sz="3200" b="1" i="1" dirty="0" err="1" smtClean="0">
                <a:solidFill>
                  <a:schemeClr val="tx1"/>
                </a:solidFill>
              </a:rPr>
              <a:t>Бжьыхьэм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>
                <a:solidFill>
                  <a:schemeClr val="tx1"/>
                </a:solidFill>
              </a:rPr>
              <a:t>сыт </a:t>
            </a:r>
            <a:r>
              <a:rPr lang="ru-RU" sz="3200" b="1" i="1" dirty="0" err="1">
                <a:solidFill>
                  <a:schemeClr val="tx1"/>
                </a:solidFill>
              </a:rPr>
              <a:t>хуэдэ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пхъэщхьэмыщхьэхэм</a:t>
            </a:r>
            <a:r>
              <a:rPr lang="ru-RU" sz="3200" b="1" i="1" dirty="0">
                <a:solidFill>
                  <a:schemeClr val="tx1"/>
                </a:solidFill>
              </a:rPr>
              <a:t> я </a:t>
            </a:r>
            <a:r>
              <a:rPr lang="ru-RU" sz="3200" b="1" i="1" dirty="0" err="1">
                <a:solidFill>
                  <a:schemeClr val="tx1"/>
                </a:solidFill>
              </a:rPr>
              <a:t>чэзу</a:t>
            </a:r>
            <a:r>
              <a:rPr lang="ru-RU" sz="3200" b="1" i="1" dirty="0">
                <a:solidFill>
                  <a:schemeClr val="tx1"/>
                </a:solidFill>
              </a:rPr>
              <a:t>?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pPr lvl="0"/>
            <a:r>
              <a:rPr lang="ru-RU" sz="3200" b="1" i="1" dirty="0" smtClean="0">
                <a:solidFill>
                  <a:schemeClr val="tx1"/>
                </a:solidFill>
              </a:rPr>
              <a:t>Сыт </a:t>
            </a:r>
            <a:r>
              <a:rPr lang="ru-RU" sz="3200" b="1" i="1" dirty="0" err="1">
                <a:solidFill>
                  <a:schemeClr val="tx1"/>
                </a:solidFill>
              </a:rPr>
              <a:t>хуэдэ</a:t>
            </a:r>
            <a:r>
              <a:rPr lang="ru-RU" sz="3200" b="1" i="1" dirty="0">
                <a:solidFill>
                  <a:schemeClr val="tx1"/>
                </a:solidFill>
              </a:rPr>
              <a:t> хадэхэк1хэр 1уахыжрэ </a:t>
            </a:r>
            <a:r>
              <a:rPr lang="ru-RU" sz="3200" b="1" i="1" dirty="0" err="1">
                <a:solidFill>
                  <a:schemeClr val="tx1"/>
                </a:solidFill>
              </a:rPr>
              <a:t>бжьыхьэм</a:t>
            </a:r>
            <a:r>
              <a:rPr lang="ru-RU" sz="3200" b="1" i="1" dirty="0">
                <a:solidFill>
                  <a:schemeClr val="tx1"/>
                </a:solidFill>
              </a:rPr>
              <a:t>?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pPr lvl="0"/>
            <a:r>
              <a:rPr lang="ru-RU" sz="3200" b="1" i="1" dirty="0" err="1" smtClean="0">
                <a:solidFill>
                  <a:schemeClr val="tx1"/>
                </a:solidFill>
              </a:rPr>
              <a:t>Бжьыхьэ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паркыр</a:t>
            </a:r>
            <a:r>
              <a:rPr lang="ru-RU" sz="3200" b="1" i="1" dirty="0">
                <a:solidFill>
                  <a:schemeClr val="tx1"/>
                </a:solidFill>
              </a:rPr>
              <a:t> сыт </a:t>
            </a:r>
            <a:r>
              <a:rPr lang="ru-RU" sz="3200" b="1" i="1" dirty="0" err="1">
                <a:solidFill>
                  <a:schemeClr val="tx1"/>
                </a:solidFill>
              </a:rPr>
              <a:t>хуэдэ</a:t>
            </a:r>
            <a:r>
              <a:rPr lang="ru-RU" sz="3200" b="1" i="1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Апекс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899</TotalTime>
  <Words>309</Words>
  <Application>Microsoft Office PowerPoint</Application>
  <PresentationFormat>Экран (4:3)</PresentationFormat>
  <Paragraphs>85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Изучаем  кабардинский  язык</vt:lpstr>
      <vt:lpstr>Псалъэщ1эхэр зыдогъащ1э</vt:lpstr>
      <vt:lpstr>Псалъэухахэм фыкъеджэ, урысыбзэк1э зэвдзэк1.</vt:lpstr>
      <vt:lpstr>Презентация PowerPoint</vt:lpstr>
      <vt:lpstr>Сыт хуэдэ бжьыхьэр?</vt:lpstr>
      <vt:lpstr>Презентация PowerPoint</vt:lpstr>
      <vt:lpstr>Фыкъеджэ, адэк1э пыфщэ.</vt:lpstr>
      <vt:lpstr>Упщ1эхэм я жэуапхэр  сурэтхэм къахэфх.</vt:lpstr>
      <vt:lpstr>Упщ1эхэм  фыкъеджэ, жэуап ефт.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64</cp:revision>
  <dcterms:created xsi:type="dcterms:W3CDTF">2013-11-25T07:17:07Z</dcterms:created>
  <dcterms:modified xsi:type="dcterms:W3CDTF">2014-05-12T10:09:11Z</dcterms:modified>
</cp:coreProperties>
</file>