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9"/>
  </p:notesMasterIdLst>
  <p:sldIdLst>
    <p:sldId id="256" r:id="rId2"/>
    <p:sldId id="278" r:id="rId3"/>
    <p:sldId id="257" r:id="rId4"/>
    <p:sldId id="262" r:id="rId5"/>
    <p:sldId id="263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61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99CCFF"/>
    <a:srgbClr val="FF7B21"/>
    <a:srgbClr val="FF66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737" autoAdjust="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8EB5E67-D937-4BCD-AB9E-D0A2D5F9B84C}" type="datetimeFigureOut">
              <a:rPr lang="ru-RU"/>
              <a:pPr>
                <a:defRPr/>
              </a:pPr>
              <a:t>02.04.2015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778642E-C699-4261-8EDE-430F48CFDC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951B9E-DECA-49A7-A0A5-484B39783383}" type="slidenum">
              <a:rPr lang="ru-RU" smtClean="0"/>
              <a:pPr/>
              <a:t>2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895600" y="4303713"/>
            <a:ext cx="3276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066800"/>
            <a:ext cx="86868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33400" y="0"/>
            <a:ext cx="3276600" cy="2133600"/>
            <a:chOff x="336" y="0"/>
            <a:chExt cx="2064" cy="1344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008" y="672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44" y="1008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728" y="336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064" y="672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72" y="336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36" y="0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33400" y="0"/>
            <a:ext cx="3276600" cy="2133600"/>
            <a:chOff x="2736" y="96"/>
            <a:chExt cx="2064" cy="1344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08" y="768"/>
              <a:ext cx="336" cy="336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44" y="1104"/>
              <a:ext cx="336" cy="33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128" y="432"/>
              <a:ext cx="336" cy="33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464" y="768"/>
              <a:ext cx="336" cy="33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072" y="432"/>
              <a:ext cx="336" cy="336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736" y="96"/>
              <a:ext cx="336" cy="33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114800" y="4191000"/>
            <a:ext cx="211138" cy="2111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419600" y="4191000"/>
            <a:ext cx="211138" cy="211138"/>
          </a:xfrm>
          <a:prstGeom prst="rect">
            <a:avLst/>
          </a:prstGeom>
          <a:solidFill>
            <a:schemeClr val="bg2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724400" y="4191000"/>
            <a:ext cx="211138" cy="2111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752600"/>
          </a:xfrm>
        </p:spPr>
        <p:txBody>
          <a:bodyPr anchor="t"/>
          <a:lstStyle>
            <a:lvl1pPr algn="ctr">
              <a:lnSpc>
                <a:spcPct val="90000"/>
              </a:lnSpc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524000"/>
          </a:xfrm>
        </p:spPr>
        <p:txBody>
          <a:bodyPr anchor="ctr"/>
          <a:lstStyle>
            <a:lvl1pPr marL="0" indent="0" algn="ctr">
              <a:lnSpc>
                <a:spcPct val="80000"/>
              </a:lnSpc>
              <a:buFont typeface="Wingdings" pitchFamily="2" charset="2"/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/>
            </a:lvl1pPr>
          </a:lstStyle>
          <a:p>
            <a:pPr>
              <a:defRPr/>
            </a:pPr>
            <a:fld id="{C5792D83-5B7A-4AA8-BE1E-0DCAE960B19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24A0F-51A0-42A2-843D-EA8B5175208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1219200"/>
            <a:ext cx="177165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400" y="1219200"/>
            <a:ext cx="5162550" cy="4953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62E81-E034-4E8C-80D1-883D152ABCB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295400" y="2819400"/>
            <a:ext cx="7086600" cy="33528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5E85E-1D4B-4E7C-8CC2-F5601410A75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E8F7D-0B88-4CF0-A2C9-18DC41F98E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16A5D-F554-440C-884C-E0A5B988E8F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254B-282B-4500-A934-776C6F0C05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C82F6-0B52-4738-9807-F0E013DACCD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EC1CF-2B19-4012-A2E2-59CF4D4F7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A3EA5-5E73-4750-99F0-5D51AF4CD2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62AC3-B4A9-4559-BFA4-164F937A06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645BF-E1DF-467B-B8A5-A1458B57BF6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2819400"/>
            <a:ext cx="7086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286000"/>
            <a:ext cx="5334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3400" y="2819400"/>
            <a:ext cx="533400" cy="5334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81200" y="5334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0" y="10668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0" y="6858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62200" y="1524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55650"/>
            <a:ext cx="5867400" cy="762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5715000" y="609600"/>
            <a:ext cx="304800" cy="3048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5562600" y="457200"/>
            <a:ext cx="304800" cy="304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58200" y="3962400"/>
            <a:ext cx="381000" cy="381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686800" y="3657600"/>
            <a:ext cx="381000" cy="381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altLang="ru-RU" sz="2400"/>
          </a:p>
        </p:txBody>
      </p: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0" y="2286000"/>
            <a:ext cx="1066800" cy="1066800"/>
            <a:chOff x="0" y="2496"/>
            <a:chExt cx="672" cy="672"/>
          </a:xfrm>
        </p:grpSpPr>
        <p:sp>
          <p:nvSpPr>
            <p:cNvPr id="1048" name="Rectangle 15"/>
            <p:cNvSpPr>
              <a:spLocks noChangeArrowheads="1"/>
            </p:cNvSpPr>
            <p:nvPr/>
          </p:nvSpPr>
          <p:spPr bwMode="auto">
            <a:xfrm>
              <a:off x="0" y="2496"/>
              <a:ext cx="336" cy="336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9" name="Rectangle 16"/>
            <p:cNvSpPr>
              <a:spLocks noChangeArrowheads="1"/>
            </p:cNvSpPr>
            <p:nvPr/>
          </p:nvSpPr>
          <p:spPr bwMode="auto">
            <a:xfrm>
              <a:off x="336" y="2832"/>
              <a:ext cx="336" cy="336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3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219200"/>
            <a:ext cx="708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4106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507163"/>
            <a:ext cx="1828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2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6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95400" y="6507163"/>
            <a:ext cx="2895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2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6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172200"/>
            <a:ext cx="762000" cy="6096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28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AFD800F-4AE2-4FC6-9591-72600E5E383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410645" name="Group 21"/>
          <p:cNvGrpSpPr>
            <a:grpSpLocks/>
          </p:cNvGrpSpPr>
          <p:nvPr/>
        </p:nvGrpSpPr>
        <p:grpSpPr bwMode="auto">
          <a:xfrm>
            <a:off x="762000" y="152400"/>
            <a:ext cx="1981200" cy="1295400"/>
            <a:chOff x="3888" y="96"/>
            <a:chExt cx="1248" cy="816"/>
          </a:xfrm>
        </p:grpSpPr>
        <p:sp>
          <p:nvSpPr>
            <p:cNvPr id="1044" name="Rectangle 22"/>
            <p:cNvSpPr>
              <a:spLocks noChangeArrowheads="1"/>
            </p:cNvSpPr>
            <p:nvPr/>
          </p:nvSpPr>
          <p:spPr bwMode="auto">
            <a:xfrm>
              <a:off x="4656" y="336"/>
              <a:ext cx="240" cy="240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5" name="Rectangle 23"/>
            <p:cNvSpPr>
              <a:spLocks noChangeArrowheads="1"/>
            </p:cNvSpPr>
            <p:nvPr/>
          </p:nvSpPr>
          <p:spPr bwMode="auto">
            <a:xfrm>
              <a:off x="3888" y="672"/>
              <a:ext cx="240" cy="240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6" name="Rectangle 24"/>
            <p:cNvSpPr>
              <a:spLocks noChangeArrowheads="1"/>
            </p:cNvSpPr>
            <p:nvPr/>
          </p:nvSpPr>
          <p:spPr bwMode="auto">
            <a:xfrm>
              <a:off x="4128" y="432"/>
              <a:ext cx="240" cy="240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7" name="Rectangle 25"/>
            <p:cNvSpPr>
              <a:spLocks noChangeArrowheads="1"/>
            </p:cNvSpPr>
            <p:nvPr/>
          </p:nvSpPr>
          <p:spPr bwMode="auto">
            <a:xfrm>
              <a:off x="4896" y="96"/>
              <a:ext cx="240" cy="24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52738"/>
            <a:ext cx="7772400" cy="1185862"/>
          </a:xfrm>
        </p:spPr>
        <p:txBody>
          <a:bodyPr/>
          <a:lstStyle/>
          <a:p>
            <a:pPr eaLnBrk="1" hangingPunct="1"/>
            <a:r>
              <a:rPr lang="ru-RU" altLang="ru-RU" sz="5400" b="1" smtClean="0">
                <a:solidFill>
                  <a:schemeClr val="bg2"/>
                </a:solidFill>
              </a:rPr>
              <a:t>АКЪЫЛ  ЖАН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4365625"/>
            <a:ext cx="6842125" cy="223202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АДЫГЭБЗЭ ЗЭЗЫГЪАЩ1ЭХЭМ</a:t>
            </a:r>
          </a:p>
          <a:p>
            <a:pPr eaLnBrk="1" hangingPunct="1">
              <a:defRPr/>
            </a:pPr>
            <a:r>
              <a:rPr lang="ru-RU" altLang="ru-RU" sz="2800" b="1" dirty="0" smtClean="0">
                <a:solidFill>
                  <a:schemeClr val="accent2">
                    <a:lumMod val="75000"/>
                  </a:schemeClr>
                </a:solidFill>
              </a:rPr>
              <a:t> Я ДЖЭГУ-ЗЭПЕУЭ.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086600" cy="3600450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z="3200" b="1" smtClean="0"/>
              <a:t>Адыгэбзэк1э жыф1э: </a:t>
            </a:r>
          </a:p>
          <a:p>
            <a:r>
              <a:rPr lang="ru-RU" sz="3200" b="1" smtClean="0">
                <a:solidFill>
                  <a:srgbClr val="FF0000"/>
                </a:solidFill>
              </a:rPr>
              <a:t>начало зимы, декабрь</a:t>
            </a:r>
          </a:p>
          <a:p>
            <a:r>
              <a:rPr lang="ru-RU" sz="3200" b="1" smtClean="0">
                <a:solidFill>
                  <a:srgbClr val="FF0000"/>
                </a:solidFill>
              </a:rPr>
              <a:t>середина зимы, январь</a:t>
            </a:r>
          </a:p>
          <a:p>
            <a:r>
              <a:rPr lang="ru-RU" sz="3200" b="1" smtClean="0">
                <a:solidFill>
                  <a:srgbClr val="FF0000"/>
                </a:solidFill>
              </a:rPr>
              <a:t>сделать, слепить снеговика</a:t>
            </a:r>
          </a:p>
          <a:p>
            <a:r>
              <a:rPr lang="ru-RU" sz="3200" b="1" smtClean="0">
                <a:solidFill>
                  <a:srgbClr val="FF0000"/>
                </a:solidFill>
              </a:rPr>
              <a:t>Дед Мороз</a:t>
            </a:r>
          </a:p>
          <a:p>
            <a:r>
              <a:rPr lang="ru-RU" sz="3200" b="1" smtClean="0">
                <a:solidFill>
                  <a:srgbClr val="FF0000"/>
                </a:solidFill>
              </a:rPr>
              <a:t>Снегурочка </a:t>
            </a:r>
          </a:p>
          <a:p>
            <a:endParaRPr lang="ru-RU" smtClean="0"/>
          </a:p>
          <a:p>
            <a:pPr eaLnBrk="1" hangingPunct="1"/>
            <a:endParaRPr lang="ru-RU" altLang="ru-RU" b="1" smtClean="0"/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792162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7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086600" cy="4248150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z="3200" b="1" smtClean="0"/>
              <a:t>Адыгэбзэк1э жыф1э: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Наступила зима.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Дни стали короче.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Ночи стали длиннее.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Деревья, дома покрыты снегом.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Дети катаются на санках.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792162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8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086600" cy="3352800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z="3200" b="1" smtClean="0"/>
              <a:t>Составить рассказ об осени.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792162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9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7086600" cy="2735262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z="3200" b="1" smtClean="0"/>
              <a:t>Составить рассказ о зиме.</a:t>
            </a:r>
          </a:p>
          <a:p>
            <a:pPr eaLnBrk="1" hangingPunct="1"/>
            <a:endParaRPr lang="ru-RU" altLang="ru-RU" sz="3200" b="1" smtClean="0">
              <a:solidFill>
                <a:schemeClr val="bg2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935037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10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25538"/>
            <a:ext cx="6769100" cy="719137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z="3200" b="1" smtClean="0"/>
              <a:t>Опишите картину.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935037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11</a:t>
            </a:r>
            <a:endParaRPr lang="ru-RU" altLang="ru-RU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916113"/>
            <a:ext cx="63674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25538"/>
            <a:ext cx="6697662" cy="719137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z="3200" b="1" smtClean="0"/>
              <a:t>Опишите картину.</a:t>
            </a:r>
          </a:p>
          <a:p>
            <a:pPr eaLnBrk="1" hangingPunct="1"/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935037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12</a:t>
            </a:r>
            <a:endParaRPr lang="ru-RU" altLang="ru-RU" smtClean="0"/>
          </a:p>
        </p:txBody>
      </p:sp>
      <p:pic>
        <p:nvPicPr>
          <p:cNvPr id="17412" name="Picture 7" descr="http://img0.liveinternet.ru/images/attach/c/7/95/986/95986808_large_0_4d5ae_63441a42_X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993900"/>
            <a:ext cx="6264275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ъект 2"/>
          <p:cNvSpPr>
            <a:spLocks noGrp="1"/>
          </p:cNvSpPr>
          <p:nvPr>
            <p:ph idx="1"/>
          </p:nvPr>
        </p:nvSpPr>
        <p:spPr>
          <a:xfrm>
            <a:off x="827088" y="1052513"/>
            <a:ext cx="7632700" cy="5545137"/>
          </a:xfrm>
        </p:spPr>
        <p:txBody>
          <a:bodyPr/>
          <a:lstStyle/>
          <a:p>
            <a:pPr algn="just"/>
            <a:r>
              <a:rPr lang="ru-RU" sz="3000" smtClean="0"/>
              <a:t>Гъэм и зэманыр бжьыхьэ</a:t>
            </a:r>
            <a:r>
              <a:rPr lang="ru-RU" sz="3000" b="1" smtClean="0"/>
              <a:t>т</a:t>
            </a:r>
            <a:r>
              <a:rPr lang="ru-RU" sz="3000" smtClean="0"/>
              <a:t>. Дунейр уэф1т, дыгъэр гуапэу къепсырт. Зэныбжьэгъухэр лэжьап1э нэужьым паркым дык1уащ. Налшык паркыр дахэк1ейт. Жыгхэр щхъуэк1эплъык1эхэт. Тхьэмпэ гъуэжьхэр, плъыжьхэр, гъуабжэхэр </a:t>
            </a:r>
            <a:r>
              <a:rPr lang="ru-RU" sz="3000" b="1" smtClean="0"/>
              <a:t>щ1ым</a:t>
            </a:r>
            <a:r>
              <a:rPr lang="ru-RU" sz="3000" smtClean="0"/>
              <a:t> щылът. Ц1ыху куэдым паркым къыщак1ухьырт. Ахэр </a:t>
            </a:r>
            <a:r>
              <a:rPr lang="ru-RU" sz="3000" b="1" smtClean="0"/>
              <a:t>нэжэгужэхэт</a:t>
            </a:r>
            <a:r>
              <a:rPr lang="ru-RU" sz="3000" smtClean="0"/>
              <a:t>.  Пщыхьэщхьэ хъухук1э дэ паркым къыщытк1ухьащ. Сыхьэтыр блым дэ унэм дык1уэжахэщ. </a:t>
            </a:r>
          </a:p>
          <a:p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219200"/>
            <a:ext cx="7524750" cy="1447800"/>
          </a:xfrm>
        </p:spPr>
        <p:txBody>
          <a:bodyPr/>
          <a:lstStyle/>
          <a:p>
            <a:pPr eaLnBrk="1" hangingPunct="1"/>
            <a:r>
              <a:rPr lang="ru-RU" altLang="ru-RU" b="1" smtClean="0"/>
              <a:t>Лэжьыгъэр зэхэзылъхьар:</a:t>
            </a:r>
            <a:r>
              <a:rPr lang="ru-RU" altLang="ru-RU" smtClean="0"/>
              <a:t/>
            </a:r>
            <a:br>
              <a:rPr lang="ru-RU" altLang="ru-RU" smtClean="0"/>
            </a:br>
            <a:endParaRPr lang="ru-RU" altLang="ru-RU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492375"/>
            <a:ext cx="3852863" cy="3168650"/>
          </a:xfrm>
          <a:solidFill>
            <a:schemeClr val="tx2"/>
          </a:solidFill>
          <a:ln>
            <a:solidFill>
              <a:schemeClr val="bg2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Къэбэрдей-Балъкъэрым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/>
              <a:t>Щ1ыхь зи1э егъэджак1уэ </a:t>
            </a:r>
          </a:p>
          <a:p>
            <a:pPr eaLnBrk="1" hangingPunct="1">
              <a:buFont typeface="Wingdings" pitchFamily="2" charset="2"/>
              <a:buNone/>
            </a:pPr>
            <a:r>
              <a:rPr lang="ru-RU" altLang="ru-RU" b="1" smtClean="0">
                <a:solidFill>
                  <a:schemeClr val="bg2"/>
                </a:solidFill>
              </a:rPr>
              <a:t>Бекъан Масирэтщ</a:t>
            </a:r>
            <a:r>
              <a:rPr lang="ru-RU" altLang="ru-RU" b="1" smtClean="0"/>
              <a:t>.</a:t>
            </a:r>
          </a:p>
        </p:txBody>
      </p:sp>
      <p:pic>
        <p:nvPicPr>
          <p:cNvPr id="19460" name="Picture 7" descr="ьоол"/>
          <p:cNvPicPr>
            <a:picLocks noChangeAspect="1" noChangeArrowheads="1"/>
          </p:cNvPicPr>
          <p:nvPr/>
        </p:nvPicPr>
        <p:blipFill>
          <a:blip r:embed="rId2"/>
          <a:srcRect l="30945" r="20895" b="35794"/>
          <a:stretch>
            <a:fillRect/>
          </a:stretch>
        </p:blipFill>
        <p:spPr bwMode="auto">
          <a:xfrm rot="767825">
            <a:off x="5076825" y="2420938"/>
            <a:ext cx="3330575" cy="33305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400" b="1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773238"/>
            <a:ext cx="7086600" cy="3352800"/>
          </a:xfrm>
        </p:spPr>
        <p:txBody>
          <a:bodyPr/>
          <a:lstStyle/>
          <a:p>
            <a:pPr eaLnBrk="1" hangingPunct="1"/>
            <a:r>
              <a:rPr lang="ru-RU" altLang="ru-RU" sz="3200" b="1" smtClean="0"/>
              <a:t>1. «Насыпырыхь».</a:t>
            </a:r>
          </a:p>
          <a:p>
            <a:pPr eaLnBrk="1" hangingPunct="1"/>
            <a:r>
              <a:rPr lang="ru-RU" altLang="ru-RU" sz="3200" b="1" smtClean="0"/>
              <a:t>2. Перевод текста.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3419475" y="1557338"/>
            <a:ext cx="936625" cy="4968875"/>
          </a:xfrm>
        </p:spPr>
        <p:txBody>
          <a:bodyPr/>
          <a:lstStyle/>
          <a:p>
            <a:pPr eaLnBrk="1" hangingPunct="1"/>
            <a:endParaRPr lang="ru-RU" altLang="ru-RU" smtClean="0"/>
          </a:p>
        </p:txBody>
      </p:sp>
      <p:graphicFrame>
        <p:nvGraphicFramePr>
          <p:cNvPr id="412749" name="Group 77"/>
          <p:cNvGraphicFramePr>
            <a:graphicFrameLocks noGrp="1"/>
          </p:cNvGraphicFramePr>
          <p:nvPr>
            <p:ph type="tbl" idx="1"/>
          </p:nvPr>
        </p:nvGraphicFramePr>
        <p:xfrm>
          <a:off x="2700338" y="981075"/>
          <a:ext cx="5314950" cy="5689601"/>
        </p:xfrm>
        <a:graphic>
          <a:graphicData uri="http://schemas.openxmlformats.org/drawingml/2006/table">
            <a:tbl>
              <a:tblPr/>
              <a:tblGrid>
                <a:gridCol w="1771650"/>
                <a:gridCol w="1771650"/>
                <a:gridCol w="1771650"/>
              </a:tblGrid>
              <a:tr h="1423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</a:t>
                      </a:r>
                      <a:r>
                        <a:rPr kumimoji="0" lang="ru-RU" altLang="ru-RU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2" action="ppaction://hlinksldjump"/>
                        </a:rPr>
                        <a:t>1</a:t>
                      </a:r>
                      <a:r>
                        <a:rPr kumimoji="0" lang="ru-RU" altLang="ru-RU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3" action="ppaction://hlinksldjump"/>
                        </a:rPr>
                        <a:t>2</a:t>
                      </a:r>
                      <a:endParaRPr kumimoji="0" lang="ru-RU" altLang="ru-RU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B2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4" action="ppaction://hlinksldjump"/>
                        </a:rPr>
                        <a:t>3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422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5" action="ppaction://hlinksldjump"/>
                        </a:rPr>
                        <a:t>4</a:t>
                      </a:r>
                      <a:endParaRPr kumimoji="0" lang="ru-RU" altLang="ru-RU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6" action="ppaction://hlinksldjump"/>
                        </a:rPr>
                        <a:t>5</a:t>
                      </a:r>
                      <a:endParaRPr kumimoji="0" lang="ru-RU" altLang="ru-RU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7" action="ppaction://hlinksldjump"/>
                        </a:rPr>
                        <a:t>6</a:t>
                      </a:r>
                      <a:endParaRPr kumimoji="0" lang="ru-RU" altLang="ru-RU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41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8" action="ppaction://hlinksldjump"/>
                        </a:rPr>
                        <a:t>7</a:t>
                      </a:r>
                      <a:endParaRPr kumimoji="0" lang="ru-RU" altLang="ru-RU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9" action="ppaction://hlinksldjump"/>
                        </a:rPr>
                        <a:t>8</a:t>
                      </a:r>
                      <a:endParaRPr kumimoji="0" lang="ru-RU" altLang="ru-RU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10" action="ppaction://hlinksldjump"/>
                        </a:rPr>
                        <a:t>9</a:t>
                      </a:r>
                      <a:endParaRPr kumimoji="0" lang="ru-RU" altLang="ru-RU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B21"/>
                    </a:solidFill>
                  </a:tcPr>
                </a:tc>
              </a:tr>
              <a:tr h="1423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11" action="ppaction://hlinksldjump"/>
                        </a:rPr>
                        <a:t>10</a:t>
                      </a:r>
                      <a:endParaRPr kumimoji="0" lang="ru-RU" altLang="ru-RU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  <a:r>
                        <a:rPr kumimoji="0" lang="ru-RU" altLang="ru-RU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12" action="ppaction://hlinksldjump"/>
                        </a:rPr>
                        <a:t>11</a:t>
                      </a:r>
                      <a:endParaRPr kumimoji="0" lang="ru-RU" altLang="ru-RU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altLang="ru-RU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</a:t>
                      </a:r>
                      <a:r>
                        <a:rPr kumimoji="0" lang="ru-RU" altLang="ru-RU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hlinkClick r:id="rId13" action="ppaction://hlinksldjump"/>
                        </a:rPr>
                        <a:t>12</a:t>
                      </a:r>
                      <a:endParaRPr kumimoji="0" lang="ru-RU" altLang="ru-RU" sz="4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5145" name="WordArt 79"/>
          <p:cNvSpPr>
            <a:spLocks noChangeArrowheads="1" noChangeShapeType="1" noTextEdit="1"/>
          </p:cNvSpPr>
          <p:nvPr/>
        </p:nvSpPr>
        <p:spPr bwMode="auto">
          <a:xfrm rot="5400000">
            <a:off x="-755650" y="3213101"/>
            <a:ext cx="5183187" cy="1008062"/>
          </a:xfrm>
          <a:prstGeom prst="rect">
            <a:avLst/>
          </a:prstGeom>
        </p:spPr>
        <p:txBody>
          <a:bodyPr vert="wordArtVert" wrap="none" fromWordArt="1">
            <a:prstTxWarp prst="textWave4">
              <a:avLst>
                <a:gd name="adj1" fmla="val 13005"/>
                <a:gd name="adj2" fmla="val 0"/>
              </a:avLst>
            </a:prstTxWarp>
          </a:bodyPr>
          <a:lstStyle/>
          <a:p>
            <a:pPr algn="ctr" fontAlgn="auto"/>
            <a:r>
              <a:rPr lang="ru-RU" sz="3600" kern="10">
                <a:ln w="9525">
                  <a:noFill/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99190" dir="7788334" algn="ctr" rotWithShape="0">
                    <a:srgbClr val="000080">
                      <a:alpha val="79999"/>
                    </a:srgbClr>
                  </a:outerShdw>
                </a:effectLst>
                <a:latin typeface="Arial"/>
                <a:cs typeface="Arial"/>
              </a:rPr>
              <a:t>"насыпырыхь"</a:t>
            </a:r>
          </a:p>
        </p:txBody>
      </p:sp>
      <p:sp>
        <p:nvSpPr>
          <p:cNvPr id="5146" name="Rectangle 80"/>
          <p:cNvSpPr>
            <a:spLocks noChangeArrowheads="1"/>
          </p:cNvSpPr>
          <p:nvPr/>
        </p:nvSpPr>
        <p:spPr bwMode="auto">
          <a:xfrm>
            <a:off x="8307388" y="0"/>
            <a:ext cx="827087" cy="836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ru-RU" sz="4000" b="1">
                <a:hlinkClick r:id="rId14" action="ppaction://hlinksldjump"/>
              </a:rPr>
              <a:t>2</a:t>
            </a:r>
            <a:endParaRPr lang="ru-RU" altLang="ru-RU" sz="4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792162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solidFill>
                  <a:srgbClr val="FFFF00"/>
                </a:solidFill>
                <a:hlinkClick r:id="rId2" action="ppaction://hlinksldjump"/>
              </a:rPr>
              <a:t>1</a:t>
            </a:r>
            <a:endParaRPr lang="ru-RU" altLang="ru-RU" smtClean="0">
              <a:solidFill>
                <a:srgbClr val="FFFF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57338"/>
            <a:ext cx="7021513" cy="3671887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z="3200" b="1" smtClean="0">
                <a:solidFill>
                  <a:schemeClr val="bg2"/>
                </a:solidFill>
              </a:rPr>
              <a:t>Найдите послелоги, переведите.</a:t>
            </a:r>
          </a:p>
          <a:p>
            <a:r>
              <a:rPr lang="ru-RU" sz="3200" b="1" smtClean="0"/>
              <a:t>Зэкурсэгъухэр </a:t>
            </a:r>
            <a:r>
              <a:rPr lang="en-US" sz="3200" b="1" smtClean="0"/>
              <a:t>I</a:t>
            </a:r>
            <a:r>
              <a:rPr lang="ru-RU" sz="3200" b="1" smtClean="0"/>
              <a:t>уащхьэмахуэ лъапэ нэс машинэк1э к1уащ.</a:t>
            </a:r>
          </a:p>
          <a:p>
            <a:r>
              <a:rPr lang="ru-RU" sz="3200" b="1" smtClean="0"/>
              <a:t>Махуэ къэск1э си адэр лэжьап1э мак1уэ.</a:t>
            </a:r>
          </a:p>
          <a:p>
            <a:pPr eaLnBrk="1" hangingPunct="1"/>
            <a:endParaRPr lang="ru-RU" altLang="ru-RU" b="1" smtClean="0">
              <a:solidFill>
                <a:schemeClr val="bg2"/>
              </a:solidFill>
            </a:endParaRPr>
          </a:p>
        </p:txBody>
      </p:sp>
      <p:pic>
        <p:nvPicPr>
          <p:cNvPr id="6148" name="Picture 5" descr="http://img0.liveinternet.ru/images/attach/c/0/39/754/39754144_6309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8400" y="4797425"/>
            <a:ext cx="187166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7200900" cy="3743325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z="3200" b="1" smtClean="0">
                <a:solidFill>
                  <a:schemeClr val="bg2"/>
                </a:solidFill>
              </a:rPr>
              <a:t>Найдите послелоги, переведите.</a:t>
            </a:r>
          </a:p>
          <a:p>
            <a:pPr eaLnBrk="1" hangingPunct="1"/>
            <a:r>
              <a:rPr lang="ru-RU" sz="3200" b="1" smtClean="0"/>
              <a:t>Кхъы1э, Залым, пщэдей пщ1ондэ уи ноутбукыр къызэт.</a:t>
            </a:r>
          </a:p>
          <a:p>
            <a:pPr eaLnBrk="1" hangingPunct="1"/>
            <a:r>
              <a:rPr lang="ru-RU" sz="3200" b="1" smtClean="0"/>
              <a:t>Кхъы1э, Аленэ, урок нэужьым кафем дыгъак1уэ.</a:t>
            </a:r>
          </a:p>
          <a:p>
            <a:pPr eaLnBrk="1" hangingPunct="1"/>
            <a:endParaRPr lang="ru-RU" smtClean="0"/>
          </a:p>
          <a:p>
            <a:pPr eaLnBrk="1" hangingPunct="1"/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792162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solidFill>
                  <a:srgbClr val="FFFF00"/>
                </a:solidFill>
                <a:hlinkClick r:id="rId2" action="ppaction://hlinksldjump"/>
              </a:rPr>
              <a:t>2</a:t>
            </a:r>
            <a:endParaRPr lang="ru-RU" altLang="ru-RU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00213"/>
            <a:ext cx="7200900" cy="3889375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z="3200" b="1" smtClean="0"/>
              <a:t>Адыгэбзэк1э жыф1э: 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золотая осень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богатый урожай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цветастый лес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затяжной дождь</a:t>
            </a:r>
          </a:p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новый учебный год.</a:t>
            </a:r>
          </a:p>
          <a:p>
            <a:pPr eaLnBrk="1" hangingPunct="1"/>
            <a:endParaRPr lang="ru-RU" altLang="ru-RU" sz="3200" b="1" smtClean="0"/>
          </a:p>
          <a:p>
            <a:pPr eaLnBrk="1" hangingPunct="1"/>
            <a:endParaRPr lang="ru-RU" altLang="ru-RU" sz="3200" b="1" smtClean="0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792162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3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7086600" cy="3816350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altLang="ru-RU" sz="3200" b="1" smtClean="0"/>
              <a:t>Адыгэбзэк1э жыф1э: </a:t>
            </a:r>
          </a:p>
          <a:p>
            <a:pPr eaLnBrk="1" hangingPunct="1"/>
            <a:r>
              <a:rPr lang="ru-RU" altLang="ru-RU" sz="3200" b="1" smtClean="0">
                <a:solidFill>
                  <a:schemeClr val="bg2"/>
                </a:solidFill>
              </a:rPr>
              <a:t>Наступила осень.</a:t>
            </a:r>
          </a:p>
          <a:p>
            <a:pPr eaLnBrk="1" hangingPunct="1"/>
            <a:r>
              <a:rPr lang="ru-RU" altLang="ru-RU" sz="3200" b="1" smtClean="0">
                <a:solidFill>
                  <a:schemeClr val="bg2"/>
                </a:solidFill>
              </a:rPr>
              <a:t>Солнце ослабело.</a:t>
            </a:r>
          </a:p>
          <a:p>
            <a:pPr eaLnBrk="1" hangingPunct="1"/>
            <a:r>
              <a:rPr lang="ru-RU" altLang="ru-RU" sz="3200" b="1" smtClean="0">
                <a:solidFill>
                  <a:schemeClr val="bg2"/>
                </a:solidFill>
              </a:rPr>
              <a:t>Стало холоднее.</a:t>
            </a:r>
          </a:p>
          <a:p>
            <a:pPr eaLnBrk="1" hangingPunct="1"/>
            <a:r>
              <a:rPr lang="ru-RU" altLang="ru-RU" sz="3200" b="1" smtClean="0">
                <a:solidFill>
                  <a:schemeClr val="bg2"/>
                </a:solidFill>
              </a:rPr>
              <a:t>Часто идет дождь.</a:t>
            </a:r>
          </a:p>
          <a:p>
            <a:pPr eaLnBrk="1" hangingPunct="1"/>
            <a:r>
              <a:rPr lang="ru-RU" altLang="ru-RU" sz="3200" b="1" smtClean="0">
                <a:solidFill>
                  <a:schemeClr val="bg2"/>
                </a:solidFill>
              </a:rPr>
              <a:t>Птицы улетели в теплые края.</a:t>
            </a:r>
          </a:p>
          <a:p>
            <a:pPr eaLnBrk="1" hangingPunct="1"/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792162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4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7086600" cy="2879725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sz="3200" b="1" smtClean="0"/>
              <a:t>Какие послелоги мы знаем? </a:t>
            </a:r>
          </a:p>
          <a:p>
            <a:pPr eaLnBrk="1" hangingPunct="1"/>
            <a:r>
              <a:rPr lang="ru-RU" sz="3200" b="1" smtClean="0"/>
              <a:t>Как они делятся? </a:t>
            </a:r>
          </a:p>
          <a:p>
            <a:pPr eaLnBrk="1" hangingPunct="1"/>
            <a:r>
              <a:rPr lang="ru-RU" sz="3200" b="1" smtClean="0"/>
              <a:t>Приведите примеры послелогов.</a:t>
            </a:r>
            <a:endParaRPr lang="ru-RU" altLang="ru-RU" sz="3200" b="1" smtClean="0"/>
          </a:p>
          <a:p>
            <a:pPr eaLnBrk="1" hangingPunct="1"/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792162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5</a:t>
            </a:r>
            <a:endParaRPr lang="ru-RU" altLang="ru-RU" smtClean="0"/>
          </a:p>
        </p:txBody>
      </p:sp>
      <p:pic>
        <p:nvPicPr>
          <p:cNvPr id="10244" name="Picture 5" descr="http://www.zatevai.ru/service/serv_shop/pct/gift_bo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4243388"/>
            <a:ext cx="2232025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73238"/>
            <a:ext cx="7158038" cy="4679950"/>
          </a:xfrm>
          <a:ln w="38100" cmpd="dbl"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ru-RU" sz="3200" b="1" smtClean="0"/>
              <a:t>С помощью каких суффиксов могут образоваться временные наречия от следующих слов: </a:t>
            </a:r>
            <a:r>
              <a:rPr lang="ru-RU" sz="3200" b="1" smtClean="0">
                <a:solidFill>
                  <a:srgbClr val="FF0000"/>
                </a:solidFill>
              </a:rPr>
              <a:t>щ1ымахуэ, гъатхэ, гъэмахуэ, бжьыхьэ, махуэ, жэщ, пщэдджыжь, пщыхьэщхьэ</a:t>
            </a:r>
            <a:r>
              <a:rPr lang="ru-RU" sz="3200" b="1" smtClean="0"/>
              <a:t>?</a:t>
            </a:r>
          </a:p>
          <a:p>
            <a:pPr eaLnBrk="1" hangingPunct="1"/>
            <a:r>
              <a:rPr lang="ru-RU" altLang="ru-RU" sz="3200" b="1" smtClean="0"/>
              <a:t>Как переводятся образованные наречия?</a:t>
            </a:r>
          </a:p>
          <a:p>
            <a:pPr eaLnBrk="1" hangingPunct="1"/>
            <a:endParaRPr lang="ru-RU" altLang="ru-RU" b="1" smtClean="0">
              <a:solidFill>
                <a:schemeClr val="bg2"/>
              </a:solidFill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8101013" y="188913"/>
            <a:ext cx="792162" cy="936625"/>
          </a:xfrm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ru-RU" altLang="ru-RU" smtClean="0"/>
              <a:t> </a:t>
            </a:r>
            <a:r>
              <a:rPr lang="ru-RU" altLang="ru-RU" smtClean="0">
                <a:hlinkClick r:id="rId2" action="ppaction://hlinksldjump"/>
              </a:rPr>
              <a:t>6</a:t>
            </a: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commending A Strategy">
  <a:themeElements>
    <a:clrScheme name="Recommending A Strategy 2">
      <a:dk1>
        <a:srgbClr val="000000"/>
      </a:dk1>
      <a:lt1>
        <a:srgbClr val="FFFFFF"/>
      </a:lt1>
      <a:dk2>
        <a:srgbClr val="009900"/>
      </a:dk2>
      <a:lt2>
        <a:srgbClr val="CC0000"/>
      </a:lt2>
      <a:accent1>
        <a:srgbClr val="CCCC00"/>
      </a:accent1>
      <a:accent2>
        <a:srgbClr val="3333CC"/>
      </a:accent2>
      <a:accent3>
        <a:srgbClr val="FFFFFF"/>
      </a:accent3>
      <a:accent4>
        <a:srgbClr val="000000"/>
      </a:accent4>
      <a:accent5>
        <a:srgbClr val="E2E2AA"/>
      </a:accent5>
      <a:accent6>
        <a:srgbClr val="2D2DB9"/>
      </a:accent6>
      <a:hlink>
        <a:srgbClr val="000000"/>
      </a:hlink>
      <a:folHlink>
        <a:srgbClr val="808080"/>
      </a:folHlink>
    </a:clrScheme>
    <a:fontScheme name="Recommending A Strategy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commending A Strategy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ommending A Strategy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commending A Strategy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commending A Strategy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Recommending A Strategy</Template>
  <TotalTime>555</TotalTime>
  <Words>323</Words>
  <Application>Microsoft Office PowerPoint</Application>
  <PresentationFormat>Экран (4:3)</PresentationFormat>
  <Paragraphs>78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Tahoma</vt:lpstr>
      <vt:lpstr>Wingdings</vt:lpstr>
      <vt:lpstr>Calibri</vt:lpstr>
      <vt:lpstr>Recommending A Strategy</vt:lpstr>
      <vt:lpstr>АКЪЫЛ  ЖАН</vt:lpstr>
      <vt:lpstr> </vt:lpstr>
      <vt:lpstr>Слайд 3</vt:lpstr>
      <vt:lpstr> 1</vt:lpstr>
      <vt:lpstr> 2</vt:lpstr>
      <vt:lpstr> 3</vt:lpstr>
      <vt:lpstr> 4</vt:lpstr>
      <vt:lpstr> 5</vt:lpstr>
      <vt:lpstr> 6</vt:lpstr>
      <vt:lpstr> 7</vt:lpstr>
      <vt:lpstr> 8</vt:lpstr>
      <vt:lpstr> 9</vt:lpstr>
      <vt:lpstr> 10</vt:lpstr>
      <vt:lpstr> 11</vt:lpstr>
      <vt:lpstr> 12</vt:lpstr>
      <vt:lpstr>Слайд 16</vt:lpstr>
      <vt:lpstr>Лэжьыгъэр зэхэзылъхьар: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АКЪЫЛ  ЖАН</dc:title>
  <dc:creator>USER</dc:creator>
  <cp:lastModifiedBy>_</cp:lastModifiedBy>
  <cp:revision>17</cp:revision>
  <cp:lastPrinted>1601-01-01T00:00:00Z</cp:lastPrinted>
  <dcterms:created xsi:type="dcterms:W3CDTF">2010-05-11T18:18:47Z</dcterms:created>
  <dcterms:modified xsi:type="dcterms:W3CDTF">2015-04-02T09:17:42Z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