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3" r:id="rId5"/>
    <p:sldId id="268" r:id="rId6"/>
    <p:sldId id="270" r:id="rId7"/>
    <p:sldId id="271" r:id="rId8"/>
    <p:sldId id="269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82" autoAdjust="0"/>
  </p:normalViewPr>
  <p:slideViewPr>
    <p:cSldViewPr>
      <p:cViewPr varScale="1">
        <p:scale>
          <a:sx n="91" d="100"/>
          <a:sy n="91" d="100"/>
        </p:scale>
        <p:origin x="-102" y="-6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11.09.2014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11.09.2014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11.09.2014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11.09.2014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11.09.2014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11.09.2014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11.09.2014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11.09.2014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11.09.2014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11.09.2014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11.09.2014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41C719-3028-4687-ADA5-E5353B49A3DC}" type="datetimeFigureOut">
              <a:rPr lang="ru-RU" smtClean="0"/>
              <a:t>11.09.2014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ru-RU" sz="6600" kern="0" dirty="0">
                <a:ln/>
                <a:solidFill>
                  <a:schemeClr val="accent3"/>
                </a:solidFill>
                <a:effectLst/>
              </a:rPr>
              <a:t>Изучаем </a:t>
            </a:r>
            <a:br>
              <a:rPr lang="ru-RU" sz="6600" kern="0" dirty="0">
                <a:ln/>
                <a:solidFill>
                  <a:schemeClr val="accent3"/>
                </a:solidFill>
                <a:effectLst/>
              </a:rPr>
            </a:br>
            <a:r>
              <a:rPr lang="ru-RU" sz="6600" kern="0" dirty="0">
                <a:ln/>
                <a:solidFill>
                  <a:schemeClr val="accent3"/>
                </a:solidFill>
                <a:effectLst/>
              </a:rPr>
              <a:t>кабардинский язык</a:t>
            </a:r>
            <a:endParaRPr lang="ru-RU" sz="660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427984" y="5805264"/>
            <a:ext cx="4555524" cy="76944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ctr">
              <a:spcBef>
                <a:spcPct val="20000"/>
              </a:spcBef>
              <a:buClr>
                <a:srgbClr val="4E67C8"/>
              </a:buClr>
              <a:buSzPct val="100000"/>
              <a:defRPr/>
            </a:pPr>
            <a:r>
              <a:rPr lang="ru-RU" sz="4400" b="1" dirty="0">
                <a:ln w="50800"/>
                <a:solidFill>
                  <a:schemeClr val="bg1">
                    <a:shade val="50000"/>
                  </a:schemeClr>
                </a:solidFill>
                <a:latin typeface="Candara"/>
                <a:cs typeface="Levenim MT" pitchFamily="2" charset="-79"/>
              </a:rPr>
              <a:t>Занятие </a:t>
            </a:r>
            <a:r>
              <a:rPr lang="ru-RU" sz="44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Candara"/>
                <a:cs typeface="Levenim MT" pitchFamily="2" charset="-79"/>
              </a:rPr>
              <a:t>№79</a:t>
            </a:r>
            <a:endParaRPr lang="ru-RU" sz="4400" b="1" dirty="0">
              <a:ln w="50800"/>
              <a:solidFill>
                <a:schemeClr val="bg1">
                  <a:shade val="50000"/>
                </a:schemeClr>
              </a:solidFill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60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64096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Псалъэщ1эхэр зыдогъащ1э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1484784"/>
            <a:ext cx="3456384" cy="50167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6000" indent="180000">
              <a:spcAft>
                <a:spcPts val="0"/>
              </a:spcAft>
              <a:tabLst>
                <a:tab pos="630555" algn="l"/>
              </a:tabLst>
            </a:pPr>
            <a:r>
              <a:rPr lang="ru-RU" sz="3200" b="1" dirty="0">
                <a:latin typeface="Times New Roman"/>
                <a:ea typeface="Calibri"/>
                <a:cs typeface="Times New Roman"/>
              </a:rPr>
              <a:t>т</a:t>
            </a:r>
            <a:r>
              <a:rPr lang="ru-RU" sz="3200" b="1" dirty="0" smtClean="0">
                <a:latin typeface="Times New Roman"/>
                <a:ea typeface="Calibri"/>
                <a:cs typeface="Times New Roman"/>
              </a:rPr>
              <a:t>к1ун</a:t>
            </a:r>
          </a:p>
          <a:p>
            <a:pPr marL="36000" indent="180000">
              <a:spcAft>
                <a:spcPts val="0"/>
              </a:spcAft>
              <a:tabLst>
                <a:tab pos="630555" algn="l"/>
              </a:tabLst>
            </a:pPr>
            <a:r>
              <a:rPr lang="ru-RU" sz="3200" b="1" dirty="0" smtClean="0">
                <a:latin typeface="Times New Roman"/>
                <a:ea typeface="Calibri"/>
                <a:cs typeface="Times New Roman"/>
              </a:rPr>
              <a:t> </a:t>
            </a:r>
          </a:p>
          <a:p>
            <a:pPr marL="36000" indent="180000">
              <a:spcAft>
                <a:spcPts val="0"/>
              </a:spcAft>
              <a:tabLst>
                <a:tab pos="630555" algn="l"/>
              </a:tabLst>
            </a:pPr>
            <a:endParaRPr lang="ru-RU" sz="3200" b="1" dirty="0" smtClean="0">
              <a:latin typeface="Times New Roman"/>
              <a:ea typeface="Calibri"/>
              <a:cs typeface="Times New Roman"/>
            </a:endParaRPr>
          </a:p>
          <a:p>
            <a:pPr marL="36000" indent="180000">
              <a:spcAft>
                <a:spcPts val="0"/>
              </a:spcAft>
              <a:tabLst>
                <a:tab pos="630555" algn="l"/>
              </a:tabLst>
            </a:pPr>
            <a:r>
              <a:rPr lang="ru-RU" sz="3200" b="1" dirty="0" smtClean="0">
                <a:latin typeface="Times New Roman"/>
                <a:ea typeface="Calibri"/>
                <a:cs typeface="Times New Roman"/>
              </a:rPr>
              <a:t>тек1ыжын </a:t>
            </a:r>
          </a:p>
          <a:p>
            <a:pPr marL="36000" indent="180000">
              <a:spcAft>
                <a:spcPts val="0"/>
              </a:spcAft>
              <a:tabLst>
                <a:tab pos="630555" algn="l"/>
              </a:tabLst>
            </a:pPr>
            <a:endParaRPr lang="ru-RU" sz="3200" b="1" dirty="0" smtClean="0">
              <a:latin typeface="Times New Roman"/>
              <a:ea typeface="Calibri"/>
              <a:cs typeface="Times New Roman"/>
            </a:endParaRPr>
          </a:p>
          <a:p>
            <a:pPr marL="36000" indent="180000">
              <a:spcAft>
                <a:spcPts val="0"/>
              </a:spcAft>
              <a:tabLst>
                <a:tab pos="630555" algn="l"/>
              </a:tabLst>
            </a:pPr>
            <a:endParaRPr lang="ru-RU" sz="3200" b="1" dirty="0" smtClean="0">
              <a:latin typeface="Times New Roman"/>
              <a:ea typeface="Calibri"/>
              <a:cs typeface="Times New Roman"/>
            </a:endParaRPr>
          </a:p>
          <a:p>
            <a:pPr marL="36000" indent="180000">
              <a:spcAft>
                <a:spcPts val="0"/>
              </a:spcAft>
              <a:tabLst>
                <a:tab pos="630555" algn="l"/>
              </a:tabLst>
            </a:pPr>
            <a:r>
              <a:rPr lang="ru-RU" sz="3200" b="1" dirty="0" err="1" smtClean="0">
                <a:latin typeface="Times New Roman"/>
                <a:ea typeface="Calibri"/>
                <a:cs typeface="Times New Roman"/>
              </a:rPr>
              <a:t>псыхьэлыгъуэ</a:t>
            </a:r>
            <a:r>
              <a:rPr lang="ru-RU" sz="3200" b="1" dirty="0" smtClean="0">
                <a:latin typeface="Times New Roman"/>
                <a:ea typeface="Calibri"/>
                <a:cs typeface="Times New Roman"/>
              </a:rPr>
              <a:t> </a:t>
            </a:r>
          </a:p>
          <a:p>
            <a:pPr marL="36000" indent="180000">
              <a:spcAft>
                <a:spcPts val="0"/>
              </a:spcAft>
              <a:tabLst>
                <a:tab pos="630555" algn="l"/>
              </a:tabLst>
            </a:pPr>
            <a:r>
              <a:rPr lang="ru-RU" sz="3200" b="1" dirty="0" smtClean="0">
                <a:latin typeface="Times New Roman"/>
                <a:ea typeface="Calibri"/>
                <a:cs typeface="Times New Roman"/>
              </a:rPr>
              <a:t>щхъуант</a:t>
            </a:r>
            <a:r>
              <a:rPr lang="ru-RU" sz="3200" b="1" dirty="0" smtClean="0">
                <a:latin typeface="Times New Roman"/>
                <a:ea typeface="MS Mincho"/>
                <a:cs typeface="Times New Roman"/>
              </a:rPr>
              <a:t>1</a:t>
            </a:r>
            <a:r>
              <a:rPr lang="ru-RU" sz="3200" b="1" dirty="0" smtClean="0">
                <a:latin typeface="Times New Roman"/>
                <a:ea typeface="Calibri"/>
                <a:cs typeface="Times New Roman"/>
              </a:rPr>
              <a:t>э </a:t>
            </a:r>
            <a:r>
              <a:rPr lang="ru-RU" sz="3200" b="1" dirty="0" err="1" smtClean="0">
                <a:latin typeface="Times New Roman"/>
                <a:ea typeface="Calibri"/>
                <a:cs typeface="Times New Roman"/>
              </a:rPr>
              <a:t>хъун</a:t>
            </a:r>
            <a:endParaRPr lang="ru-RU" sz="3200" b="1" dirty="0">
              <a:latin typeface="Calibri"/>
              <a:ea typeface="Calibri"/>
              <a:cs typeface="Times New Roman"/>
            </a:endParaRPr>
          </a:p>
          <a:p>
            <a:pPr marL="36000" indent="180000">
              <a:spcAft>
                <a:spcPts val="0"/>
              </a:spcAft>
              <a:tabLst>
                <a:tab pos="630555" algn="l"/>
              </a:tabLst>
            </a:pP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удз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</a:t>
            </a:r>
            <a:endParaRPr lang="ru-RU" sz="3200" b="1" dirty="0" smtClean="0">
              <a:latin typeface="Times New Roman"/>
              <a:ea typeface="Calibri"/>
              <a:cs typeface="Times New Roman"/>
            </a:endParaRPr>
          </a:p>
          <a:p>
            <a:pPr marL="36000" indent="180000">
              <a:spcAft>
                <a:spcPts val="0"/>
              </a:spcAft>
              <a:tabLst>
                <a:tab pos="630555" algn="l"/>
              </a:tabLst>
            </a:pPr>
            <a:r>
              <a:rPr lang="ru-RU" sz="3200" b="1" dirty="0" err="1" smtClean="0">
                <a:latin typeface="Times New Roman"/>
                <a:ea typeface="Calibri"/>
                <a:cs typeface="Times New Roman"/>
              </a:rPr>
              <a:t>удз</a:t>
            </a:r>
            <a:r>
              <a:rPr lang="ru-RU" sz="3200" b="1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err="1" smtClean="0">
                <a:latin typeface="Times New Roman"/>
                <a:ea typeface="Calibri"/>
                <a:cs typeface="Times New Roman"/>
              </a:rPr>
              <a:t>гъэгъа</a:t>
            </a:r>
            <a:r>
              <a:rPr lang="ru-RU" sz="3200" b="1" dirty="0" smtClean="0">
                <a:latin typeface="Times New Roman"/>
                <a:ea typeface="Calibri"/>
                <a:cs typeface="Times New Roman"/>
              </a:rPr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779912" y="1482932"/>
            <a:ext cx="5152924" cy="50167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0000" indent="450215" algn="just">
              <a:spcAft>
                <a:spcPts val="0"/>
              </a:spcAft>
              <a:tabLst>
                <a:tab pos="630555" algn="l"/>
              </a:tabLst>
            </a:pPr>
            <a:r>
              <a:rPr lang="ru-RU" sz="3200" i="1" dirty="0" err="1" smtClean="0">
                <a:latin typeface="Times New Roman"/>
                <a:ea typeface="Calibri"/>
                <a:cs typeface="Times New Roman"/>
              </a:rPr>
              <a:t>неперех</a:t>
            </a:r>
            <a:r>
              <a:rPr lang="ru-RU" sz="3200" i="1" dirty="0">
                <a:latin typeface="Times New Roman"/>
                <a:ea typeface="Calibri"/>
                <a:cs typeface="Times New Roman"/>
              </a:rPr>
              <a:t>.</a:t>
            </a:r>
            <a:r>
              <a:rPr lang="ru-RU" sz="3200" dirty="0">
                <a:latin typeface="Times New Roman"/>
                <a:ea typeface="Calibri"/>
                <a:cs typeface="Times New Roman"/>
              </a:rPr>
              <a:t> растворяться, раствориться; таять, растаять;</a:t>
            </a:r>
            <a:endParaRPr lang="ru-RU" sz="3200" dirty="0">
              <a:latin typeface="Calibri"/>
              <a:ea typeface="Calibri"/>
              <a:cs typeface="Times New Roman"/>
            </a:endParaRPr>
          </a:p>
          <a:p>
            <a:pPr marL="180000" indent="450215" algn="just">
              <a:spcAft>
                <a:spcPts val="0"/>
              </a:spcAft>
              <a:tabLst>
                <a:tab pos="630555" algn="l"/>
              </a:tabLst>
            </a:pPr>
            <a:r>
              <a:rPr lang="ru-RU" sz="3200" i="1" dirty="0" err="1" smtClean="0">
                <a:latin typeface="Times New Roman"/>
                <a:ea typeface="Calibri"/>
                <a:cs typeface="Times New Roman"/>
              </a:rPr>
              <a:t>неперех</a:t>
            </a:r>
            <a:r>
              <a:rPr lang="ru-RU" sz="3200" i="1" dirty="0">
                <a:latin typeface="Times New Roman"/>
                <a:ea typeface="Calibri"/>
                <a:cs typeface="Times New Roman"/>
              </a:rPr>
              <a:t>. </a:t>
            </a:r>
            <a:r>
              <a:rPr lang="ru-RU" sz="3200" dirty="0">
                <a:latin typeface="Times New Roman"/>
                <a:ea typeface="Calibri"/>
                <a:cs typeface="Times New Roman"/>
              </a:rPr>
              <a:t>1) сойти </a:t>
            </a:r>
            <a:r>
              <a:rPr lang="ru-RU" sz="3200" i="1" dirty="0">
                <a:latin typeface="Times New Roman"/>
                <a:ea typeface="Calibri"/>
                <a:cs typeface="Times New Roman"/>
              </a:rPr>
              <a:t>(о снеге), </a:t>
            </a:r>
            <a:r>
              <a:rPr lang="ru-RU" sz="3200" dirty="0" smtClean="0">
                <a:latin typeface="Times New Roman"/>
                <a:ea typeface="Calibri"/>
                <a:cs typeface="Times New Roman"/>
              </a:rPr>
              <a:t>таять</a:t>
            </a:r>
            <a:r>
              <a:rPr lang="ru-RU" sz="3200" dirty="0">
                <a:latin typeface="Times New Roman"/>
                <a:ea typeface="Calibri"/>
                <a:cs typeface="Times New Roman"/>
              </a:rPr>
              <a:t>; 2) выцвести, вылинять </a:t>
            </a:r>
            <a:r>
              <a:rPr lang="ru-RU" sz="3200" i="1" dirty="0">
                <a:latin typeface="Times New Roman"/>
                <a:ea typeface="Calibri"/>
                <a:cs typeface="Times New Roman"/>
              </a:rPr>
              <a:t>(о материи).</a:t>
            </a:r>
            <a:endParaRPr lang="ru-RU" sz="3200" dirty="0">
              <a:latin typeface="Calibri"/>
              <a:ea typeface="Calibri"/>
              <a:cs typeface="Times New Roman"/>
            </a:endParaRPr>
          </a:p>
          <a:p>
            <a:pPr marL="180000" indent="450215" algn="just">
              <a:spcAft>
                <a:spcPts val="0"/>
              </a:spcAft>
              <a:tabLst>
                <a:tab pos="630555" algn="l"/>
              </a:tabLst>
            </a:pPr>
            <a:r>
              <a:rPr lang="ru-RU" sz="3200" dirty="0" smtClean="0">
                <a:latin typeface="Times New Roman"/>
                <a:ea typeface="Calibri"/>
                <a:cs typeface="Times New Roman"/>
              </a:rPr>
              <a:t>поток </a:t>
            </a:r>
            <a:r>
              <a:rPr lang="ru-RU" sz="3200" dirty="0">
                <a:latin typeface="Times New Roman"/>
                <a:ea typeface="Calibri"/>
                <a:cs typeface="Times New Roman"/>
              </a:rPr>
              <a:t>воды</a:t>
            </a:r>
            <a:endParaRPr lang="ru-RU" sz="3200" dirty="0">
              <a:latin typeface="Calibri"/>
              <a:ea typeface="Calibri"/>
              <a:cs typeface="Times New Roman"/>
            </a:endParaRPr>
          </a:p>
          <a:p>
            <a:pPr marL="180000" indent="450215" algn="just">
              <a:spcAft>
                <a:spcPts val="0"/>
              </a:spcAft>
              <a:tabLst>
                <a:tab pos="630555" algn="l"/>
              </a:tabLst>
            </a:pPr>
            <a:r>
              <a:rPr lang="ru-RU" sz="3200" dirty="0" smtClean="0">
                <a:latin typeface="Times New Roman"/>
                <a:ea typeface="Calibri"/>
                <a:cs typeface="Times New Roman"/>
              </a:rPr>
              <a:t>зазеленеть </a:t>
            </a:r>
            <a:endParaRPr lang="ru-RU" sz="3200" dirty="0">
              <a:latin typeface="Calibri"/>
              <a:ea typeface="Calibri"/>
              <a:cs typeface="Times New Roman"/>
            </a:endParaRPr>
          </a:p>
          <a:p>
            <a:pPr marL="180000" indent="450215" algn="just">
              <a:spcAft>
                <a:spcPts val="0"/>
              </a:spcAft>
              <a:tabLst>
                <a:tab pos="630555" algn="l"/>
              </a:tabLst>
            </a:pPr>
            <a:r>
              <a:rPr lang="ru-RU" sz="3200" dirty="0" smtClean="0">
                <a:latin typeface="Times New Roman"/>
                <a:ea typeface="Calibri"/>
                <a:cs typeface="Times New Roman"/>
              </a:rPr>
              <a:t>трава </a:t>
            </a:r>
            <a:endParaRPr lang="ru-RU" sz="3200" dirty="0">
              <a:latin typeface="Calibri"/>
              <a:ea typeface="Calibri"/>
              <a:cs typeface="Times New Roman"/>
            </a:endParaRPr>
          </a:p>
          <a:p>
            <a:pPr marL="180000" indent="450215" algn="just">
              <a:spcAft>
                <a:spcPts val="0"/>
              </a:spcAft>
              <a:tabLst>
                <a:tab pos="630555" algn="l"/>
              </a:tabLst>
            </a:pPr>
            <a:r>
              <a:rPr lang="ru-RU" sz="3200" dirty="0" smtClean="0">
                <a:latin typeface="Times New Roman"/>
                <a:ea typeface="Calibri"/>
                <a:cs typeface="Times New Roman"/>
              </a:rPr>
              <a:t>цветок </a:t>
            </a:r>
            <a:endParaRPr lang="ru-RU" sz="3200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506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79512" y="260648"/>
            <a:ext cx="3168352" cy="59954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6000" indent="450215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к</a:t>
            </a:r>
            <a:r>
              <a:rPr lang="ru-RU" sz="3200" b="1" dirty="0" err="1" smtClean="0">
                <a:latin typeface="Times New Roman"/>
                <a:ea typeface="Calibri"/>
                <a:cs typeface="Times New Roman"/>
              </a:rPr>
              <a:t>ъыхэжын</a:t>
            </a:r>
            <a:endParaRPr lang="ru-RU" sz="3200" b="1" dirty="0" smtClean="0">
              <a:latin typeface="Times New Roman"/>
              <a:ea typeface="Calibri"/>
              <a:cs typeface="Times New Roman"/>
            </a:endParaRPr>
          </a:p>
          <a:p>
            <a:pPr marL="36000" indent="450215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endParaRPr lang="ru-RU" sz="3200" b="1" dirty="0">
              <a:latin typeface="Times New Roman"/>
              <a:ea typeface="Calibri"/>
              <a:cs typeface="Times New Roman"/>
            </a:endParaRPr>
          </a:p>
          <a:p>
            <a:pPr marL="36000" indent="450215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endParaRPr lang="ru-RU" sz="3200" b="1" dirty="0" smtClean="0">
              <a:latin typeface="Calibri"/>
              <a:ea typeface="Calibri"/>
              <a:cs typeface="Times New Roman"/>
            </a:endParaRPr>
          </a:p>
          <a:p>
            <a:pPr marL="36000" indent="450215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endParaRPr lang="ru-RU" sz="3200" b="1" dirty="0">
              <a:latin typeface="Calibri"/>
              <a:ea typeface="Calibri"/>
              <a:cs typeface="Times New Roman"/>
            </a:endParaRPr>
          </a:p>
          <a:p>
            <a:pPr marL="36000" indent="450215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3200" b="1" dirty="0">
                <a:latin typeface="Times New Roman"/>
                <a:ea typeface="Calibri"/>
                <a:cs typeface="Times New Roman"/>
              </a:rPr>
              <a:t>къэк1ын </a:t>
            </a:r>
            <a:endParaRPr lang="ru-RU" sz="3200" b="1" dirty="0" smtClean="0">
              <a:latin typeface="Times New Roman"/>
              <a:ea typeface="Calibri"/>
              <a:cs typeface="Times New Roman"/>
            </a:endParaRPr>
          </a:p>
          <a:p>
            <a:pPr marL="36000" indent="450215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endParaRPr lang="ru-RU" sz="4000" b="1" dirty="0">
              <a:latin typeface="Times New Roman"/>
              <a:ea typeface="Calibri"/>
              <a:cs typeface="Times New Roman"/>
            </a:endParaRPr>
          </a:p>
          <a:p>
            <a:pPr marL="36000" indent="450215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3200" b="1" dirty="0" smtClean="0">
                <a:latin typeface="Times New Roman"/>
                <a:ea typeface="Calibri"/>
                <a:cs typeface="Times New Roman"/>
              </a:rPr>
              <a:t>къэт1эп1ын </a:t>
            </a:r>
          </a:p>
          <a:p>
            <a:pPr marL="36000"/>
            <a:r>
              <a:rPr lang="ru-RU" sz="3200" b="1" dirty="0" smtClean="0">
                <a:latin typeface="Times New Roman"/>
                <a:ea typeface="Calibri"/>
              </a:rPr>
              <a:t>  </a:t>
            </a:r>
            <a:r>
              <a:rPr lang="ru-RU" sz="3200" b="1" dirty="0" err="1" smtClean="0">
                <a:latin typeface="Times New Roman"/>
                <a:ea typeface="Calibri"/>
              </a:rPr>
              <a:t>къэгъэгъэн</a:t>
            </a:r>
            <a:endParaRPr lang="ru-RU" sz="3200" b="1" dirty="0" smtClean="0">
              <a:latin typeface="Times New Roman"/>
              <a:ea typeface="Calibri"/>
            </a:endParaRPr>
          </a:p>
          <a:p>
            <a:pPr marL="36000"/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563888" y="260648"/>
            <a:ext cx="5440956" cy="59708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0000" indent="450215" algn="just">
              <a:spcAft>
                <a:spcPts val="0"/>
              </a:spcAft>
              <a:tabLst>
                <a:tab pos="630555" algn="l"/>
              </a:tabLst>
            </a:pPr>
            <a:r>
              <a:rPr lang="ru-RU" sz="3200" i="1" dirty="0" err="1" smtClean="0">
                <a:latin typeface="Times New Roman"/>
                <a:ea typeface="Calibri"/>
                <a:cs typeface="Times New Roman"/>
              </a:rPr>
              <a:t>неперех</a:t>
            </a:r>
            <a:r>
              <a:rPr lang="ru-RU" sz="3200" i="1" dirty="0">
                <a:latin typeface="Times New Roman"/>
                <a:ea typeface="Calibri"/>
                <a:cs typeface="Times New Roman"/>
              </a:rPr>
              <a:t>.</a:t>
            </a:r>
            <a:r>
              <a:rPr lang="ru-RU" sz="3200" dirty="0">
                <a:latin typeface="Times New Roman"/>
                <a:ea typeface="Calibri"/>
                <a:cs typeface="Times New Roman"/>
              </a:rPr>
              <a:t> 1) выбегать, выбежать, выскакивать, выскочить откуда-л.; 2) </a:t>
            </a:r>
            <a:r>
              <a:rPr lang="ru-RU" sz="3200" i="1" dirty="0">
                <a:latin typeface="Times New Roman"/>
                <a:ea typeface="Calibri"/>
                <a:cs typeface="Times New Roman"/>
              </a:rPr>
              <a:t>перен. </a:t>
            </a:r>
            <a:r>
              <a:rPr lang="ru-RU" sz="3200" dirty="0">
                <a:latin typeface="Times New Roman"/>
                <a:ea typeface="Calibri"/>
                <a:cs typeface="Times New Roman"/>
              </a:rPr>
              <a:t>появиться, пробиться (о ростках</a:t>
            </a:r>
            <a:r>
              <a:rPr lang="ru-RU" sz="3200" dirty="0" smtClean="0">
                <a:latin typeface="Times New Roman"/>
                <a:ea typeface="Calibri"/>
                <a:cs typeface="Times New Roman"/>
              </a:rPr>
              <a:t>).</a:t>
            </a:r>
          </a:p>
          <a:p>
            <a:pPr marL="180000" indent="450215" algn="just">
              <a:spcAft>
                <a:spcPts val="0"/>
              </a:spcAft>
              <a:tabLst>
                <a:tab pos="630555" algn="l"/>
              </a:tabLst>
            </a:pPr>
            <a:endParaRPr lang="ru-RU" sz="1400" dirty="0">
              <a:latin typeface="Calibri"/>
              <a:ea typeface="Calibri"/>
              <a:cs typeface="Times New Roman"/>
            </a:endParaRPr>
          </a:p>
          <a:p>
            <a:pPr marL="180000" indent="450215" algn="just">
              <a:spcAft>
                <a:spcPts val="0"/>
              </a:spcAft>
              <a:tabLst>
                <a:tab pos="630555" algn="l"/>
              </a:tabLst>
            </a:pPr>
            <a:r>
              <a:rPr lang="ru-RU" sz="3200" i="1" dirty="0" err="1" smtClean="0">
                <a:latin typeface="Times New Roman"/>
                <a:ea typeface="Calibri"/>
                <a:cs typeface="Times New Roman"/>
              </a:rPr>
              <a:t>неперех</a:t>
            </a:r>
            <a:r>
              <a:rPr lang="ru-RU" sz="3200" dirty="0">
                <a:latin typeface="Times New Roman"/>
                <a:ea typeface="Calibri"/>
                <a:cs typeface="Times New Roman"/>
              </a:rPr>
              <a:t>. расти, вырасти (о растениях); родиться, уродиться (о хлебах);</a:t>
            </a:r>
            <a:endParaRPr lang="ru-RU" sz="3200" dirty="0">
              <a:latin typeface="Calibri"/>
              <a:ea typeface="Calibri"/>
              <a:cs typeface="Times New Roman"/>
            </a:endParaRPr>
          </a:p>
          <a:p>
            <a:pPr marL="180000" indent="450215" algn="just">
              <a:spcAft>
                <a:spcPts val="0"/>
              </a:spcAft>
              <a:tabLst>
                <a:tab pos="630555" algn="l"/>
              </a:tabLst>
            </a:pPr>
            <a:r>
              <a:rPr lang="ru-RU" sz="3200" i="1" dirty="0" err="1" smtClean="0">
                <a:latin typeface="Times New Roman"/>
                <a:ea typeface="Calibri"/>
                <a:cs typeface="Times New Roman"/>
              </a:rPr>
              <a:t>неперех</a:t>
            </a:r>
            <a:r>
              <a:rPr lang="ru-RU" sz="3200" dirty="0">
                <a:latin typeface="Times New Roman"/>
                <a:ea typeface="Calibri"/>
                <a:cs typeface="Times New Roman"/>
              </a:rPr>
              <a:t>. набухнуть; </a:t>
            </a:r>
            <a:endParaRPr lang="ru-RU" sz="3200" dirty="0" smtClean="0">
              <a:latin typeface="Times New Roman"/>
              <a:ea typeface="Calibri"/>
              <a:cs typeface="Times New Roman"/>
            </a:endParaRPr>
          </a:p>
          <a:p>
            <a:pPr marL="180000" indent="450215" algn="just">
              <a:spcAft>
                <a:spcPts val="0"/>
              </a:spcAft>
              <a:tabLst>
                <a:tab pos="630555" algn="l"/>
              </a:tabLst>
            </a:pPr>
            <a:r>
              <a:rPr lang="ru-RU" sz="3200" i="1" dirty="0" err="1" smtClean="0">
                <a:latin typeface="Times New Roman"/>
                <a:ea typeface="Calibri"/>
              </a:rPr>
              <a:t>неперех</a:t>
            </a:r>
            <a:r>
              <a:rPr lang="ru-RU" sz="3200" dirty="0">
                <a:latin typeface="Times New Roman"/>
                <a:ea typeface="Calibri"/>
              </a:rPr>
              <a:t>. (прям. и перен.) </a:t>
            </a:r>
            <a:endParaRPr lang="ru-RU" sz="3200" dirty="0" smtClean="0">
              <a:latin typeface="Times New Roman"/>
              <a:ea typeface="Calibri"/>
            </a:endParaRPr>
          </a:p>
          <a:p>
            <a:pPr marL="180000" indent="450215" algn="just">
              <a:spcAft>
                <a:spcPts val="0"/>
              </a:spcAft>
              <a:tabLst>
                <a:tab pos="630555" algn="l"/>
              </a:tabLst>
            </a:pPr>
            <a:r>
              <a:rPr lang="ru-RU" sz="3200" dirty="0" smtClean="0">
                <a:latin typeface="Times New Roman"/>
                <a:ea typeface="Calibri"/>
              </a:rPr>
              <a:t>расцветать</a:t>
            </a:r>
            <a:r>
              <a:rPr lang="ru-RU" sz="3200" dirty="0">
                <a:latin typeface="Times New Roman"/>
                <a:ea typeface="Calibri"/>
              </a:rPr>
              <a:t>, расцвести; </a:t>
            </a:r>
            <a:endParaRPr lang="ru-RU" sz="3200" dirty="0" smtClean="0">
              <a:latin typeface="Times New Roman"/>
              <a:ea typeface="Calibri"/>
            </a:endParaRPr>
          </a:p>
          <a:p>
            <a:pPr marL="180000" indent="450215" algn="just">
              <a:spcAft>
                <a:spcPts val="0"/>
              </a:spcAft>
              <a:tabLst>
                <a:tab pos="630555" algn="l"/>
              </a:tabLst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8505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936104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Спряжение новых глаголов</a:t>
            </a:r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483020"/>
              </p:ext>
            </p:extLst>
          </p:nvPr>
        </p:nvGraphicFramePr>
        <p:xfrm>
          <a:off x="179512" y="1340768"/>
          <a:ext cx="8784978" cy="5257323"/>
        </p:xfrm>
        <a:graphic>
          <a:graphicData uri="http://schemas.openxmlformats.org/drawingml/2006/table">
            <a:tbl>
              <a:tblPr firstRow="1" firstCol="1" bandRow="1"/>
              <a:tblGrid>
                <a:gridCol w="1872209"/>
                <a:gridCol w="2232248"/>
                <a:gridCol w="2376264"/>
                <a:gridCol w="2304257"/>
              </a:tblGrid>
              <a:tr h="7684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глаголы</a:t>
                      </a:r>
                      <a:endParaRPr lang="ru-RU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настоящее время</a:t>
                      </a:r>
                      <a:endParaRPr lang="ru-RU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 лица</a:t>
                      </a:r>
                      <a:endParaRPr lang="ru-RU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прошедшее время</a:t>
                      </a:r>
                      <a:endParaRPr lang="ru-RU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 лица</a:t>
                      </a:r>
                      <a:endParaRPr lang="ru-RU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будущее время </a:t>
                      </a:r>
                      <a:endParaRPr lang="ru-RU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 лица</a:t>
                      </a:r>
                      <a:endParaRPr lang="ru-RU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</a:tr>
              <a:tr h="454455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Единственное число</a:t>
                      </a:r>
                      <a:endParaRPr lang="ru-RU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7684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тк1ун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мэтк1у, мэтк1уж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тк1уащ, тк1ужащ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тк1унущ, тк1ужынущ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3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тек1ыжын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ток1ыж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тек1ыжащ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тек1ыжынущ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44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къыхэжын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къыхож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къыхэжащ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къыхэжынущ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44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къэк1ын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къок1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къэк1ащ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къэк1ынущ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44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къэт1эп1ын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къот1эп1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къэт1эп1ащ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къэт1эп1ынущ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44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къэгъэгъэн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къогъагъэ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къэгъэгъащ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къэгъэгъэнущ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89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0086594"/>
              </p:ext>
            </p:extLst>
          </p:nvPr>
        </p:nvGraphicFramePr>
        <p:xfrm>
          <a:off x="179511" y="692696"/>
          <a:ext cx="8784978" cy="5976663"/>
        </p:xfrm>
        <a:graphic>
          <a:graphicData uri="http://schemas.openxmlformats.org/drawingml/2006/table">
            <a:tbl>
              <a:tblPr firstRow="1" firstCol="1" bandRow="1"/>
              <a:tblGrid>
                <a:gridCol w="1800201"/>
                <a:gridCol w="2304256"/>
                <a:gridCol w="2376264"/>
                <a:gridCol w="2304257"/>
              </a:tblGrid>
              <a:tr h="637027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Множественное число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02348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тк1ун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мэтк1у, мэтк1уж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тк1уащ, тк1ужащ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тк1унущ, тк1ужынущ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62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тек1ыжын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ток1ыж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тек1ыжащ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тек1ыжынущ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46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къыхэжын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къыхож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къыхэжащ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къыхэжынущ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46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къэк1ын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къок1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къэк1ащ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къэк1ынущ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46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къэт1эп1ын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къот1эп1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къэт1эп1ащ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къэт1эп1ынущ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46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къэгъэгъэн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къогъагъэ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къэгъэгъащ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къэгъэгъэнущ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4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Желательное наклонение</a:t>
            </a:r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732380"/>
              </p:ext>
            </p:extLst>
          </p:nvPr>
        </p:nvGraphicFramePr>
        <p:xfrm>
          <a:off x="107505" y="980728"/>
          <a:ext cx="8904311" cy="5529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467"/>
                <a:gridCol w="1766461"/>
                <a:gridCol w="1766461"/>
                <a:gridCol w="1766461"/>
                <a:gridCol w="1766461"/>
              </a:tblGrid>
              <a:tr h="710823">
                <a:tc>
                  <a:txBody>
                    <a:bodyPr/>
                    <a:lstStyle/>
                    <a:p>
                      <a:pPr marL="1080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dirty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 суффиксом </a:t>
                      </a:r>
                      <a:r>
                        <a:rPr lang="ru-RU" sz="2000" i="1" dirty="0" smtClean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ru-RU" sz="2000" i="1" dirty="0" err="1" smtClean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щэрэт</a:t>
                      </a:r>
                      <a:r>
                        <a:rPr lang="ru-RU" sz="2000" i="1" dirty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/-</a:t>
                      </a:r>
                      <a:r>
                        <a:rPr lang="ru-RU" sz="2000" i="1" dirty="0" err="1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рэт</a:t>
                      </a:r>
                      <a:endParaRPr lang="ru-RU" sz="20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dirty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 суффиксом </a:t>
                      </a:r>
                      <a:r>
                        <a:rPr lang="ru-RU" sz="2000" i="1" dirty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-к1эт</a:t>
                      </a:r>
                      <a:endParaRPr lang="ru-RU" sz="20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dirty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краткую форму</a:t>
                      </a:r>
                      <a:endParaRPr lang="ru-RU" sz="20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dirty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 префиксом </a:t>
                      </a:r>
                      <a:r>
                        <a:rPr lang="ru-RU" sz="2000" i="1" dirty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у-</a:t>
                      </a:r>
                      <a:endParaRPr lang="ru-RU" sz="20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dirty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 префиксом </a:t>
                      </a:r>
                      <a:r>
                        <a:rPr lang="ru-RU" sz="2000" i="1" dirty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р-</a:t>
                      </a:r>
                      <a:endParaRPr lang="ru-RU" sz="20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8480">
                <a:tc>
                  <a:txBody>
                    <a:bodyPr/>
                    <a:lstStyle/>
                    <a:p>
                      <a:pPr marL="1080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Образуется от основы глагола путем прибавления этого суффикса и выражает обычно </a:t>
                      </a:r>
                      <a:r>
                        <a:rPr lang="ru-RU" sz="1800" dirty="0" err="1" smtClean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неосуществи</a:t>
                      </a:r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-мое </a:t>
                      </a: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желание говорящего.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Форма желательного наклонения с суффиксом </a:t>
                      </a:r>
                      <a:r>
                        <a:rPr lang="ru-RU" sz="1800" i="1" dirty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ru-RU" sz="1800" b="1" i="1" dirty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к1эт</a:t>
                      </a:r>
                      <a:r>
                        <a:rPr lang="ru-RU" sz="1800" i="1" dirty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выражает ничем не </a:t>
                      </a:r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обоснованное</a:t>
                      </a: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неожиданно появившееся желание  </a:t>
                      </a:r>
                      <a:r>
                        <a:rPr lang="ru-RU" sz="1800" dirty="0" err="1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гово-рящего</a:t>
                      </a: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которое </a:t>
                      </a: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может </a:t>
                      </a:r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осуществиться </a:t>
                      </a: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случайно.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Краткая форма желательного наклонения образуется путем прибавления личных аффиксов к глаголу и выражает желание, пожелание.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Форма </a:t>
                      </a:r>
                      <a:r>
                        <a:rPr lang="ru-RU" sz="1800" dirty="0" err="1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желательн</a:t>
                      </a: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наклонения с префиксом </a:t>
                      </a:r>
                      <a:r>
                        <a:rPr lang="ru-RU" sz="1800" b="1" i="1" dirty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1800" i="1" dirty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 </a:t>
                      </a: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образуется от краткой формы прошедшего времени глагола и от чистой </a:t>
                      </a:r>
                      <a:r>
                        <a:rPr lang="ru-RU" sz="1800" dirty="0" err="1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осно</a:t>
                      </a: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-вы глагола. Выражает желание, проклятие.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Форма </a:t>
                      </a:r>
                      <a:r>
                        <a:rPr lang="ru-RU" sz="1800" dirty="0" err="1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желательн</a:t>
                      </a: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наклонения с префиксом </a:t>
                      </a:r>
                      <a:r>
                        <a:rPr lang="ru-RU" sz="1800" b="1" i="1" dirty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р-</a:t>
                      </a:r>
                      <a:r>
                        <a:rPr lang="ru-RU" sz="1800" i="1" dirty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выражает желание, проклятие и образуется от основы глагола при помощи префикса </a:t>
                      </a:r>
                      <a:r>
                        <a:rPr lang="ru-RU" sz="1800" b="1" i="1" dirty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</a:t>
                      </a:r>
                      <a:r>
                        <a:rPr lang="ru-RU" sz="1800" i="1" dirty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-.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3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Примеры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705064"/>
              </p:ext>
            </p:extLst>
          </p:nvPr>
        </p:nvGraphicFramePr>
        <p:xfrm>
          <a:off x="107505" y="1052737"/>
          <a:ext cx="8904310" cy="5281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862"/>
                <a:gridCol w="1780862"/>
                <a:gridCol w="1780862"/>
                <a:gridCol w="1780862"/>
                <a:gridCol w="1780862"/>
              </a:tblGrid>
              <a:tr h="675763">
                <a:tc>
                  <a:txBody>
                    <a:bodyPr/>
                    <a:lstStyle/>
                    <a:p>
                      <a:pPr marL="1080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dirty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 суффиксом </a:t>
                      </a:r>
                      <a:r>
                        <a:rPr lang="ru-RU" sz="2000" i="1" dirty="0" smtClean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ru-RU" sz="2000" i="1" dirty="0" err="1" smtClean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щэрэт</a:t>
                      </a:r>
                      <a:r>
                        <a:rPr lang="ru-RU" sz="2000" i="1" dirty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/-</a:t>
                      </a:r>
                      <a:r>
                        <a:rPr lang="ru-RU" sz="2000" i="1" dirty="0" err="1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рэт</a:t>
                      </a:r>
                      <a:endParaRPr lang="ru-RU" sz="20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dirty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 суффиксом </a:t>
                      </a:r>
                      <a:r>
                        <a:rPr lang="ru-RU" sz="2000" i="1" dirty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-к1эт</a:t>
                      </a:r>
                      <a:endParaRPr lang="ru-RU" sz="20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dirty="0" smtClean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краткая форма</a:t>
                      </a:r>
                      <a:endParaRPr lang="ru-RU" sz="20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dirty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 префиксом </a:t>
                      </a:r>
                      <a:r>
                        <a:rPr lang="ru-RU" sz="2000" i="1" dirty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у-</a:t>
                      </a:r>
                      <a:endParaRPr lang="ru-RU" sz="20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dirty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 префиксом </a:t>
                      </a:r>
                      <a:r>
                        <a:rPr lang="ru-RU" sz="2000" i="1" dirty="0">
                          <a:solidFill>
                            <a:sysClr val="windowText" lastClr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р-</a:t>
                      </a:r>
                      <a:endParaRPr lang="ru-RU" sz="20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0821">
                <a:tc>
                  <a:txBody>
                    <a:bodyPr/>
                    <a:lstStyle/>
                    <a:p>
                      <a:pPr marL="1080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Нобэ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0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уэс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0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къеса</a:t>
                      </a:r>
                      <a:r>
                        <a:rPr lang="ru-RU" sz="20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щэрэт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1080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000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ru-RU" sz="2000" i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Хоть </a:t>
                      </a:r>
                      <a:r>
                        <a:rPr lang="ru-RU" sz="2000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бы сегодня снег пошел.)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1080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Нобэ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0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уэшх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0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къешха</a:t>
                      </a:r>
                      <a:r>
                        <a:rPr lang="ru-RU" sz="20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рэт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ru-RU" sz="2000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ru-RU" sz="2000" i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Хоть </a:t>
                      </a:r>
                      <a:r>
                        <a:rPr lang="ru-RU" sz="2000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бы сегодня дождь пошел.)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Олимпиадэм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0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япэ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увып1эр къихь</a:t>
                      </a:r>
                      <a:r>
                        <a:rPr lang="ru-RU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к1эт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си </a:t>
                      </a:r>
                      <a:r>
                        <a:rPr lang="ru-RU" sz="20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къуэшым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ru-RU" sz="2000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(Да  победит мой брат на Олимпиаде!)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0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псэу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! </a:t>
                      </a:r>
                      <a:r>
                        <a:rPr lang="ru-RU" sz="20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Тхьэм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0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0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игъэузыншэ</a:t>
                      </a:r>
                      <a:r>
                        <a:rPr lang="ru-RU" sz="20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!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1080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Насыпыф1э </a:t>
                      </a:r>
                      <a:r>
                        <a:rPr lang="ru-RU" sz="20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</a:t>
                      </a:r>
                      <a:r>
                        <a:rPr lang="ru-RU" sz="20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ыхъу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!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гъащ1э </a:t>
                      </a:r>
                      <a:r>
                        <a:rPr lang="ru-RU" sz="20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ди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0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Хэкум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! </a:t>
                      </a:r>
                      <a:r>
                        <a:rPr lang="ru-RU" sz="2000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(Да здравствует наша </a:t>
                      </a:r>
                      <a:r>
                        <a:rPr lang="ru-RU" sz="2000" i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Ро</a:t>
                      </a:r>
                      <a:r>
                        <a:rPr lang="ru-RU" sz="2000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-дина!)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1080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 1эр </a:t>
                      </a:r>
                      <a:r>
                        <a:rPr lang="ru-RU" sz="20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0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къутэ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! </a:t>
                      </a:r>
                      <a:r>
                        <a:rPr lang="ru-RU" sz="2000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(Да сломается его рука!)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Сочиненэр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0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езым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0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0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</a:t>
                      </a:r>
                      <a:r>
                        <a:rPr lang="ru-RU" sz="20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етх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! </a:t>
                      </a:r>
                      <a:r>
                        <a:rPr lang="ru-RU" sz="2000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(Пусть сам напишет сочинение!)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1080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Москва и </a:t>
                      </a:r>
                      <a:r>
                        <a:rPr lang="ru-RU" sz="20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закъуэ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и</a:t>
                      </a:r>
                      <a:r>
                        <a:rPr lang="ru-RU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ек1уэ ар!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1080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(Пусть он один едет в Москву!)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1080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92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368152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err="1" smtClean="0">
                <a:solidFill>
                  <a:schemeClr val="tx1"/>
                </a:solidFill>
              </a:rPr>
              <a:t>Фыкъеджэ</a:t>
            </a:r>
            <a:r>
              <a:rPr lang="ru-RU" sz="4000" b="1" dirty="0" smtClean="0">
                <a:solidFill>
                  <a:schemeClr val="tx1"/>
                </a:solidFill>
              </a:rPr>
              <a:t>, урысыбзэк1э зэвдзэк1.</a:t>
            </a:r>
            <a:endParaRPr lang="ru-RU" sz="40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85708"/>
          </a:xfrm>
        </p:spPr>
        <p:txBody>
          <a:bodyPr>
            <a:normAutofit/>
          </a:bodyPr>
          <a:lstStyle/>
          <a:p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5-конечная звезда 3"/>
          <p:cNvSpPr/>
          <p:nvPr/>
        </p:nvSpPr>
        <p:spPr>
          <a:xfrm>
            <a:off x="8226660" y="6021287"/>
            <a:ext cx="611560" cy="6372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2420888"/>
            <a:ext cx="80648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Щ1ымахуэ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Олипиадэм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сык1уащэрэт! </a:t>
            </a:r>
            <a:endParaRPr lang="ru-RU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Барселонэ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къалэр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слъэгъуащэрэт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! </a:t>
            </a:r>
            <a:endParaRPr lang="ru-RU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Гъатхэр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нэхъ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псынщ1эу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къихьарэт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! </a:t>
            </a:r>
            <a:endParaRPr lang="ru-RU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Удзхэр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нэхъ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псынщ1эу къэк1арэт! </a:t>
            </a:r>
            <a:endParaRPr lang="ru-RU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Ди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артистхэр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слъэгъуарэт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! </a:t>
            </a:r>
            <a:endParaRPr lang="ru-RU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Лыжэк1э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къэзжыхьащэрэт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! </a:t>
            </a:r>
            <a:endParaRPr lang="ru-RU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Си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адэм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машинэ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къысхуищэхуарэт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! 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0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34" y="2404564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4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307</TotalTime>
  <Words>455</Words>
  <Application>Microsoft Office PowerPoint</Application>
  <PresentationFormat>Экран (4:3)</PresentationFormat>
  <Paragraphs>133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Поток</vt:lpstr>
      <vt:lpstr>Изучаем  кабардинский язык</vt:lpstr>
      <vt:lpstr>Псалъэщ1эхэр зыдогъащ1э</vt:lpstr>
      <vt:lpstr>Презентация PowerPoint</vt:lpstr>
      <vt:lpstr>Спряжение новых глаголов</vt:lpstr>
      <vt:lpstr>Презентация PowerPoint</vt:lpstr>
      <vt:lpstr>Желательное наклонение</vt:lpstr>
      <vt:lpstr>Примеры </vt:lpstr>
      <vt:lpstr>Фыкъеджэ, урысыбзэк1э зэвдзэк1.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мама</dc:creator>
  <cp:lastModifiedBy>Mama</cp:lastModifiedBy>
  <cp:revision>32</cp:revision>
  <dcterms:created xsi:type="dcterms:W3CDTF">2014-03-12T17:19:47Z</dcterms:created>
  <dcterms:modified xsi:type="dcterms:W3CDTF">2014-09-11T17:12:09Z</dcterms:modified>
</cp:coreProperties>
</file>