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2" r:id="rId5"/>
    <p:sldId id="269" r:id="rId6"/>
    <p:sldId id="270" r:id="rId7"/>
    <p:sldId id="273" r:id="rId8"/>
    <p:sldId id="274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48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№80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Какие глаголы подходят к картинкам?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84784"/>
            <a:ext cx="2952328" cy="200481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r="3553"/>
          <a:stretch/>
        </p:blipFill>
        <p:spPr bwMode="auto">
          <a:xfrm>
            <a:off x="3347864" y="1492395"/>
            <a:ext cx="2520280" cy="2002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84168" y="1492395"/>
            <a:ext cx="2664296" cy="19876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9512" y="4291273"/>
            <a:ext cx="2880320" cy="199719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3311860" y="4291273"/>
            <a:ext cx="2592288" cy="199719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7"/>
          <a:srcRect l="3099"/>
          <a:stretch/>
        </p:blipFill>
        <p:spPr bwMode="auto">
          <a:xfrm>
            <a:off x="6084168" y="4257919"/>
            <a:ext cx="2664296" cy="1997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791200" cy="1080120"/>
          </a:xfrm>
        </p:spPr>
        <p:txBody>
          <a:bodyPr/>
          <a:lstStyle/>
          <a:p>
            <a:pPr algn="ctr"/>
            <a:r>
              <a:rPr lang="ru-RU" dirty="0" err="1" smtClean="0"/>
              <a:t>Аудирование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8784976" cy="5184576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      </a:t>
            </a:r>
            <a:r>
              <a:rPr lang="ru-RU" sz="3600" dirty="0" err="1" smtClean="0"/>
              <a:t>Гъатхэщ</a:t>
            </a:r>
            <a:r>
              <a:rPr lang="ru-RU" sz="3600" dirty="0"/>
              <a:t>. </a:t>
            </a:r>
            <a:r>
              <a:rPr lang="ru-RU" sz="3600" dirty="0" err="1"/>
              <a:t>Гъатхэ</a:t>
            </a:r>
            <a:r>
              <a:rPr lang="ru-RU" sz="3600" dirty="0"/>
              <a:t> </a:t>
            </a:r>
            <a:r>
              <a:rPr lang="ru-RU" sz="3600" dirty="0" err="1"/>
              <a:t>пасэщ</a:t>
            </a:r>
            <a:r>
              <a:rPr lang="ru-RU" sz="3600" dirty="0"/>
              <a:t>. </a:t>
            </a:r>
            <a:r>
              <a:rPr lang="ru-RU" sz="3600" dirty="0" err="1"/>
              <a:t>Уэсыр</a:t>
            </a:r>
            <a:r>
              <a:rPr lang="ru-RU" sz="3600" dirty="0"/>
              <a:t> тк1ужащ. </a:t>
            </a:r>
            <a:r>
              <a:rPr lang="ru-RU" sz="3600" dirty="0" err="1"/>
              <a:t>Дунейр</a:t>
            </a:r>
            <a:r>
              <a:rPr lang="ru-RU" sz="3600" dirty="0"/>
              <a:t> </a:t>
            </a:r>
            <a:r>
              <a:rPr lang="ru-RU" sz="3600" dirty="0" err="1"/>
              <a:t>нэхъ</a:t>
            </a:r>
            <a:r>
              <a:rPr lang="ru-RU" sz="3600" dirty="0"/>
              <a:t> </a:t>
            </a:r>
            <a:r>
              <a:rPr lang="ru-RU" sz="3600" dirty="0" err="1"/>
              <a:t>хуабэ</a:t>
            </a:r>
            <a:r>
              <a:rPr lang="ru-RU" sz="3600" dirty="0"/>
              <a:t> </a:t>
            </a:r>
            <a:r>
              <a:rPr lang="ru-RU" sz="3600" dirty="0" err="1"/>
              <a:t>хъуащ</a:t>
            </a:r>
            <a:r>
              <a:rPr lang="ru-RU" sz="3600" dirty="0"/>
              <a:t>. </a:t>
            </a:r>
            <a:r>
              <a:rPr lang="ru-RU" sz="3600" dirty="0" err="1"/>
              <a:t>Жыгхэр</a:t>
            </a:r>
            <a:r>
              <a:rPr lang="ru-RU" sz="3600" dirty="0"/>
              <a:t> къот1эп1, </a:t>
            </a:r>
            <a:r>
              <a:rPr lang="ru-RU" sz="3600" dirty="0" err="1"/>
              <a:t>къогъагъэ</a:t>
            </a:r>
            <a:r>
              <a:rPr lang="ru-RU" sz="3600" dirty="0"/>
              <a:t>. Балий1эрысэм и </a:t>
            </a:r>
            <a:r>
              <a:rPr lang="ru-RU" sz="3600" dirty="0" err="1"/>
              <a:t>тхьэмпэ</a:t>
            </a:r>
            <a:r>
              <a:rPr lang="ru-RU" sz="3600" dirty="0"/>
              <a:t> </a:t>
            </a:r>
            <a:r>
              <a:rPr lang="ru-RU" sz="3600" dirty="0" err="1"/>
              <a:t>удзыфэ</a:t>
            </a:r>
            <a:r>
              <a:rPr lang="ru-RU" sz="3600" dirty="0"/>
              <a:t> ц1ык1ухэр, </a:t>
            </a:r>
            <a:r>
              <a:rPr lang="ru-RU" sz="3600" dirty="0" err="1"/>
              <a:t>гулъ</a:t>
            </a:r>
            <a:r>
              <a:rPr lang="ru-RU" sz="3600" dirty="0"/>
              <a:t> </a:t>
            </a:r>
            <a:r>
              <a:rPr lang="ru-RU" sz="3600" dirty="0" err="1"/>
              <a:t>хужь</a:t>
            </a:r>
            <a:r>
              <a:rPr lang="ru-RU" sz="3600" dirty="0"/>
              <a:t> ц1ык1ухэр  </a:t>
            </a:r>
            <a:r>
              <a:rPr lang="ru-RU" sz="3600" dirty="0" err="1"/>
              <a:t>долъагъу</a:t>
            </a:r>
            <a:r>
              <a:rPr lang="ru-RU" sz="3600" dirty="0"/>
              <a:t>. </a:t>
            </a:r>
            <a:r>
              <a:rPr lang="ru-RU" sz="3600" dirty="0" err="1">
                <a:solidFill>
                  <a:srgbClr val="FF0000"/>
                </a:solidFill>
              </a:rPr>
              <a:t>Куэд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мыщ1эу</a:t>
            </a:r>
            <a:r>
              <a:rPr lang="ru-RU" sz="3600" dirty="0" smtClean="0"/>
              <a:t> </a:t>
            </a:r>
            <a:r>
              <a:rPr lang="ru-RU" sz="3600" dirty="0"/>
              <a:t>ар </a:t>
            </a:r>
            <a:r>
              <a:rPr lang="ru-RU" sz="3600" dirty="0" err="1"/>
              <a:t>къэгъэгъэнущ</a:t>
            </a:r>
            <a:r>
              <a:rPr lang="ru-RU" sz="3600" dirty="0"/>
              <a:t>. А </a:t>
            </a:r>
            <a:r>
              <a:rPr lang="ru-RU" sz="3600" dirty="0" err="1"/>
              <a:t>жыгым</a:t>
            </a:r>
            <a:r>
              <a:rPr lang="ru-RU" sz="3600" dirty="0"/>
              <a:t> </a:t>
            </a:r>
            <a:r>
              <a:rPr lang="ru-RU" sz="3600" dirty="0" err="1"/>
              <a:t>къуалэбзу</a:t>
            </a:r>
            <a:r>
              <a:rPr lang="ru-RU" sz="3600" dirty="0"/>
              <a:t> </a:t>
            </a:r>
            <a:r>
              <a:rPr lang="ru-RU" sz="3600" dirty="0" err="1"/>
              <a:t>дахэ</a:t>
            </a:r>
            <a:r>
              <a:rPr lang="ru-RU" sz="3600" dirty="0"/>
              <a:t> ц1ык1у </a:t>
            </a:r>
            <a:r>
              <a:rPr lang="ru-RU" sz="3600" dirty="0" err="1"/>
              <a:t>тесщ</a:t>
            </a:r>
            <a:r>
              <a:rPr lang="ru-RU" sz="3600" dirty="0"/>
              <a:t>. Абы </a:t>
            </a:r>
            <a:r>
              <a:rPr lang="ru-RU" sz="3600" dirty="0" err="1"/>
              <a:t>уэрэд</a:t>
            </a:r>
            <a:r>
              <a:rPr lang="ru-RU" sz="3600" dirty="0"/>
              <a:t> </a:t>
            </a:r>
            <a:r>
              <a:rPr lang="ru-RU" sz="3600" dirty="0" smtClean="0"/>
              <a:t>же1э.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425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Работаем со словосочетанием </a:t>
            </a:r>
            <a:r>
              <a:rPr lang="ru-RU" dirty="0" err="1" smtClean="0">
                <a:solidFill>
                  <a:schemeClr val="tx1"/>
                </a:solidFill>
              </a:rPr>
              <a:t>куэд</a:t>
            </a:r>
            <a:r>
              <a:rPr lang="ru-RU" dirty="0" smtClean="0">
                <a:solidFill>
                  <a:schemeClr val="tx1"/>
                </a:solidFill>
              </a:rPr>
              <a:t> мыщ1эу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1"/>
            <a:ext cx="8640960" cy="39086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i="1" dirty="0" err="1"/>
              <a:t>Куэд</a:t>
            </a:r>
            <a:r>
              <a:rPr lang="ru-RU" sz="3200" i="1" dirty="0"/>
              <a:t> мыщ1эу </a:t>
            </a:r>
            <a:r>
              <a:rPr lang="ru-RU" sz="3200" i="1" dirty="0" err="1"/>
              <a:t>уэшх</a:t>
            </a:r>
            <a:r>
              <a:rPr lang="ru-RU" sz="3200" i="1" dirty="0"/>
              <a:t> </a:t>
            </a:r>
            <a:r>
              <a:rPr lang="ru-RU" sz="3200" i="1" dirty="0" err="1"/>
              <a:t>къешхынущ</a:t>
            </a:r>
            <a:r>
              <a:rPr lang="ru-RU" sz="3200" i="1" dirty="0"/>
              <a:t>. </a:t>
            </a:r>
            <a:endParaRPr lang="ru-RU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i="1" dirty="0" err="1" smtClean="0"/>
              <a:t>Куэд</a:t>
            </a:r>
            <a:r>
              <a:rPr lang="ru-RU" sz="3200" i="1" dirty="0" smtClean="0"/>
              <a:t> </a:t>
            </a:r>
            <a:r>
              <a:rPr lang="ru-RU" sz="3200" i="1" dirty="0"/>
              <a:t>мыщ1эу </a:t>
            </a:r>
            <a:r>
              <a:rPr lang="ru-RU" sz="3200" i="1" dirty="0" err="1"/>
              <a:t>театрым</a:t>
            </a:r>
            <a:r>
              <a:rPr lang="ru-RU" sz="3200" i="1" dirty="0"/>
              <a:t> дык1уэнущ. </a:t>
            </a:r>
            <a:endParaRPr lang="ru-RU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i="1" dirty="0" err="1" smtClean="0"/>
              <a:t>Куэд</a:t>
            </a:r>
            <a:r>
              <a:rPr lang="ru-RU" sz="3200" i="1" dirty="0" smtClean="0"/>
              <a:t> </a:t>
            </a:r>
            <a:r>
              <a:rPr lang="ru-RU" sz="3200" i="1" dirty="0"/>
              <a:t>мыщ1эу си </a:t>
            </a:r>
            <a:r>
              <a:rPr lang="ru-RU" sz="3200" i="1" dirty="0" err="1"/>
              <a:t>къуэшыр</a:t>
            </a:r>
            <a:r>
              <a:rPr lang="ru-RU" sz="3200" i="1" dirty="0"/>
              <a:t> </a:t>
            </a:r>
            <a:r>
              <a:rPr lang="ru-RU" sz="3200" i="1" dirty="0" err="1"/>
              <a:t>тренировкэ</a:t>
            </a:r>
            <a:r>
              <a:rPr lang="ru-RU" sz="3200" i="1" dirty="0"/>
              <a:t> к1уэнущ. </a:t>
            </a:r>
            <a:endParaRPr lang="ru-RU" sz="3200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i="1" dirty="0" err="1" smtClean="0"/>
              <a:t>Куэд</a:t>
            </a:r>
            <a:r>
              <a:rPr lang="ru-RU" sz="3200" i="1" dirty="0" smtClean="0"/>
              <a:t> </a:t>
            </a:r>
            <a:r>
              <a:rPr lang="ru-RU" sz="3200" i="1" dirty="0"/>
              <a:t>мыщ1эу </a:t>
            </a:r>
            <a:r>
              <a:rPr lang="ru-RU" sz="3200" i="1" dirty="0" err="1"/>
              <a:t>зэныбжьэгъухэр</a:t>
            </a:r>
            <a:r>
              <a:rPr lang="ru-RU" sz="3200" i="1" dirty="0"/>
              <a:t> </a:t>
            </a:r>
            <a:r>
              <a:rPr lang="en-US" sz="3200" i="1" dirty="0"/>
              <a:t>I</a:t>
            </a:r>
            <a:r>
              <a:rPr lang="ru-RU" sz="3200" i="1" dirty="0" err="1"/>
              <a:t>уащхьэмахуэ</a:t>
            </a:r>
            <a:r>
              <a:rPr lang="ru-RU" sz="3200" i="1" dirty="0"/>
              <a:t> </a:t>
            </a:r>
            <a:r>
              <a:rPr lang="ru-RU" sz="3200" i="1" dirty="0" err="1"/>
              <a:t>лъапэ</a:t>
            </a:r>
            <a:r>
              <a:rPr lang="ru-RU" sz="3200" i="1" dirty="0"/>
              <a:t> к1уэнущ. 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23984" y="5661248"/>
            <a:ext cx="6984776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/>
              <a:t>Псалъэуха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зэхыдолъхьэ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4781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718"/>
            <a:ext cx="8568952" cy="1044034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2808312" cy="523362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 smtClean="0"/>
              <a:t>къэлъэтэжын</a:t>
            </a:r>
            <a:r>
              <a:rPr lang="ru-RU" sz="2800" dirty="0" smtClean="0"/>
              <a:t> </a:t>
            </a:r>
          </a:p>
          <a:p>
            <a:endParaRPr lang="ru-RU" sz="1000" dirty="0" smtClean="0"/>
          </a:p>
          <a:p>
            <a:r>
              <a:rPr lang="ru-RU" sz="2800" dirty="0" err="1" smtClean="0"/>
              <a:t>хадэ</a:t>
            </a:r>
            <a:r>
              <a:rPr lang="ru-RU" sz="2800" dirty="0" smtClean="0"/>
              <a:t> щ1эн </a:t>
            </a:r>
          </a:p>
          <a:p>
            <a:endParaRPr lang="ru-RU" sz="2800" dirty="0" smtClean="0"/>
          </a:p>
          <a:p>
            <a:r>
              <a:rPr lang="ru-RU" sz="2800" dirty="0" err="1"/>
              <a:t>х</a:t>
            </a:r>
            <a:r>
              <a:rPr lang="ru-RU" sz="2800" dirty="0" err="1" smtClean="0"/>
              <a:t>эсэн</a:t>
            </a:r>
            <a:endParaRPr lang="ru-RU" sz="2800" dirty="0" smtClean="0"/>
          </a:p>
          <a:p>
            <a:endParaRPr lang="ru-RU" sz="800" dirty="0" smtClean="0"/>
          </a:p>
          <a:p>
            <a:r>
              <a:rPr lang="ru-RU" sz="2800" dirty="0" err="1" smtClean="0"/>
              <a:t>пшэ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щ1ып1э-щ1ып1эк1эрэ</a:t>
            </a:r>
          </a:p>
          <a:p>
            <a:r>
              <a:rPr lang="ru-RU" sz="2800" dirty="0" err="1"/>
              <a:t>у</a:t>
            </a:r>
            <a:r>
              <a:rPr lang="ru-RU" sz="2800" dirty="0" err="1" smtClean="0"/>
              <a:t>афэгъуагъуэ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59833" y="1340768"/>
            <a:ext cx="5760640" cy="527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b="0" i="1" dirty="0" err="1" smtClean="0"/>
              <a:t>неперех</a:t>
            </a:r>
            <a:r>
              <a:rPr lang="ru-RU" sz="3000" b="0" i="1" dirty="0" smtClean="0"/>
              <a:t>. </a:t>
            </a:r>
            <a:r>
              <a:rPr lang="ru-RU" sz="3000" dirty="0"/>
              <a:t>прилетать, прилететь (сюда), вернуться (о птицах)</a:t>
            </a:r>
          </a:p>
          <a:p>
            <a:r>
              <a:rPr lang="ru-RU" sz="3000" dirty="0"/>
              <a:t>сажать, заниматься </a:t>
            </a:r>
            <a:r>
              <a:rPr lang="ru-RU" sz="3000" dirty="0" smtClean="0"/>
              <a:t>огородничеством, </a:t>
            </a:r>
            <a:r>
              <a:rPr lang="en-US" sz="3000" dirty="0"/>
              <a:t>IV</a:t>
            </a:r>
            <a:r>
              <a:rPr lang="ru-RU" sz="3000" dirty="0"/>
              <a:t> тип спряжения </a:t>
            </a:r>
            <a:endParaRPr lang="ru-RU" sz="3000" b="0" i="1" dirty="0" smtClean="0"/>
          </a:p>
          <a:p>
            <a:r>
              <a:rPr lang="ru-RU" sz="3000" b="0" i="1" dirty="0" err="1" smtClean="0"/>
              <a:t>перех</a:t>
            </a:r>
            <a:r>
              <a:rPr lang="ru-RU" sz="3000" b="0" i="1" dirty="0" smtClean="0"/>
              <a:t>.</a:t>
            </a:r>
            <a:r>
              <a:rPr lang="ru-RU" sz="3000" i="1" dirty="0" smtClean="0"/>
              <a:t> </a:t>
            </a:r>
            <a:r>
              <a:rPr lang="ru-RU" sz="3000" dirty="0">
                <a:ea typeface="Calibri"/>
              </a:rPr>
              <a:t>сажать, посадить (растение); </a:t>
            </a:r>
            <a:r>
              <a:rPr lang="en-US" sz="3000" dirty="0"/>
              <a:t>V</a:t>
            </a:r>
            <a:r>
              <a:rPr lang="ru-RU" sz="3000" dirty="0"/>
              <a:t> тип спряжения </a:t>
            </a:r>
            <a:endParaRPr lang="ru-RU" sz="3000" i="1" dirty="0"/>
          </a:p>
          <a:p>
            <a:r>
              <a:rPr lang="ru-RU" sz="3000" i="1" dirty="0" smtClean="0"/>
              <a:t>облако</a:t>
            </a:r>
          </a:p>
          <a:p>
            <a:r>
              <a:rPr lang="ru-RU" sz="3000" dirty="0" smtClean="0"/>
              <a:t>местами</a:t>
            </a:r>
            <a:endParaRPr lang="ru-RU" sz="3000" dirty="0"/>
          </a:p>
          <a:p>
            <a:endParaRPr lang="ru-RU" sz="3900" dirty="0" smtClean="0"/>
          </a:p>
          <a:p>
            <a:r>
              <a:rPr lang="ru-RU" sz="3000" dirty="0" smtClean="0"/>
              <a:t>а</a:t>
            </a:r>
            <a:r>
              <a:rPr lang="ru-RU" sz="3000" dirty="0"/>
              <a:t>) гроза; б) грозовой дождь </a:t>
            </a:r>
            <a:endParaRPr lang="ru-RU" sz="3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04856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Скажите в желательном наклонении.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1"/>
            <a:ext cx="8363272" cy="2088232"/>
          </a:xfrm>
        </p:spPr>
        <p:txBody>
          <a:bodyPr>
            <a:normAutofit lnSpcReduction="10000"/>
          </a:bodyPr>
          <a:lstStyle/>
          <a:p>
            <a:r>
              <a:rPr lang="ru-RU" sz="3600" dirty="0" err="1"/>
              <a:t>Къешхащ</a:t>
            </a:r>
            <a:r>
              <a:rPr lang="ru-RU" sz="3600" dirty="0"/>
              <a:t> – ... </a:t>
            </a:r>
            <a:r>
              <a:rPr lang="ru-RU" sz="3600" dirty="0" smtClean="0"/>
              <a:t>      </a:t>
            </a:r>
            <a:r>
              <a:rPr lang="ru-RU" sz="3600" dirty="0" err="1" smtClean="0"/>
              <a:t>Къэлъэтэжащ</a:t>
            </a:r>
            <a:r>
              <a:rPr lang="ru-RU" sz="3600" dirty="0" smtClean="0"/>
              <a:t>  </a:t>
            </a:r>
            <a:r>
              <a:rPr lang="ru-RU" sz="3600" dirty="0"/>
              <a:t>– ... </a:t>
            </a:r>
            <a:endParaRPr lang="ru-RU" sz="3600" dirty="0" smtClean="0"/>
          </a:p>
          <a:p>
            <a:r>
              <a:rPr lang="ru-RU" sz="3600" dirty="0" err="1" smtClean="0"/>
              <a:t>Хисащ</a:t>
            </a:r>
            <a:r>
              <a:rPr lang="ru-RU" sz="3600" dirty="0" smtClean="0"/>
              <a:t>  </a:t>
            </a:r>
            <a:r>
              <a:rPr lang="ru-RU" sz="3600" dirty="0"/>
              <a:t>– ... </a:t>
            </a:r>
            <a:r>
              <a:rPr lang="ru-RU" sz="3600" dirty="0" smtClean="0"/>
              <a:t>          Тк1ужащ  </a:t>
            </a:r>
            <a:r>
              <a:rPr lang="ru-RU" sz="3600" dirty="0"/>
              <a:t>– ...  </a:t>
            </a:r>
            <a:endParaRPr lang="ru-RU" sz="3600" dirty="0" smtClean="0"/>
          </a:p>
          <a:p>
            <a:r>
              <a:rPr lang="ru-RU" sz="3600" dirty="0" smtClean="0"/>
              <a:t>Къэк1ащ – …        </a:t>
            </a:r>
            <a:r>
              <a:rPr lang="ru-RU" sz="3600" dirty="0" err="1" smtClean="0"/>
              <a:t>Къэгъэгъащ</a:t>
            </a:r>
            <a:r>
              <a:rPr lang="ru-RU" sz="3600" dirty="0" smtClean="0"/>
              <a:t>  – ...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3717032"/>
            <a:ext cx="8640960" cy="2996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Вспомним вопросительное наклонение.</a:t>
            </a:r>
          </a:p>
          <a:p>
            <a:r>
              <a:rPr lang="ru-RU" sz="2800" b="1" dirty="0" err="1" smtClean="0"/>
              <a:t>Прош.вр</a:t>
            </a:r>
            <a:r>
              <a:rPr lang="ru-RU" sz="2800" b="1" dirty="0" smtClean="0"/>
              <a:t>.  -  </a:t>
            </a:r>
            <a:r>
              <a:rPr lang="ru-RU" sz="2800" b="1" dirty="0" err="1" smtClean="0"/>
              <a:t>Уэсыр</a:t>
            </a:r>
            <a:r>
              <a:rPr lang="ru-RU" sz="2800" b="1" dirty="0" smtClean="0"/>
              <a:t> тк1ужа?</a:t>
            </a:r>
          </a:p>
          <a:p>
            <a:r>
              <a:rPr lang="ru-RU" sz="2800" b="1" dirty="0" smtClean="0"/>
              <a:t>С частицей </a:t>
            </a:r>
            <a:r>
              <a:rPr lang="ru-RU" sz="2800" b="1" dirty="0" smtClean="0">
                <a:solidFill>
                  <a:srgbClr val="FF0000"/>
                </a:solidFill>
              </a:rPr>
              <a:t>п1эрэ</a:t>
            </a:r>
            <a:r>
              <a:rPr lang="ru-RU" sz="2800" b="1" dirty="0" smtClean="0"/>
              <a:t> – </a:t>
            </a:r>
            <a:r>
              <a:rPr lang="ru-RU" sz="2800" b="1" dirty="0" err="1" smtClean="0"/>
              <a:t>Уэшх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къешхауэ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п1эрэ</a:t>
            </a:r>
            <a:r>
              <a:rPr lang="ru-RU" sz="2800" b="1" dirty="0" smtClean="0"/>
              <a:t>? </a:t>
            </a:r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                  </a:t>
            </a:r>
            <a:r>
              <a:rPr lang="ru-RU" sz="2800" b="1" dirty="0" err="1" smtClean="0"/>
              <a:t>Уэшх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къешхыу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п1эрэ</a:t>
            </a:r>
            <a:r>
              <a:rPr lang="ru-RU" sz="2800" b="1" dirty="0" smtClean="0"/>
              <a:t>?</a:t>
            </a:r>
          </a:p>
          <a:p>
            <a:r>
              <a:rPr lang="ru-RU" sz="2800" b="1" dirty="0" smtClean="0"/>
              <a:t>С </a:t>
            </a:r>
            <a:r>
              <a:rPr lang="ru-RU" sz="2800" b="1" dirty="0" err="1" smtClean="0"/>
              <a:t>суф</a:t>
            </a:r>
            <a:r>
              <a:rPr lang="ru-RU" sz="2800" b="1" dirty="0" smtClean="0"/>
              <a:t>.</a:t>
            </a: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b="1" dirty="0" err="1" smtClean="0">
                <a:solidFill>
                  <a:srgbClr val="FF0000"/>
                </a:solidFill>
              </a:rPr>
              <a:t>рэ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/>
              <a:t>– </a:t>
            </a:r>
            <a:r>
              <a:rPr lang="ru-RU" sz="2800" b="1" dirty="0" err="1" smtClean="0"/>
              <a:t>Розэр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къэгъагъэ</a:t>
            </a:r>
            <a:r>
              <a:rPr lang="ru-RU" sz="2800" b="1" dirty="0" err="1" smtClean="0">
                <a:solidFill>
                  <a:srgbClr val="FF0000"/>
                </a:solidFill>
              </a:rPr>
              <a:t>рэ</a:t>
            </a:r>
            <a:r>
              <a:rPr lang="ru-RU" sz="2800" b="1" dirty="0" smtClean="0"/>
              <a:t>?</a:t>
            </a:r>
          </a:p>
          <a:p>
            <a:r>
              <a:rPr lang="ru-RU" sz="2800" b="1" dirty="0" smtClean="0"/>
              <a:t>С </a:t>
            </a:r>
            <a:r>
              <a:rPr lang="ru-RU" sz="2800" b="1" dirty="0" err="1" smtClean="0"/>
              <a:t>суф</a:t>
            </a:r>
            <a:r>
              <a:rPr lang="ru-RU" sz="2800" b="1" dirty="0" smtClean="0"/>
              <a:t>. </a:t>
            </a: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b="1" dirty="0" err="1" smtClean="0">
                <a:solidFill>
                  <a:srgbClr val="FF0000"/>
                </a:solidFill>
              </a:rPr>
              <a:t>къэ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–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Розэр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къэгъагъэр</a:t>
            </a:r>
            <a:r>
              <a:rPr lang="ru-RU" sz="2800" b="1" dirty="0" err="1" smtClean="0">
                <a:solidFill>
                  <a:srgbClr val="FF0000"/>
                </a:solidFill>
              </a:rPr>
              <a:t>къэ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С </a:t>
            </a:r>
            <a:r>
              <a:rPr lang="ru-RU" sz="2800" b="1" dirty="0" err="1" smtClean="0">
                <a:solidFill>
                  <a:schemeClr val="tx1"/>
                </a:solidFill>
              </a:rPr>
              <a:t>суф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  <a:r>
              <a:rPr lang="ru-RU" sz="2800" b="1" dirty="0" smtClean="0">
                <a:solidFill>
                  <a:srgbClr val="FF0000"/>
                </a:solidFill>
              </a:rPr>
              <a:t>–</a:t>
            </a:r>
            <a:r>
              <a:rPr lang="ru-RU" sz="2800" b="1" dirty="0" err="1" smtClean="0">
                <a:solidFill>
                  <a:srgbClr val="FF0000"/>
                </a:solidFill>
              </a:rPr>
              <a:t>уи</a:t>
            </a:r>
            <a:r>
              <a:rPr lang="ru-RU" sz="2800" b="1" dirty="0" smtClean="0">
                <a:solidFill>
                  <a:srgbClr val="FF0000"/>
                </a:solidFill>
              </a:rPr>
              <a:t> – </a:t>
            </a:r>
            <a:r>
              <a:rPr lang="ru-RU" sz="2800" b="1" dirty="0" err="1" smtClean="0">
                <a:solidFill>
                  <a:schemeClr val="tx1"/>
                </a:solidFill>
              </a:rPr>
              <a:t>Жыг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хиса</a:t>
            </a:r>
            <a:r>
              <a:rPr lang="ru-RU" sz="2800" b="1" dirty="0" err="1" smtClean="0">
                <a:solidFill>
                  <a:srgbClr val="FF0000"/>
                </a:solidFill>
              </a:rPr>
              <a:t>уи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Вопросительное  наклонение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953389"/>
              </p:ext>
            </p:extLst>
          </p:nvPr>
        </p:nvGraphicFramePr>
        <p:xfrm>
          <a:off x="251520" y="1916831"/>
          <a:ext cx="8712967" cy="4721242"/>
        </p:xfrm>
        <a:graphic>
          <a:graphicData uri="http://schemas.openxmlformats.org/drawingml/2006/table">
            <a:tbl>
              <a:tblPr firstRow="1" firstCol="1" bandRow="1"/>
              <a:tblGrid>
                <a:gridCol w="1384009"/>
                <a:gridCol w="1863231"/>
                <a:gridCol w="1865328"/>
                <a:gridCol w="1903692"/>
                <a:gridCol w="1696707"/>
              </a:tblGrid>
              <a:tr h="9285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еджэн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Уеджэнукъэ?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(буд.вр.)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Уеджауи?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к1уэн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Ук1уэу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Ук1уауэ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6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статических глаголов в форме настоящего времени при помощи интонации.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Итакъэ?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Итуи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15647"/>
              </p:ext>
            </p:extLst>
          </p:nvPr>
        </p:nvGraphicFramePr>
        <p:xfrm>
          <a:off x="107504" y="548680"/>
          <a:ext cx="8930025" cy="5468112"/>
        </p:xfrm>
        <a:graphic>
          <a:graphicData uri="http://schemas.openxmlformats.org/drawingml/2006/table">
            <a:tbl>
              <a:tblPr firstRow="1" firstCol="1" bandRow="1"/>
              <a:tblGrid>
                <a:gridCol w="1512305"/>
                <a:gridCol w="1584040"/>
                <a:gridCol w="1800199"/>
                <a:gridCol w="2088232"/>
                <a:gridCol w="1945249"/>
              </a:tblGrid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тетын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Тетынукъэ?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Тетуи?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Телъауэ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6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всех глаголов в форме прошедшего и будущего времен оно образуется при помощи интонации.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902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пщэф1эн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Упщэф1а?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Упщэф1ауэ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Упщаф1экъэ?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Упщаф1эуи?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212</TotalTime>
  <Words>333</Words>
  <Application>Microsoft Office PowerPoint</Application>
  <PresentationFormat>Экран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Изучаем  кабардинский язык</vt:lpstr>
      <vt:lpstr>Какие глаголы подходят к картинкам?</vt:lpstr>
      <vt:lpstr>Аудирование</vt:lpstr>
      <vt:lpstr>Работаем со словосочетанием куэд мыщ1эу</vt:lpstr>
      <vt:lpstr>Псалъэщ1эхэр зыдогъащ1э</vt:lpstr>
      <vt:lpstr>Скажите в желательном наклонении.</vt:lpstr>
      <vt:lpstr>Вопросительное  наклонение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24</cp:revision>
  <dcterms:created xsi:type="dcterms:W3CDTF">2014-03-12T17:19:47Z</dcterms:created>
  <dcterms:modified xsi:type="dcterms:W3CDTF">2014-10-18T15:30:13Z</dcterms:modified>
</cp:coreProperties>
</file>