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82" r:id="rId3"/>
    <p:sldId id="285" r:id="rId4"/>
    <p:sldId id="286" r:id="rId5"/>
    <p:sldId id="287" r:id="rId6"/>
    <p:sldId id="288" r:id="rId7"/>
    <p:sldId id="290" r:id="rId8"/>
    <p:sldId id="291" r:id="rId9"/>
    <p:sldId id="270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055A6-10F4-45AA-A41A-B2EC318DD158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1269F-48F5-4FF6-95EB-C038578B2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3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1680" y="2492896"/>
            <a:ext cx="6355041" cy="1917740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solidFill>
                  <a:schemeClr val="accent5">
                    <a:lumMod val="50000"/>
                  </a:schemeClr>
                </a:solidFill>
              </a:rPr>
              <a:t>Изучаем </a:t>
            </a:r>
            <a:br>
              <a:rPr lang="ru-RU" sz="44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sz="4400" b="1" dirty="0" smtClean="0">
                <a:solidFill>
                  <a:schemeClr val="accent5">
                    <a:lumMod val="50000"/>
                  </a:schemeClr>
                </a:solidFill>
              </a:rPr>
              <a:t>кабардинский </a:t>
            </a:r>
            <a:br>
              <a:rPr lang="ru-RU" sz="44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sz="4400" b="1" dirty="0" smtClean="0">
                <a:solidFill>
                  <a:schemeClr val="accent5">
                    <a:lumMod val="50000"/>
                  </a:schemeClr>
                </a:solidFill>
              </a:rPr>
              <a:t>язык</a:t>
            </a:r>
            <a:endParaRPr lang="ru-RU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5517232"/>
            <a:ext cx="3741851" cy="104460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Занятие №81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Фыпсэу</a:t>
            </a:r>
            <a:r>
              <a:rPr lang="ru-RU" sz="4800" b="1" dirty="0" smtClean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Узыншэу</a:t>
            </a:r>
            <a:r>
              <a:rPr lang="ru-RU" sz="4800" b="1" dirty="0" smtClean="0">
                <a:solidFill>
                  <a:schemeClr val="tx1"/>
                </a:solidFill>
              </a:rPr>
              <a:t> </a:t>
            </a:r>
            <a:r>
              <a:rPr lang="ru-RU" sz="4800" b="1" dirty="0" err="1" smtClean="0">
                <a:solidFill>
                  <a:schemeClr val="tx1"/>
                </a:solidFill>
              </a:rPr>
              <a:t>фыщыт</a:t>
            </a:r>
            <a:r>
              <a:rPr lang="ru-RU" sz="4800" b="1" dirty="0" smtClean="0">
                <a:solidFill>
                  <a:schemeClr val="tx1"/>
                </a:solidFill>
              </a:rPr>
              <a:t>!</a:t>
            </a:r>
            <a:endParaRPr lang="ru-RU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08912" cy="792088"/>
          </a:xfrm>
        </p:spPr>
        <p:txBody>
          <a:bodyPr>
            <a:normAutofit/>
          </a:bodyPr>
          <a:lstStyle/>
          <a:p>
            <a:pPr algn="ctr"/>
            <a:r>
              <a:rPr lang="ru-RU" b="1" dirty="0" err="1" smtClean="0">
                <a:solidFill>
                  <a:schemeClr val="accent5">
                    <a:lumMod val="50000"/>
                  </a:schemeClr>
                </a:solidFill>
              </a:rPr>
              <a:t>Псалъэжьхэр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 зыдогъащ1э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700808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b="1" dirty="0" err="1"/>
              <a:t>Гъатхэм</a:t>
            </a:r>
            <a:r>
              <a:rPr lang="ru-RU" sz="3200" b="1" dirty="0"/>
              <a:t> </a:t>
            </a:r>
            <a:r>
              <a:rPr lang="ru-RU" sz="3200" b="1" u="sng" dirty="0" err="1"/>
              <a:t>жеяр</a:t>
            </a:r>
            <a:r>
              <a:rPr lang="ru-RU" sz="3200" b="1" dirty="0"/>
              <a:t> </a:t>
            </a:r>
            <a:r>
              <a:rPr lang="ru-RU" sz="3200" b="1" dirty="0" err="1"/>
              <a:t>бжьыхьэм</a:t>
            </a:r>
            <a:r>
              <a:rPr lang="ru-RU" sz="3200" b="1" dirty="0"/>
              <a:t> </a:t>
            </a:r>
            <a:r>
              <a:rPr lang="ru-RU" sz="3200" b="1" dirty="0" err="1"/>
              <a:t>магъыж</a:t>
            </a:r>
            <a:r>
              <a:rPr lang="ru-RU" sz="3200" b="1" dirty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b="1" dirty="0" err="1"/>
              <a:t>Гъатхэм</a:t>
            </a:r>
            <a:r>
              <a:rPr lang="ru-RU" sz="3200" b="1" dirty="0"/>
              <a:t> </a:t>
            </a:r>
            <a:r>
              <a:rPr lang="ru-RU" sz="3200" b="1" u="sng" dirty="0" err="1"/>
              <a:t>тумысар</a:t>
            </a:r>
            <a:r>
              <a:rPr lang="ru-RU" sz="3200" b="1" dirty="0"/>
              <a:t> </a:t>
            </a:r>
            <a:r>
              <a:rPr lang="ru-RU" sz="3200" b="1" dirty="0" err="1"/>
              <a:t>бжьыхьэм</a:t>
            </a:r>
            <a:r>
              <a:rPr lang="ru-RU" sz="3200" b="1" dirty="0"/>
              <a:t> </a:t>
            </a:r>
            <a:r>
              <a:rPr lang="ru-RU" sz="3200" b="1" dirty="0" err="1"/>
              <a:t>къытепхыжыркъым</a:t>
            </a:r>
            <a:r>
              <a:rPr lang="ru-RU" sz="3200" b="1" dirty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b="1" dirty="0" err="1"/>
              <a:t>Гъэмахуэм</a:t>
            </a:r>
            <a:r>
              <a:rPr lang="ru-RU" sz="3200" b="1" dirty="0"/>
              <a:t> 1эжьэ щ1ы, щ1ымахуэм </a:t>
            </a:r>
            <a:r>
              <a:rPr lang="ru-RU" sz="3200" b="1" dirty="0" err="1"/>
              <a:t>гу</a:t>
            </a:r>
            <a:r>
              <a:rPr lang="ru-RU" sz="3200" b="1" dirty="0"/>
              <a:t> щ1ы.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b="1" dirty="0" err="1"/>
              <a:t>Гъэмахуэ</a:t>
            </a:r>
            <a:r>
              <a:rPr lang="ru-RU" sz="3200" b="1" dirty="0"/>
              <a:t> </a:t>
            </a:r>
            <a:r>
              <a:rPr lang="ru-RU" sz="3200" b="1" dirty="0" err="1"/>
              <a:t>тхьэмахуэр</a:t>
            </a:r>
            <a:r>
              <a:rPr lang="ru-RU" sz="3200" b="1" dirty="0"/>
              <a:t> щ1ымахуэ </a:t>
            </a:r>
            <a:r>
              <a:rPr lang="ru-RU" sz="3200" b="1" dirty="0" err="1"/>
              <a:t>гъуэмылэщ</a:t>
            </a:r>
            <a:r>
              <a:rPr lang="ru-RU" sz="3200" b="1" dirty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b="1" dirty="0" err="1"/>
              <a:t>Гъэм</a:t>
            </a:r>
            <a:r>
              <a:rPr lang="ru-RU" sz="3200" b="1" dirty="0"/>
              <a:t> и </a:t>
            </a:r>
            <a:r>
              <a:rPr lang="ru-RU" sz="3200" b="1" dirty="0" err="1"/>
              <a:t>зы</a:t>
            </a:r>
            <a:r>
              <a:rPr lang="ru-RU" sz="3200" b="1" dirty="0"/>
              <a:t> </a:t>
            </a:r>
            <a:r>
              <a:rPr lang="ru-RU" sz="3200" b="1" dirty="0" err="1"/>
              <a:t>махуэм</a:t>
            </a:r>
            <a:r>
              <a:rPr lang="ru-RU" sz="3200" b="1" dirty="0"/>
              <a:t> щ1ымахуэм </a:t>
            </a:r>
            <a:r>
              <a:rPr lang="ru-RU" sz="3200" b="1" dirty="0" err="1"/>
              <a:t>уегъашхэ</a:t>
            </a:r>
            <a:r>
              <a:rPr lang="ru-RU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9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024744" cy="114300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Что такое причастие?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4824536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Причастие в кабардинском языке – это глагольно-именная форма, обозначающая </a:t>
            </a:r>
            <a:r>
              <a:rPr lang="ru-RU" sz="3200" dirty="0" smtClean="0">
                <a:solidFill>
                  <a:schemeClr val="tx1"/>
                </a:solidFill>
              </a:rPr>
              <a:t>действие </a:t>
            </a:r>
            <a:r>
              <a:rPr lang="ru-RU" sz="3200" dirty="0">
                <a:solidFill>
                  <a:schemeClr val="tx1"/>
                </a:solidFill>
              </a:rPr>
              <a:t>и имеющая категории лица, времени и падежа. Причастия </a:t>
            </a:r>
            <a:r>
              <a:rPr lang="ru-RU" sz="3200" dirty="0" smtClean="0">
                <a:solidFill>
                  <a:schemeClr val="tx1"/>
                </a:solidFill>
              </a:rPr>
              <a:t>бывают: </a:t>
            </a:r>
          </a:p>
          <a:p>
            <a:r>
              <a:rPr lang="ru-RU" sz="3200" b="1" dirty="0" smtClean="0">
                <a:solidFill>
                  <a:schemeClr val="tx1"/>
                </a:solidFill>
              </a:rPr>
              <a:t>субъектные</a:t>
            </a:r>
            <a:r>
              <a:rPr lang="ru-RU" sz="3200" b="1" dirty="0">
                <a:solidFill>
                  <a:schemeClr val="tx1"/>
                </a:solidFill>
              </a:rPr>
              <a:t>,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 smtClean="0">
                <a:solidFill>
                  <a:schemeClr val="tx1"/>
                </a:solidFill>
              </a:rPr>
              <a:t>объектные</a:t>
            </a:r>
            <a:r>
              <a:rPr lang="ru-RU" sz="3200" b="1" dirty="0">
                <a:solidFill>
                  <a:schemeClr val="tx1"/>
                </a:solidFill>
              </a:rPr>
              <a:t>,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>
                <a:solidFill>
                  <a:schemeClr val="tx1"/>
                </a:solidFill>
              </a:rPr>
              <a:t>о</a:t>
            </a:r>
            <a:r>
              <a:rPr lang="ru-RU" sz="3200" b="1" dirty="0" smtClean="0">
                <a:solidFill>
                  <a:schemeClr val="tx1"/>
                </a:solidFill>
              </a:rPr>
              <a:t>рудные,  </a:t>
            </a:r>
          </a:p>
          <a:p>
            <a:r>
              <a:rPr lang="ru-RU" sz="3200" b="1" dirty="0" smtClean="0">
                <a:solidFill>
                  <a:schemeClr val="tx1"/>
                </a:solidFill>
              </a:rPr>
              <a:t>обстоятельственные</a:t>
            </a:r>
            <a:r>
              <a:rPr lang="ru-RU" sz="32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282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3882" y="0"/>
            <a:ext cx="4585882" cy="69269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366505"/>
              </p:ext>
            </p:extLst>
          </p:nvPr>
        </p:nvGraphicFramePr>
        <p:xfrm>
          <a:off x="179512" y="764704"/>
          <a:ext cx="8568953" cy="5622012"/>
        </p:xfrm>
        <a:graphic>
          <a:graphicData uri="http://schemas.openxmlformats.org/drawingml/2006/table">
            <a:tbl>
              <a:tblPr firstRow="1" firstCol="1" bandRow="1"/>
              <a:tblGrid>
                <a:gridCol w="338625"/>
                <a:gridCol w="1598706"/>
                <a:gridCol w="4048111"/>
                <a:gridCol w="2583511"/>
              </a:tblGrid>
              <a:tr h="5535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95" marR="46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Разряды причастий: 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95" marR="46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Значение и 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образование причастий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95" marR="46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Примеры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95" marR="46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</a:tr>
              <a:tr h="27443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95" marR="46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субъектные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95" marR="46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Указывают на предмет, служащий субъектом       причастного действия.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1) Субъектная форма имеет префикс </a:t>
                      </a:r>
                      <a:r>
                        <a:rPr lang="ru-RU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з(ы)-,</a:t>
                      </a: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если в причастии заключено переходное действие.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2) Если же причастие обозначает непереходное действие, то оно не имеет специального префикса.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95" marR="46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Например: 1) </a:t>
                      </a:r>
                      <a:r>
                        <a:rPr lang="ru-RU" sz="1800" b="1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зы</a:t>
                      </a:r>
                      <a:r>
                        <a:rPr lang="ru-RU" sz="18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тхыр</a:t>
                      </a: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(пишущий то), </a:t>
                      </a:r>
                      <a:r>
                        <a:rPr lang="ru-RU" sz="1800" b="1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зы</a:t>
                      </a:r>
                      <a:r>
                        <a:rPr lang="ru-RU" sz="18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зыхуапэр</a:t>
                      </a: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(одевающийся); 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2) </a:t>
                      </a:r>
                      <a:r>
                        <a:rPr lang="ru-RU" sz="18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жейр</a:t>
                      </a: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(спящий), </a:t>
                      </a:r>
                      <a:r>
                        <a:rPr lang="ru-RU" sz="18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еплъыр</a:t>
                      </a:r>
                      <a:r>
                        <a:rPr lang="ru-RU" sz="18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(смотрящий), </a:t>
                      </a:r>
                      <a:r>
                        <a:rPr lang="ru-RU" sz="18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к1уэр</a:t>
                      </a: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(идущий) и т.д.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95" marR="46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76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95" marR="46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объектные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95" marR="46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Определяют объект причастного действия. Если определяемый объект </a:t>
                      </a:r>
                      <a:r>
                        <a:rPr lang="ru-RU" sz="1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прямой</a:t>
                      </a: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то причастие представлено без показателя объекта, если же речь идет о косвенном объекте, то причастие имеет объектный префикс </a:t>
                      </a:r>
                      <a:r>
                        <a:rPr lang="ru-RU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зэ-.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95" marR="46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Например: 1) </a:t>
                      </a:r>
                      <a:r>
                        <a:rPr lang="ru-RU" sz="18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птхыр</a:t>
                      </a: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(то, что пишешь), </a:t>
                      </a:r>
                      <a:r>
                        <a:rPr lang="ru-RU" sz="18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пщ1ыр</a:t>
                      </a: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(то, что делаешь); 2) </a:t>
                      </a:r>
                      <a:r>
                        <a:rPr lang="ru-RU" sz="18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</a:t>
                      </a:r>
                      <a:r>
                        <a:rPr lang="ru-RU" sz="1800" b="1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зэ</a:t>
                      </a:r>
                      <a:r>
                        <a:rPr lang="ru-RU" sz="1800" i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джэр</a:t>
                      </a: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(которого читаешь), </a:t>
                      </a:r>
                      <a:r>
                        <a:rPr lang="ru-RU" sz="18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сы</a:t>
                      </a:r>
                      <a:r>
                        <a:rPr lang="ru-RU" sz="18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зэ</a:t>
                      </a:r>
                      <a:r>
                        <a:rPr lang="ru-RU" sz="18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да1уэр</a:t>
                      </a: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(которого слушаю).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6695" marR="466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7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141541"/>
              </p:ext>
            </p:extLst>
          </p:nvPr>
        </p:nvGraphicFramePr>
        <p:xfrm>
          <a:off x="179512" y="692696"/>
          <a:ext cx="8496944" cy="5785212"/>
        </p:xfrm>
        <a:graphic>
          <a:graphicData uri="http://schemas.openxmlformats.org/drawingml/2006/table">
            <a:tbl>
              <a:tblPr firstRow="1" firstCol="1" bandRow="1"/>
              <a:tblGrid>
                <a:gridCol w="290495"/>
                <a:gridCol w="1888210"/>
                <a:gridCol w="3050184"/>
                <a:gridCol w="435740"/>
                <a:gridCol w="2832315"/>
              </a:tblGrid>
              <a:tr h="12151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858" marR="408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орудные 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858" marR="408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R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Указывают на орудие или средство действия. Образуются от всех глаголов </a:t>
                      </a:r>
                      <a:r>
                        <a:rPr lang="ru-RU" sz="18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(перех., неперех.)</a:t>
                      </a: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с помощью префикса </a:t>
                      </a:r>
                      <a:r>
                        <a:rPr lang="ru-RU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зэр(ы)-.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858" marR="408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858" marR="408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Например: </a:t>
                      </a:r>
                      <a:r>
                        <a:rPr lang="ru-RU" sz="1800" b="1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зэрып</a:t>
                      </a:r>
                      <a:r>
                        <a:rPr lang="ru-RU" sz="18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тхыр</a:t>
                      </a: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(которым пишешь то), </a:t>
                      </a:r>
                      <a:r>
                        <a:rPr lang="ru-RU" sz="18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</a:t>
                      </a:r>
                      <a:r>
                        <a:rPr lang="ru-RU" sz="1800" b="1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зэры</a:t>
                      </a:r>
                      <a:r>
                        <a:rPr lang="ru-RU" sz="18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джэгур (которым играешь).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858" marR="408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910">
                <a:tc row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858" marR="408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обстоятельственные</a:t>
                      </a:r>
                      <a:r>
                        <a:rPr lang="ru-RU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858" marR="408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R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Указывают на место, время, причину или цель, образ действия</a:t>
                      </a:r>
                      <a:r>
                        <a:rPr lang="ru-RU" sz="18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858" marR="408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721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места</a:t>
                      </a:r>
                      <a:endParaRPr lang="ru-RU" sz="180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858" marR="408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Образуются при помощи префиксов </a:t>
                      </a:r>
                      <a:r>
                        <a:rPr lang="ru-RU" sz="1800" b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зыдэ</a:t>
                      </a:r>
                      <a:r>
                        <a:rPr lang="ru-RU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-(</a:t>
                      </a:r>
                      <a:r>
                        <a:rPr lang="ru-RU" sz="1800" b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здэ</a:t>
                      </a:r>
                      <a:r>
                        <a:rPr lang="ru-RU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-), (</a:t>
                      </a:r>
                      <a:r>
                        <a:rPr lang="ru-RU" sz="1800" b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зы</a:t>
                      </a:r>
                      <a:r>
                        <a:rPr lang="ru-RU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ru-RU" sz="1800" b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щы</a:t>
                      </a:r>
                      <a:r>
                        <a:rPr lang="ru-RU" sz="18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 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858" marR="408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Например: </a:t>
                      </a:r>
                      <a:r>
                        <a:rPr lang="ru-RU" sz="18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сы</a:t>
                      </a:r>
                      <a:r>
                        <a:rPr lang="ru-RU" sz="1800" b="1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здэ</a:t>
                      </a:r>
                      <a:r>
                        <a:rPr lang="ru-RU" sz="18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щысыр</a:t>
                      </a: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(где я сижу), </a:t>
                      </a:r>
                      <a:r>
                        <a:rPr lang="ru-RU" sz="1800" b="1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зыщы</a:t>
                      </a:r>
                      <a:r>
                        <a:rPr lang="ru-RU" sz="18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псэур </a:t>
                      </a: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(где живет).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858" marR="408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721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времени</a:t>
                      </a:r>
                      <a:endParaRPr lang="ru-RU" sz="180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858" marR="408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Образуются при помощи префикса </a:t>
                      </a:r>
                      <a:r>
                        <a:rPr lang="ru-RU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щы-</a:t>
                      </a: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858" marR="408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Например: </a:t>
                      </a:r>
                      <a:r>
                        <a:rPr lang="ru-RU" sz="1800" b="1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щы</a:t>
                      </a:r>
                      <a:r>
                        <a:rPr lang="ru-RU" sz="18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к1уэм</a:t>
                      </a: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(когда он шел), </a:t>
                      </a:r>
                      <a:r>
                        <a:rPr lang="ru-RU" sz="18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сы</a:t>
                      </a:r>
                      <a:r>
                        <a:rPr lang="ru-RU" sz="1800" b="1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щы</a:t>
                      </a:r>
                      <a:r>
                        <a:rPr lang="ru-RU" sz="18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лажьэм</a:t>
                      </a: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(когда я работал).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858" marR="408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721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образа действия</a:t>
                      </a:r>
                      <a:endParaRPr lang="ru-RU" sz="180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858" marR="408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Образуются при помощи префикса </a:t>
                      </a:r>
                      <a:r>
                        <a:rPr lang="ru-RU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зэры</a:t>
                      </a: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-.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858" marR="408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Например: </a:t>
                      </a:r>
                      <a:r>
                        <a:rPr lang="ru-RU" sz="1800" b="1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зэры</a:t>
                      </a:r>
                      <a:r>
                        <a:rPr lang="ru-RU" sz="18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гъагъэр</a:t>
                      </a: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(как он цветет), </a:t>
                      </a:r>
                      <a:r>
                        <a:rPr lang="ru-RU" sz="18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сы</a:t>
                      </a:r>
                      <a:r>
                        <a:rPr lang="ru-RU" sz="1800" b="1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зэры</a:t>
                      </a:r>
                      <a:r>
                        <a:rPr lang="ru-RU" sz="1800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жэр</a:t>
                      </a: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(как я бегу).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858" marR="408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721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причины, цели</a:t>
                      </a:r>
                      <a:endParaRPr lang="ru-RU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858" marR="408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159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Образуются при помощи префикса </a:t>
                      </a:r>
                      <a:r>
                        <a:rPr lang="ru-RU" sz="18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щ1э-</a:t>
                      </a:r>
                      <a:r>
                        <a:rPr lang="ru-RU" sz="18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858" marR="408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Например: </a:t>
                      </a:r>
                      <a:r>
                        <a:rPr lang="ru-RU" sz="18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щ1э</a:t>
                      </a:r>
                      <a:r>
                        <a:rPr lang="ru-RU" sz="18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к1уэр</a:t>
                      </a: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(почему он идет), </a:t>
                      </a:r>
                      <a:r>
                        <a:rPr lang="ru-RU" sz="18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сы</a:t>
                      </a:r>
                      <a:r>
                        <a:rPr lang="ru-RU" sz="1800" b="1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щ1</a:t>
                      </a:r>
                      <a:r>
                        <a:rPr lang="ru-RU" sz="1800" i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элажьэр </a:t>
                      </a:r>
                      <a:r>
                        <a:rPr lang="ru-RU" sz="18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(почему я работаю).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858" marR="408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98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8838" y="692696"/>
            <a:ext cx="828092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err="1" smtClean="0">
                <a:solidFill>
                  <a:schemeClr val="accent5">
                    <a:lumMod val="50000"/>
                  </a:schemeClr>
                </a:solidFill>
              </a:rPr>
              <a:t>Причастиер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 щхьэк1э, бжыгъэк1э, зэманк1э зэхъуэк1а </a:t>
            </a:r>
            <a:r>
              <a:rPr lang="ru-RU" b="1" dirty="0" err="1" smtClean="0">
                <a:solidFill>
                  <a:schemeClr val="accent5">
                    <a:lumMod val="50000"/>
                  </a:schemeClr>
                </a:solidFill>
              </a:rPr>
              <a:t>мэхъу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916832"/>
            <a:ext cx="4032448" cy="381642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Сэ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сы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щ1элажьэр.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Уэ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у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щ1элажьэр.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Ар щ1элажьэр. 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Дэ </a:t>
            </a:r>
            <a:r>
              <a:rPr lang="ru-RU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ды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щ1элажьэр.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Фэ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фы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щ1элажьэр.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Ахэр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 щ1элажьэр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-RU" sz="18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699976" y="1916832"/>
            <a:ext cx="3969782" cy="38164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215" algn="just">
              <a:lnSpc>
                <a:spcPct val="115000"/>
              </a:lnSpc>
            </a:pPr>
            <a:r>
              <a:rPr lang="ru-RU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Сэ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 сыщ1элэжь</a:t>
            </a:r>
            <a:r>
              <a:rPr lang="ru-RU" sz="28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а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р.</a:t>
            </a:r>
            <a:endParaRPr lang="ru-RU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</a:pPr>
            <a:r>
              <a:rPr lang="ru-RU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Уэ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 ущ1элэжь</a:t>
            </a:r>
            <a:r>
              <a:rPr lang="ru-RU" sz="28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а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р.</a:t>
            </a:r>
            <a:endParaRPr lang="ru-RU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</a:pP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Ар щ1элэжь</a:t>
            </a:r>
            <a:r>
              <a:rPr lang="ru-RU" sz="28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а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р. </a:t>
            </a:r>
            <a:endParaRPr lang="ru-RU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</a:pP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Дэ дыщ1элэжь</a:t>
            </a:r>
            <a:r>
              <a:rPr lang="ru-RU" sz="28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а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р.</a:t>
            </a:r>
            <a:endParaRPr lang="ru-RU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</a:pPr>
            <a:r>
              <a:rPr lang="ru-RU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Фэ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 фыщ1элэжь</a:t>
            </a:r>
            <a:r>
              <a:rPr lang="ru-RU" sz="28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а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р.</a:t>
            </a:r>
            <a:endParaRPr lang="ru-RU" sz="2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</a:pPr>
            <a:r>
              <a:rPr lang="ru-RU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Ахэр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 щ1элэжь</a:t>
            </a:r>
            <a:r>
              <a:rPr lang="ru-RU" sz="28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а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р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-RU" sz="18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5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064896" cy="1143000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chemeClr val="accent5">
                    <a:lumMod val="50000"/>
                  </a:schemeClr>
                </a:solidFill>
              </a:rPr>
              <a:t>Причастиер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b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падежк1э зэхъуэк1а </a:t>
            </a:r>
            <a:r>
              <a:rPr lang="ru-RU" b="1" dirty="0" err="1" smtClean="0">
                <a:solidFill>
                  <a:schemeClr val="accent5">
                    <a:lumMod val="50000"/>
                  </a:schemeClr>
                </a:solidFill>
              </a:rPr>
              <a:t>мэхъу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060848"/>
            <a:ext cx="8856984" cy="2401492"/>
          </a:xfrm>
        </p:spPr>
        <p:txBody>
          <a:bodyPr/>
          <a:lstStyle/>
          <a:p>
            <a:r>
              <a:rPr lang="ru-RU" sz="3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Им.п</a:t>
            </a:r>
            <a:r>
              <a:rPr lang="ru-RU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ru-RU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ru-RU" sz="30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сытыр</a:t>
            </a:r>
            <a:r>
              <a:rPr lang="ru-RU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?)          </a:t>
            </a:r>
            <a:r>
              <a:rPr lang="ru-RU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сы</a:t>
            </a:r>
            <a:r>
              <a:rPr lang="ru-RU" sz="30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зэры</a:t>
            </a:r>
            <a:r>
              <a:rPr lang="ru-RU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лажьэ</a:t>
            </a:r>
            <a:r>
              <a:rPr lang="ru-RU" sz="3000" b="1" dirty="0" err="1" smtClean="0">
                <a:solidFill>
                  <a:srgbClr val="FF0000"/>
                </a:solidFill>
              </a:rPr>
              <a:t>р</a:t>
            </a:r>
            <a:endParaRPr lang="ru-RU" sz="3000" b="1" dirty="0">
              <a:solidFill>
                <a:srgbClr val="FF0000"/>
              </a:solidFill>
            </a:endParaRPr>
          </a:p>
          <a:p>
            <a:r>
              <a:rPr lang="ru-RU" sz="3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Эр.п</a:t>
            </a:r>
            <a:r>
              <a:rPr lang="ru-RU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ru-RU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(сытым?)          </a:t>
            </a:r>
            <a:r>
              <a:rPr lang="ru-RU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сы</a:t>
            </a:r>
            <a:r>
              <a:rPr lang="ru-RU" sz="30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зэры</a:t>
            </a:r>
            <a:r>
              <a:rPr lang="ru-RU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лажьэ</a:t>
            </a:r>
            <a:r>
              <a:rPr lang="ru-RU" sz="3000" b="1" dirty="0" err="1" smtClean="0">
                <a:solidFill>
                  <a:srgbClr val="FF0000"/>
                </a:solidFill>
              </a:rPr>
              <a:t>м</a:t>
            </a:r>
            <a:endParaRPr lang="ru-RU" sz="3000" b="1" dirty="0">
              <a:solidFill>
                <a:srgbClr val="FF0000"/>
              </a:solidFill>
            </a:endParaRPr>
          </a:p>
          <a:p>
            <a:r>
              <a:rPr lang="ru-RU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Пос. п. </a:t>
            </a:r>
            <a:r>
              <a:rPr lang="ru-RU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(сытымк1э?) </a:t>
            </a:r>
            <a:r>
              <a:rPr lang="ru-RU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сы</a:t>
            </a:r>
            <a:r>
              <a:rPr lang="ru-RU" sz="3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зэры</a:t>
            </a:r>
            <a:r>
              <a:rPr lang="ru-RU" sz="3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лажьэ</a:t>
            </a:r>
            <a:r>
              <a:rPr lang="ru-RU" sz="3000" b="1" dirty="0" smtClean="0">
                <a:solidFill>
                  <a:srgbClr val="FF0000"/>
                </a:solidFill>
              </a:rPr>
              <a:t>мк1э</a:t>
            </a:r>
            <a:endParaRPr lang="ru-RU" sz="3000" b="1" dirty="0">
              <a:solidFill>
                <a:srgbClr val="FF0000"/>
              </a:solidFill>
            </a:endParaRPr>
          </a:p>
          <a:p>
            <a:r>
              <a:rPr lang="ru-RU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Об. п. </a:t>
            </a:r>
            <a:r>
              <a:rPr lang="ru-RU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ru-RU" sz="3000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сытырауэ</a:t>
            </a:r>
            <a:r>
              <a:rPr lang="ru-RU" sz="3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?)   </a:t>
            </a:r>
            <a:r>
              <a:rPr lang="ru-RU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сы</a:t>
            </a:r>
            <a:r>
              <a:rPr lang="ru-RU" sz="3000" b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зэры</a:t>
            </a:r>
            <a:r>
              <a:rPr lang="ru-RU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лажьэ</a:t>
            </a:r>
            <a:r>
              <a:rPr lang="ru-RU" sz="3000" b="1" dirty="0" err="1" smtClean="0">
                <a:solidFill>
                  <a:srgbClr val="FF0000"/>
                </a:solidFill>
              </a:rPr>
              <a:t>рауэ</a:t>
            </a:r>
            <a:endParaRPr lang="ru-RU" sz="3000" b="1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7544" y="4509120"/>
            <a:ext cx="8280920" cy="19442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b="1" dirty="0" err="1" smtClean="0"/>
              <a:t>Зэрылажьэ</a:t>
            </a:r>
            <a:r>
              <a:rPr lang="ru-RU" sz="2400" b="1" dirty="0" smtClean="0"/>
              <a:t> щ1ык1эр </a:t>
            </a:r>
            <a:r>
              <a:rPr lang="ru-RU" sz="2400" dirty="0" smtClean="0"/>
              <a:t>– как работает</a:t>
            </a:r>
          </a:p>
          <a:p>
            <a:r>
              <a:rPr lang="ru-RU" sz="2400" b="1" dirty="0" err="1" smtClean="0"/>
              <a:t>Зэрылажьэ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щыгъыныр</a:t>
            </a:r>
            <a:r>
              <a:rPr lang="ru-RU" sz="2400" b="1" dirty="0" smtClean="0"/>
              <a:t> </a:t>
            </a:r>
            <a:r>
              <a:rPr lang="ru-RU" sz="2400" dirty="0" smtClean="0"/>
              <a:t>– одежда, в которой работает</a:t>
            </a:r>
          </a:p>
          <a:p>
            <a:r>
              <a:rPr lang="ru-RU" sz="2400" b="1" dirty="0" err="1" smtClean="0"/>
              <a:t>Зэрылажьэ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техникэр</a:t>
            </a:r>
            <a:r>
              <a:rPr lang="ru-RU" sz="2400" b="1" dirty="0" smtClean="0"/>
              <a:t> </a:t>
            </a:r>
            <a:r>
              <a:rPr lang="ru-RU" sz="2400" dirty="0" smtClean="0"/>
              <a:t>– техника, на которой работает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0886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24744" cy="1143000"/>
          </a:xfrm>
        </p:spPr>
        <p:txBody>
          <a:bodyPr/>
          <a:lstStyle/>
          <a:p>
            <a:r>
              <a:rPr lang="ru-RU" b="1" dirty="0" err="1" smtClean="0">
                <a:solidFill>
                  <a:schemeClr val="accent5">
                    <a:lumMod val="50000"/>
                  </a:schemeClr>
                </a:solidFill>
              </a:rPr>
              <a:t>Псалъэухахэр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 зэдзэк1ын.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556792"/>
            <a:ext cx="4536504" cy="518457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err="1"/>
              <a:t>Сэ</a:t>
            </a:r>
            <a:r>
              <a:rPr lang="ru-RU" sz="2800" b="1" dirty="0"/>
              <a:t> </a:t>
            </a:r>
            <a:r>
              <a:rPr lang="ru-RU" sz="2800" b="1" dirty="0" err="1">
                <a:solidFill>
                  <a:srgbClr val="FF0000"/>
                </a:solidFill>
              </a:rPr>
              <a:t>сызэрылажьэр</a:t>
            </a:r>
            <a:r>
              <a:rPr lang="ru-RU" sz="2800" b="1" dirty="0"/>
              <a:t> си </a:t>
            </a:r>
            <a:r>
              <a:rPr lang="ru-RU" sz="2800" b="1" dirty="0" err="1"/>
              <a:t>ныбжьэгъум</a:t>
            </a:r>
            <a:r>
              <a:rPr lang="ru-RU" sz="2800" b="1" dirty="0"/>
              <a:t> ещ1э. </a:t>
            </a:r>
            <a:endParaRPr lang="ru-RU" sz="2800" b="1" dirty="0" smtClean="0"/>
          </a:p>
          <a:p>
            <a:r>
              <a:rPr lang="ru-RU" sz="2800" b="1" dirty="0" err="1" smtClean="0"/>
              <a:t>Сэ</a:t>
            </a:r>
            <a:r>
              <a:rPr lang="ru-RU" sz="2800" b="1" dirty="0" smtClean="0"/>
              <a:t> </a:t>
            </a:r>
            <a:r>
              <a:rPr lang="ru-RU" sz="2800" b="1" dirty="0" err="1">
                <a:solidFill>
                  <a:srgbClr val="FF0000"/>
                </a:solidFill>
              </a:rPr>
              <a:t>сызэрылажьэм</a:t>
            </a:r>
            <a:r>
              <a:rPr lang="ru-RU" sz="2800" b="1" dirty="0"/>
              <a:t> си </a:t>
            </a:r>
            <a:r>
              <a:rPr lang="ru-RU" sz="2800" b="1" dirty="0" err="1"/>
              <a:t>адэр</a:t>
            </a:r>
            <a:r>
              <a:rPr lang="ru-RU" sz="2800" b="1" dirty="0"/>
              <a:t> </a:t>
            </a:r>
            <a:r>
              <a:rPr lang="ru-RU" sz="2800" b="1" dirty="0" err="1"/>
              <a:t>еплъащ</a:t>
            </a:r>
            <a:r>
              <a:rPr lang="ru-RU" sz="2800" b="1" dirty="0"/>
              <a:t>. </a:t>
            </a:r>
            <a:endParaRPr lang="ru-RU" sz="2800" b="1" dirty="0" smtClean="0"/>
          </a:p>
          <a:p>
            <a:r>
              <a:rPr lang="ru-RU" sz="2800" b="1" dirty="0" err="1" smtClean="0"/>
              <a:t>Сэ</a:t>
            </a:r>
            <a:r>
              <a:rPr lang="ru-RU" sz="2800" b="1" dirty="0" smtClean="0"/>
              <a:t> </a:t>
            </a:r>
            <a:r>
              <a:rPr lang="ru-RU" sz="2800" b="1" dirty="0">
                <a:solidFill>
                  <a:srgbClr val="FF0000"/>
                </a:solidFill>
              </a:rPr>
              <a:t>сызэрылажьэмк1э</a:t>
            </a:r>
            <a:r>
              <a:rPr lang="ru-RU" sz="2800" b="1" dirty="0"/>
              <a:t> </a:t>
            </a:r>
            <a:r>
              <a:rPr lang="ru-RU" sz="2800" b="1" dirty="0" err="1"/>
              <a:t>уэ</a:t>
            </a:r>
            <a:r>
              <a:rPr lang="ru-RU" sz="2800" b="1" dirty="0"/>
              <a:t> </a:t>
            </a:r>
            <a:r>
              <a:rPr lang="ru-RU" sz="2800" b="1" dirty="0" err="1"/>
              <a:t>улэжьэфыну</a:t>
            </a:r>
            <a:r>
              <a:rPr lang="ru-RU" sz="2800" b="1" dirty="0"/>
              <a:t>? </a:t>
            </a:r>
            <a:endParaRPr lang="ru-RU" sz="2800" b="1" dirty="0" smtClean="0"/>
          </a:p>
          <a:p>
            <a:endParaRPr lang="ru-RU" sz="2800" b="1" dirty="0" smtClean="0"/>
          </a:p>
          <a:p>
            <a:r>
              <a:rPr lang="ru-RU" sz="2800" b="1" dirty="0" err="1" smtClean="0"/>
              <a:t>Сэ</a:t>
            </a:r>
            <a:r>
              <a:rPr lang="ru-RU" sz="2800" b="1" dirty="0" smtClean="0"/>
              <a:t> </a:t>
            </a:r>
            <a:r>
              <a:rPr lang="ru-RU" sz="2800" b="1" dirty="0" err="1">
                <a:solidFill>
                  <a:srgbClr val="FF0000"/>
                </a:solidFill>
              </a:rPr>
              <a:t>сызэрылажьэрауэ</a:t>
            </a:r>
            <a:r>
              <a:rPr lang="ru-RU" sz="2800" b="1" dirty="0"/>
              <a:t> къыщ1эк1ынщ абы игу </a:t>
            </a:r>
            <a:r>
              <a:rPr lang="ru-RU" sz="2800" b="1" dirty="0" err="1"/>
              <a:t>ирихьар</a:t>
            </a:r>
            <a:r>
              <a:rPr lang="ru-RU" sz="2800" b="1" dirty="0"/>
              <a:t>. </a:t>
            </a:r>
            <a:endParaRPr lang="ru-RU" sz="2800" b="1" dirty="0" smtClean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788023" y="1556792"/>
            <a:ext cx="4355977" cy="51845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solidFill>
                  <a:schemeClr val="tx1"/>
                </a:solidFill>
              </a:rPr>
              <a:t>То, как я работаю, знает мой друг.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Отец посмотрел на то, как я работаю.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Ты сможешь работать тем, чем я работаю?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Ему понравилось, наверное, то,  как я работаю.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31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08912" cy="864096"/>
          </a:xfrm>
        </p:spPr>
        <p:txBody>
          <a:bodyPr>
            <a:normAutofit fontScale="90000"/>
          </a:bodyPr>
          <a:lstStyle/>
          <a:p>
            <a:r>
              <a:rPr lang="ru-RU" sz="3600" b="1" dirty="0" err="1" smtClean="0">
                <a:solidFill>
                  <a:schemeClr val="accent5">
                    <a:lumMod val="50000"/>
                  </a:schemeClr>
                </a:solidFill>
              </a:rPr>
              <a:t>Къезэгъ</a:t>
            </a: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</a:rPr>
              <a:t> псалъэхэмк1э </a:t>
            </a:r>
            <a:br>
              <a:rPr lang="ru-RU" sz="36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sz="3600" b="1" dirty="0" err="1" smtClean="0">
                <a:solidFill>
                  <a:schemeClr val="accent5">
                    <a:lumMod val="50000"/>
                  </a:schemeClr>
                </a:solidFill>
              </a:rPr>
              <a:t>псалъэухахэр</a:t>
            </a: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3600" b="1" dirty="0" err="1" smtClean="0">
                <a:solidFill>
                  <a:schemeClr val="accent5">
                    <a:lumMod val="50000"/>
                  </a:schemeClr>
                </a:solidFill>
              </a:rPr>
              <a:t>нэвгъэсыж</a:t>
            </a: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ru-RU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57422"/>
            <a:ext cx="8712968" cy="5139930"/>
          </a:xfrm>
        </p:spPr>
        <p:txBody>
          <a:bodyPr>
            <a:noAutofit/>
          </a:bodyPr>
          <a:lstStyle/>
          <a:p>
            <a:pPr lvl="0"/>
            <a:r>
              <a:rPr lang="ru-RU" sz="3200" b="1" dirty="0" smtClean="0">
                <a:solidFill>
                  <a:schemeClr val="tx1"/>
                </a:solidFill>
              </a:rPr>
              <a:t>Си </a:t>
            </a:r>
            <a:r>
              <a:rPr lang="ru-RU" sz="3200" b="1" dirty="0" err="1" smtClean="0">
                <a:solidFill>
                  <a:schemeClr val="tx1"/>
                </a:solidFill>
              </a:rPr>
              <a:t>ныбжьэгъур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u="sng" dirty="0" err="1" smtClean="0">
                <a:solidFill>
                  <a:schemeClr val="tx1"/>
                </a:solidFill>
              </a:rPr>
              <a:t>здэпсэур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smtClean="0">
                <a:solidFill>
                  <a:schemeClr val="tx1"/>
                </a:solidFill>
              </a:rPr>
              <a:t>(</a:t>
            </a:r>
            <a:r>
              <a:rPr lang="ru-RU" sz="3200" b="1" i="1" dirty="0" err="1" smtClean="0">
                <a:solidFill>
                  <a:schemeClr val="tx1"/>
                </a:solidFill>
              </a:rPr>
              <a:t>дэнэ</a:t>
            </a:r>
            <a:r>
              <a:rPr lang="ru-RU" sz="3200" b="1" i="1" dirty="0" smtClean="0">
                <a:solidFill>
                  <a:schemeClr val="tx1"/>
                </a:solidFill>
              </a:rPr>
              <a:t>?) </a:t>
            </a:r>
            <a:r>
              <a:rPr lang="ru-RU" sz="3200" b="1" dirty="0" smtClean="0">
                <a:solidFill>
                  <a:schemeClr val="tx1"/>
                </a:solidFill>
              </a:rPr>
              <a:t>…</a:t>
            </a:r>
          </a:p>
          <a:p>
            <a:pPr lvl="0"/>
            <a:r>
              <a:rPr lang="ru-RU" sz="3200" b="1" dirty="0" err="1" smtClean="0">
                <a:solidFill>
                  <a:schemeClr val="tx1"/>
                </a:solidFill>
              </a:rPr>
              <a:t>Диваным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u="sng" dirty="0" err="1" smtClean="0">
                <a:solidFill>
                  <a:schemeClr val="tx1"/>
                </a:solidFill>
              </a:rPr>
              <a:t>щыжейр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smtClean="0">
                <a:solidFill>
                  <a:schemeClr val="tx1"/>
                </a:solidFill>
              </a:rPr>
              <a:t>(</a:t>
            </a:r>
            <a:r>
              <a:rPr lang="ru-RU" sz="3200" b="1" i="1" dirty="0" err="1" smtClean="0">
                <a:solidFill>
                  <a:schemeClr val="tx1"/>
                </a:solidFill>
              </a:rPr>
              <a:t>хэт</a:t>
            </a:r>
            <a:r>
              <a:rPr lang="ru-RU" sz="3200" b="1" i="1" dirty="0" smtClean="0">
                <a:solidFill>
                  <a:schemeClr val="tx1"/>
                </a:solidFill>
              </a:rPr>
              <a:t>?) </a:t>
            </a:r>
            <a:r>
              <a:rPr lang="ru-RU" sz="3200" b="1" dirty="0" smtClean="0">
                <a:solidFill>
                  <a:schemeClr val="tx1"/>
                </a:solidFill>
              </a:rPr>
              <a:t>…</a:t>
            </a:r>
          </a:p>
          <a:p>
            <a:pPr lvl="0"/>
            <a:r>
              <a:rPr lang="ru-RU" sz="3200" b="1" dirty="0" smtClean="0">
                <a:solidFill>
                  <a:schemeClr val="tx1"/>
                </a:solidFill>
              </a:rPr>
              <a:t>Щ1алэхэр </a:t>
            </a:r>
            <a:r>
              <a:rPr lang="ru-RU" sz="3200" b="1" u="sng" dirty="0" err="1" smtClean="0">
                <a:solidFill>
                  <a:schemeClr val="tx1"/>
                </a:solidFill>
              </a:rPr>
              <a:t>зэрыджэгур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smtClean="0">
                <a:solidFill>
                  <a:schemeClr val="tx1"/>
                </a:solidFill>
              </a:rPr>
              <a:t>(сыт?) …</a:t>
            </a:r>
          </a:p>
          <a:p>
            <a:pPr lvl="0"/>
            <a:r>
              <a:rPr lang="ru-RU" sz="3200" b="1" dirty="0" err="1" smtClean="0">
                <a:solidFill>
                  <a:schemeClr val="tx1"/>
                </a:solidFill>
              </a:rPr>
              <a:t>Сэ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u="sng" dirty="0" err="1" smtClean="0">
                <a:solidFill>
                  <a:schemeClr val="tx1"/>
                </a:solidFill>
              </a:rPr>
              <a:t>сызэджэр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тхылъкъым</a:t>
            </a:r>
            <a:r>
              <a:rPr lang="ru-RU" sz="3200" b="1" dirty="0" smtClean="0">
                <a:solidFill>
                  <a:schemeClr val="tx1"/>
                </a:solidFill>
              </a:rPr>
              <a:t>, ат1э </a:t>
            </a:r>
            <a:r>
              <a:rPr lang="ru-RU" sz="3200" b="1" i="1" dirty="0" smtClean="0">
                <a:solidFill>
                  <a:schemeClr val="tx1"/>
                </a:solidFill>
              </a:rPr>
              <a:t>(сыт?) …</a:t>
            </a:r>
          </a:p>
          <a:p>
            <a:pPr lvl="0"/>
            <a:r>
              <a:rPr lang="ru-RU" sz="3200" b="1" dirty="0" err="1" smtClean="0">
                <a:solidFill>
                  <a:schemeClr val="tx1"/>
                </a:solidFill>
              </a:rPr>
              <a:t>Письмор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u="sng" dirty="0" err="1" smtClean="0">
                <a:solidFill>
                  <a:schemeClr val="tx1"/>
                </a:solidFill>
              </a:rPr>
              <a:t>зытхар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Риммэкъым</a:t>
            </a:r>
            <a:r>
              <a:rPr lang="ru-RU" sz="3200" b="1" dirty="0" smtClean="0">
                <a:solidFill>
                  <a:schemeClr val="tx1"/>
                </a:solidFill>
              </a:rPr>
              <a:t>, ат1э </a:t>
            </a:r>
            <a:r>
              <a:rPr lang="ru-RU" sz="3200" b="1" i="1" dirty="0" smtClean="0">
                <a:solidFill>
                  <a:schemeClr val="tx1"/>
                </a:solidFill>
              </a:rPr>
              <a:t>(</a:t>
            </a:r>
            <a:r>
              <a:rPr lang="ru-RU" sz="3200" b="1" i="1" dirty="0" err="1" smtClean="0">
                <a:solidFill>
                  <a:schemeClr val="tx1"/>
                </a:solidFill>
              </a:rPr>
              <a:t>хэт</a:t>
            </a:r>
            <a:r>
              <a:rPr lang="ru-RU" sz="3200" b="1" i="1" dirty="0" smtClean="0">
                <a:solidFill>
                  <a:schemeClr val="tx1"/>
                </a:solidFill>
              </a:rPr>
              <a:t>?) …</a:t>
            </a:r>
          </a:p>
          <a:p>
            <a:pPr lvl="0"/>
            <a:r>
              <a:rPr lang="ru-RU" sz="3200" b="1" dirty="0" err="1">
                <a:solidFill>
                  <a:schemeClr val="tx1"/>
                </a:solidFill>
              </a:rPr>
              <a:t>П</a:t>
            </a:r>
            <a:r>
              <a:rPr lang="ru-RU" sz="3200" b="1" dirty="0" err="1" smtClean="0">
                <a:solidFill>
                  <a:schemeClr val="tx1"/>
                </a:solidFill>
              </a:rPr>
              <a:t>аркым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u="sng" dirty="0" smtClean="0">
                <a:solidFill>
                  <a:schemeClr val="tx1"/>
                </a:solidFill>
              </a:rPr>
              <a:t>сыщык1уэм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smtClean="0">
                <a:solidFill>
                  <a:schemeClr val="tx1"/>
                </a:solidFill>
              </a:rPr>
              <a:t>с</a:t>
            </a:r>
            <a:r>
              <a:rPr lang="ru-RU" sz="3200" b="1" dirty="0" smtClean="0">
                <a:solidFill>
                  <a:schemeClr val="tx1"/>
                </a:solidFill>
              </a:rPr>
              <a:t>и </a:t>
            </a:r>
            <a:r>
              <a:rPr lang="ru-RU" sz="3200" b="1" dirty="0" err="1" smtClean="0">
                <a:solidFill>
                  <a:schemeClr val="tx1"/>
                </a:solidFill>
              </a:rPr>
              <a:t>ныбжьэгъум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>
                <a:solidFill>
                  <a:schemeClr val="tx1"/>
                </a:solidFill>
              </a:rPr>
              <a:t>(</a:t>
            </a:r>
            <a:r>
              <a:rPr lang="ru-RU" sz="3200" b="1" i="1" dirty="0" smtClean="0">
                <a:solidFill>
                  <a:schemeClr val="tx1"/>
                </a:solidFill>
              </a:rPr>
              <a:t>сыт сщ1ар?) …</a:t>
            </a:r>
            <a:endParaRPr lang="ru-RU" sz="3200" b="1" i="1" dirty="0">
              <a:solidFill>
                <a:schemeClr val="tx1"/>
              </a:solidFill>
            </a:endParaRPr>
          </a:p>
        </p:txBody>
      </p:sp>
      <p:sp>
        <p:nvSpPr>
          <p:cNvPr id="4" name="5-конечная звезда 3"/>
          <p:cNvSpPr/>
          <p:nvPr/>
        </p:nvSpPr>
        <p:spPr>
          <a:xfrm>
            <a:off x="8028384" y="5877272"/>
            <a:ext cx="648072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6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845</TotalTime>
  <Words>572</Words>
  <Application>Microsoft Office PowerPoint</Application>
  <PresentationFormat>Экран 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Остин</vt:lpstr>
      <vt:lpstr>Изучаем  кабардинский  язык</vt:lpstr>
      <vt:lpstr>Псалъэжьхэр зыдогъащ1э</vt:lpstr>
      <vt:lpstr>Что такое причастие?</vt:lpstr>
      <vt:lpstr>Презентация PowerPoint</vt:lpstr>
      <vt:lpstr>Презентация PowerPoint</vt:lpstr>
      <vt:lpstr>Причастиер щхьэк1э, бжыгъэк1э, зэманк1э зэхъуэк1а мэхъу.</vt:lpstr>
      <vt:lpstr>Причастиер  падежк1э зэхъуэк1а мэхъу.</vt:lpstr>
      <vt:lpstr>Псалъэухахэр зэдзэк1ын.</vt:lpstr>
      <vt:lpstr>Къезэгъ псалъэхэмк1э  псалъэухахэр нэвгъэсыж.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Mama</cp:lastModifiedBy>
  <cp:revision>61</cp:revision>
  <dcterms:created xsi:type="dcterms:W3CDTF">2013-11-25T07:17:07Z</dcterms:created>
  <dcterms:modified xsi:type="dcterms:W3CDTF">2014-10-18T15:33:57Z</dcterms:modified>
</cp:coreProperties>
</file>