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89" r:id="rId3"/>
    <p:sldId id="290" r:id="rId4"/>
    <p:sldId id="291" r:id="rId5"/>
    <p:sldId id="292" r:id="rId6"/>
    <p:sldId id="271" r:id="rId7"/>
    <p:sldId id="293" r:id="rId8"/>
    <p:sldId id="294" r:id="rId9"/>
    <p:sldId id="270" r:id="rId10"/>
    <p:sldId id="262" r:id="rId1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2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2" y="-3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055A6-10F4-45AA-A41A-B2EC318DD158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1269F-48F5-4FF6-95EB-C038578B2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35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B8C23E5-39D8-4306-A65B-76B41EB768B9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B8C23E5-39D8-4306-A65B-76B41EB768B9}" type="datetimeFigureOut">
              <a:rPr lang="ru-RU" smtClean="0"/>
              <a:t>18.10.2014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91680" y="2492896"/>
            <a:ext cx="6355041" cy="1917740"/>
          </a:xfrm>
        </p:spPr>
        <p:txBody>
          <a:bodyPr>
            <a:noAutofit/>
          </a:bodyPr>
          <a:lstStyle/>
          <a:p>
            <a:r>
              <a:rPr lang="ru-RU" sz="4400" b="1" dirty="0" smtClean="0">
                <a:solidFill>
                  <a:srgbClr val="512373"/>
                </a:solidFill>
              </a:rPr>
              <a:t>Изучаем </a:t>
            </a:r>
            <a:br>
              <a:rPr lang="ru-RU" sz="4400" b="1" dirty="0" smtClean="0">
                <a:solidFill>
                  <a:srgbClr val="512373"/>
                </a:solidFill>
              </a:rPr>
            </a:br>
            <a:r>
              <a:rPr lang="ru-RU" sz="4400" b="1" dirty="0" smtClean="0">
                <a:solidFill>
                  <a:srgbClr val="512373"/>
                </a:solidFill>
              </a:rPr>
              <a:t>кабардинский </a:t>
            </a:r>
            <a:br>
              <a:rPr lang="ru-RU" sz="4400" b="1" dirty="0" smtClean="0">
                <a:solidFill>
                  <a:srgbClr val="512373"/>
                </a:solidFill>
              </a:rPr>
            </a:br>
            <a:r>
              <a:rPr lang="ru-RU" sz="4400" b="1" dirty="0" smtClean="0">
                <a:solidFill>
                  <a:srgbClr val="512373"/>
                </a:solidFill>
              </a:rPr>
              <a:t>язык</a:t>
            </a:r>
            <a:endParaRPr lang="ru-RU" sz="4400" b="1" dirty="0">
              <a:solidFill>
                <a:srgbClr val="512373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32040" y="5517232"/>
            <a:ext cx="3741851" cy="1044605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tx1"/>
                </a:solidFill>
              </a:rPr>
              <a:t>Занятие №82</a:t>
            </a:r>
            <a:endParaRPr lang="ru-RU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6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err="1" smtClean="0">
                <a:solidFill>
                  <a:schemeClr val="tx1"/>
                </a:solidFill>
              </a:rPr>
              <a:t>Фыпсэу</a:t>
            </a:r>
            <a:r>
              <a:rPr lang="ru-RU" sz="4800" b="1" dirty="0" smtClean="0">
                <a:solidFill>
                  <a:schemeClr val="tx1"/>
                </a:solidFill>
              </a:rPr>
              <a:t>! </a:t>
            </a:r>
          </a:p>
          <a:p>
            <a:pPr algn="ctr"/>
            <a:r>
              <a:rPr lang="ru-RU" sz="4800" b="1" dirty="0" err="1" smtClean="0">
                <a:solidFill>
                  <a:schemeClr val="tx1"/>
                </a:solidFill>
              </a:rPr>
              <a:t>Узыншэу</a:t>
            </a:r>
            <a:r>
              <a:rPr lang="ru-RU" sz="4800" b="1" dirty="0" smtClean="0">
                <a:solidFill>
                  <a:schemeClr val="tx1"/>
                </a:solidFill>
              </a:rPr>
              <a:t> </a:t>
            </a:r>
            <a:r>
              <a:rPr lang="ru-RU" sz="4800" b="1" dirty="0" err="1" smtClean="0">
                <a:solidFill>
                  <a:schemeClr val="tx1"/>
                </a:solidFill>
              </a:rPr>
              <a:t>фыщыт</a:t>
            </a:r>
            <a:r>
              <a:rPr lang="ru-RU" sz="4800" b="1" dirty="0" smtClean="0">
                <a:solidFill>
                  <a:schemeClr val="tx1"/>
                </a:solidFill>
              </a:rPr>
              <a:t>!</a:t>
            </a:r>
            <a:endParaRPr lang="ru-RU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22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7992888" cy="2376264"/>
          </a:xfrm>
        </p:spPr>
        <p:txBody>
          <a:bodyPr>
            <a:normAutofit/>
          </a:bodyPr>
          <a:lstStyle/>
          <a:p>
            <a:pPr algn="ctr"/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</a:rPr>
              <a:t>Дунейр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</a:rPr>
              <a:t>зыхуэдэм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</a:rPr>
              <a:t>теухуа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 упщ1эхэр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</a:rPr>
              <a:t>догъэув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, </a:t>
            </a:r>
            <a:b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</a:rPr>
              <a:t>жэуап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</a:rPr>
              <a:t>идот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39552" y="3284984"/>
            <a:ext cx="8136904" cy="2547645"/>
          </a:xfrm>
        </p:spPr>
        <p:txBody>
          <a:bodyPr>
            <a:normAutofit/>
          </a:bodyPr>
          <a:lstStyle/>
          <a:p>
            <a:r>
              <a:rPr lang="ru-RU" sz="3600" b="1" i="1" dirty="0">
                <a:solidFill>
                  <a:schemeClr val="tx1"/>
                </a:solidFill>
              </a:rPr>
              <a:t>Сыт </a:t>
            </a:r>
            <a:r>
              <a:rPr lang="ru-RU" sz="3600" b="1" i="1" dirty="0" err="1">
                <a:solidFill>
                  <a:schemeClr val="tx1"/>
                </a:solidFill>
              </a:rPr>
              <a:t>хуэдэ</a:t>
            </a:r>
            <a:r>
              <a:rPr lang="ru-RU" sz="3600" b="1" i="1" dirty="0">
                <a:solidFill>
                  <a:schemeClr val="tx1"/>
                </a:solidFill>
              </a:rPr>
              <a:t> </a:t>
            </a:r>
            <a:r>
              <a:rPr lang="ru-RU" sz="3600" b="1" i="1" dirty="0" err="1">
                <a:solidFill>
                  <a:schemeClr val="tx1"/>
                </a:solidFill>
              </a:rPr>
              <a:t>нобэ</a:t>
            </a:r>
            <a:r>
              <a:rPr lang="ru-RU" sz="3600" b="1" i="1" dirty="0">
                <a:solidFill>
                  <a:schemeClr val="tx1"/>
                </a:solidFill>
              </a:rPr>
              <a:t> </a:t>
            </a:r>
            <a:r>
              <a:rPr lang="ru-RU" sz="3600" b="1" i="1" dirty="0" err="1">
                <a:solidFill>
                  <a:schemeClr val="tx1"/>
                </a:solidFill>
              </a:rPr>
              <a:t>дунейр</a:t>
            </a:r>
            <a:r>
              <a:rPr lang="ru-RU" sz="3600" b="1" i="1" dirty="0">
                <a:solidFill>
                  <a:schemeClr val="tx1"/>
                </a:solidFill>
              </a:rPr>
              <a:t>? </a:t>
            </a:r>
            <a:endParaRPr lang="ru-RU" sz="3600" b="1" i="1" dirty="0" smtClean="0">
              <a:solidFill>
                <a:schemeClr val="tx1"/>
              </a:solidFill>
            </a:endParaRPr>
          </a:p>
          <a:p>
            <a:r>
              <a:rPr lang="ru-RU" sz="3600" b="1" i="1" dirty="0" smtClean="0">
                <a:solidFill>
                  <a:schemeClr val="tx1"/>
                </a:solidFill>
              </a:rPr>
              <a:t>Сыт </a:t>
            </a:r>
            <a:r>
              <a:rPr lang="ru-RU" sz="3600" b="1" i="1" dirty="0" err="1">
                <a:solidFill>
                  <a:schemeClr val="tx1"/>
                </a:solidFill>
              </a:rPr>
              <a:t>хуэдэ</a:t>
            </a:r>
            <a:r>
              <a:rPr lang="ru-RU" sz="3600" b="1" i="1" u="sng" dirty="0" err="1">
                <a:solidFill>
                  <a:srgbClr val="0070C0"/>
                </a:solidFill>
              </a:rPr>
              <a:t>т</a:t>
            </a:r>
            <a:r>
              <a:rPr lang="ru-RU" sz="3600" b="1" i="1" dirty="0">
                <a:solidFill>
                  <a:schemeClr val="tx1"/>
                </a:solidFill>
              </a:rPr>
              <a:t> </a:t>
            </a:r>
            <a:r>
              <a:rPr lang="ru-RU" sz="3600" b="1" i="1" dirty="0" err="1" smtClean="0">
                <a:solidFill>
                  <a:schemeClr val="tx1"/>
                </a:solidFill>
              </a:rPr>
              <a:t>дыгъуасэ</a:t>
            </a:r>
            <a:r>
              <a:rPr lang="ru-RU" sz="3600" b="1" i="1" dirty="0" smtClean="0">
                <a:solidFill>
                  <a:schemeClr val="tx1"/>
                </a:solidFill>
              </a:rPr>
              <a:t> </a:t>
            </a:r>
            <a:r>
              <a:rPr lang="ru-RU" sz="3600" b="1" i="1" dirty="0" err="1">
                <a:solidFill>
                  <a:schemeClr val="tx1"/>
                </a:solidFill>
              </a:rPr>
              <a:t>дунейр</a:t>
            </a:r>
            <a:r>
              <a:rPr lang="ru-RU" sz="3600" b="1" i="1" dirty="0">
                <a:solidFill>
                  <a:schemeClr val="tx1"/>
                </a:solidFill>
              </a:rPr>
              <a:t>? </a:t>
            </a:r>
            <a:endParaRPr lang="ru-RU" sz="3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288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8136904" cy="1368152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err="1" smtClean="0">
                <a:solidFill>
                  <a:schemeClr val="accent6">
                    <a:lumMod val="50000"/>
                  </a:schemeClr>
                </a:solidFill>
              </a:rPr>
              <a:t>Псалъэжьхэр</a:t>
            </a:r>
            <a:r>
              <a:rPr lang="ru-RU" sz="3600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sz="3600" b="1" dirty="0" err="1" smtClean="0">
                <a:solidFill>
                  <a:schemeClr val="accent6">
                    <a:lumMod val="50000"/>
                  </a:schemeClr>
                </a:solidFill>
              </a:rPr>
              <a:t>дигу</a:t>
            </a:r>
            <a:r>
              <a:rPr lang="ru-RU" sz="3600" b="1" dirty="0" smtClean="0">
                <a:solidFill>
                  <a:schemeClr val="accent6">
                    <a:lumMod val="50000"/>
                  </a:schemeClr>
                </a:solidFill>
              </a:rPr>
              <a:t> къыдогъэк1ыж.</a:t>
            </a:r>
            <a:endParaRPr lang="ru-RU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844824"/>
            <a:ext cx="8280920" cy="4608512"/>
          </a:xfrm>
        </p:spPr>
        <p:txBody>
          <a:bodyPr>
            <a:normAutofit lnSpcReduction="10000"/>
          </a:bodyPr>
          <a:lstStyle/>
          <a:p>
            <a:r>
              <a:rPr lang="ru-RU" sz="3200" b="1" dirty="0" err="1">
                <a:solidFill>
                  <a:schemeClr val="tx1"/>
                </a:solidFill>
              </a:rPr>
              <a:t>Гъатхэм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жеяр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бжьыхьэм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магъыж</a:t>
            </a:r>
            <a:r>
              <a:rPr lang="ru-RU" sz="3200" b="1" dirty="0">
                <a:solidFill>
                  <a:schemeClr val="tx1"/>
                </a:solidFill>
              </a:rPr>
              <a:t>.</a:t>
            </a:r>
          </a:p>
          <a:p>
            <a:r>
              <a:rPr lang="ru-RU" sz="3200" b="1" dirty="0" err="1">
                <a:solidFill>
                  <a:schemeClr val="tx1"/>
                </a:solidFill>
              </a:rPr>
              <a:t>Гъатхэм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тумысар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бжьыхьэм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къытепхыжыркъым</a:t>
            </a:r>
            <a:r>
              <a:rPr lang="ru-RU" sz="3200" b="1" dirty="0">
                <a:solidFill>
                  <a:schemeClr val="tx1"/>
                </a:solidFill>
              </a:rPr>
              <a:t>.</a:t>
            </a:r>
          </a:p>
          <a:p>
            <a:r>
              <a:rPr lang="ru-RU" sz="3200" b="1" dirty="0" err="1">
                <a:solidFill>
                  <a:schemeClr val="tx1"/>
                </a:solidFill>
              </a:rPr>
              <a:t>Гъэмахуэм</a:t>
            </a:r>
            <a:r>
              <a:rPr lang="ru-RU" sz="3200" b="1" dirty="0">
                <a:solidFill>
                  <a:schemeClr val="tx1"/>
                </a:solidFill>
              </a:rPr>
              <a:t> 1эжьэ щ1ы, щ1ымахуэм </a:t>
            </a:r>
            <a:r>
              <a:rPr lang="ru-RU" sz="3200" b="1" dirty="0" err="1">
                <a:solidFill>
                  <a:schemeClr val="tx1"/>
                </a:solidFill>
              </a:rPr>
              <a:t>гу</a:t>
            </a:r>
            <a:r>
              <a:rPr lang="ru-RU" sz="3200" b="1" dirty="0">
                <a:solidFill>
                  <a:schemeClr val="tx1"/>
                </a:solidFill>
              </a:rPr>
              <a:t> щ1ы.</a:t>
            </a:r>
          </a:p>
          <a:p>
            <a:r>
              <a:rPr lang="ru-RU" sz="3200" b="1" dirty="0" err="1">
                <a:solidFill>
                  <a:schemeClr val="tx1"/>
                </a:solidFill>
              </a:rPr>
              <a:t>Гъэмахуэ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тхьэмахуэр</a:t>
            </a:r>
            <a:r>
              <a:rPr lang="ru-RU" sz="3200" b="1" dirty="0">
                <a:solidFill>
                  <a:schemeClr val="tx1"/>
                </a:solidFill>
              </a:rPr>
              <a:t> щ1ымахуэ </a:t>
            </a:r>
            <a:r>
              <a:rPr lang="ru-RU" sz="3200" b="1" dirty="0" err="1">
                <a:solidFill>
                  <a:schemeClr val="tx1"/>
                </a:solidFill>
              </a:rPr>
              <a:t>гъуэмылэщ</a:t>
            </a:r>
            <a:r>
              <a:rPr lang="ru-RU" sz="3200" b="1" dirty="0">
                <a:solidFill>
                  <a:schemeClr val="tx1"/>
                </a:solidFill>
              </a:rPr>
              <a:t>.</a:t>
            </a:r>
          </a:p>
          <a:p>
            <a:r>
              <a:rPr lang="ru-RU" sz="3200" b="1" dirty="0" err="1">
                <a:solidFill>
                  <a:schemeClr val="tx1"/>
                </a:solidFill>
              </a:rPr>
              <a:t>Гъэм</a:t>
            </a:r>
            <a:r>
              <a:rPr lang="ru-RU" sz="3200" b="1" dirty="0">
                <a:solidFill>
                  <a:schemeClr val="tx1"/>
                </a:solidFill>
              </a:rPr>
              <a:t> и </a:t>
            </a:r>
            <a:r>
              <a:rPr lang="ru-RU" sz="3200" b="1" dirty="0" err="1">
                <a:solidFill>
                  <a:schemeClr val="tx1"/>
                </a:solidFill>
              </a:rPr>
              <a:t>зы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махуэм</a:t>
            </a:r>
            <a:r>
              <a:rPr lang="ru-RU" sz="3200" b="1" dirty="0">
                <a:solidFill>
                  <a:schemeClr val="tx1"/>
                </a:solidFill>
              </a:rPr>
              <a:t> щ1ымахуэм </a:t>
            </a:r>
            <a:r>
              <a:rPr lang="ru-RU" sz="3200" b="1" dirty="0" err="1">
                <a:solidFill>
                  <a:schemeClr val="tx1"/>
                </a:solidFill>
              </a:rPr>
              <a:t>уегъашхэ</a:t>
            </a:r>
            <a:r>
              <a:rPr lang="ru-RU" sz="3200" b="1" dirty="0">
                <a:solidFill>
                  <a:schemeClr val="tx1"/>
                </a:solidFill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883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1440160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Образуем желательное наклонение от глаголов.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404216"/>
              </p:ext>
            </p:extLst>
          </p:nvPr>
        </p:nvGraphicFramePr>
        <p:xfrm>
          <a:off x="467544" y="1916832"/>
          <a:ext cx="2232248" cy="37624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248"/>
              </a:tblGrid>
              <a:tr h="432048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инфинитив</a:t>
                      </a:r>
                      <a:endParaRPr lang="ru-RU" b="1" dirty="0"/>
                    </a:p>
                  </a:txBody>
                  <a:tcPr/>
                </a:tc>
              </a:tr>
              <a:tr h="666074">
                <a:tc>
                  <a:txBody>
                    <a:bodyPr/>
                    <a:lstStyle/>
                    <a:p>
                      <a:pPr marL="180000" indent="9017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8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к1уэн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6074">
                <a:tc>
                  <a:txBody>
                    <a:bodyPr/>
                    <a:lstStyle/>
                    <a:p>
                      <a:pPr marL="180000" indent="9017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8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еджэн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6074">
                <a:tc>
                  <a:txBody>
                    <a:bodyPr/>
                    <a:lstStyle/>
                    <a:p>
                      <a:pPr marL="180000" indent="9017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800" dirty="0" err="1" smtClean="0">
                          <a:effectLst/>
                          <a:latin typeface="Times New Roman" pitchFamily="18" charset="0"/>
                          <a:ea typeface="Calibri"/>
                          <a:cs typeface="Times New Roman" pitchFamily="18" charset="0"/>
                        </a:rPr>
                        <a:t>щылэжьэн</a:t>
                      </a:r>
                      <a:endParaRPr lang="ru-RU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666074">
                <a:tc>
                  <a:txBody>
                    <a:bodyPr/>
                    <a:lstStyle/>
                    <a:p>
                      <a:pPr marL="180000" indent="9017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8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джэгун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6074">
                <a:tc>
                  <a:txBody>
                    <a:bodyPr/>
                    <a:lstStyle/>
                    <a:p>
                      <a:pPr marL="180000" indent="9017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8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еплъын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120556"/>
              </p:ext>
            </p:extLst>
          </p:nvPr>
        </p:nvGraphicFramePr>
        <p:xfrm>
          <a:off x="2843808" y="1916832"/>
          <a:ext cx="5760640" cy="3744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640"/>
              </a:tblGrid>
              <a:tr h="429980">
                <a:tc>
                  <a:txBody>
                    <a:bodyPr/>
                    <a:lstStyle/>
                    <a:p>
                      <a:pPr algn="ctr"/>
                      <a:r>
                        <a:rPr lang="ru-RU" b="1" dirty="0" smtClean="0"/>
                        <a:t>желательное</a:t>
                      </a:r>
                      <a:r>
                        <a:rPr lang="ru-RU" b="1" baseline="0" dirty="0" smtClean="0"/>
                        <a:t> наклонение</a:t>
                      </a:r>
                      <a:endParaRPr lang="ru-RU" b="1" dirty="0"/>
                    </a:p>
                  </a:txBody>
                  <a:tcPr/>
                </a:tc>
              </a:tr>
              <a:tr h="662887">
                <a:tc>
                  <a:txBody>
                    <a:bodyPr/>
                    <a:lstStyle/>
                    <a:p>
                      <a:pPr marL="180000" indent="9017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8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сык1уащэрэт, сык1уарэт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2887">
                <a:tc>
                  <a:txBody>
                    <a:bodyPr/>
                    <a:lstStyle/>
                    <a:p>
                      <a:pPr marL="180000" indent="9017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8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седжащэрэт</a:t>
                      </a:r>
                      <a:r>
                        <a:rPr lang="ru-RU" sz="28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, </a:t>
                      </a:r>
                      <a:r>
                        <a:rPr lang="ru-RU" sz="28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седжарэт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662887">
                <a:tc>
                  <a:txBody>
                    <a:bodyPr/>
                    <a:lstStyle/>
                    <a:p>
                      <a:pPr marL="180000" indent="9017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сыщылэжьащэрэт</a:t>
                      </a:r>
                      <a:r>
                        <a:rPr lang="ru-RU" sz="2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ru-RU" sz="2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сыщылэжьарэт</a:t>
                      </a:r>
                      <a:endParaRPr lang="ru-RU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662887">
                <a:tc>
                  <a:txBody>
                    <a:bodyPr/>
                    <a:lstStyle/>
                    <a:p>
                      <a:pPr marL="180000" indent="90170" algn="l">
                        <a:lnSpc>
                          <a:spcPct val="100000"/>
                        </a:lnSpc>
                        <a:spcAft>
                          <a:spcPts val="0"/>
                        </a:spcAft>
                        <a:tabLst>
                          <a:tab pos="630555" algn="l"/>
                        </a:tabLst>
                      </a:pPr>
                      <a:r>
                        <a:rPr lang="ru-RU" sz="2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сыджэгуащэрэт</a:t>
                      </a:r>
                      <a:r>
                        <a:rPr lang="ru-RU" sz="2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 </a:t>
                      </a:r>
                      <a:r>
                        <a:rPr lang="ru-RU" sz="2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сыджэгуарэт</a:t>
                      </a:r>
                      <a:endParaRPr lang="ru-RU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662887">
                <a:tc>
                  <a:txBody>
                    <a:bodyPr/>
                    <a:lstStyle/>
                    <a:p>
                      <a:r>
                        <a:rPr lang="ru-RU" sz="2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  </a:t>
                      </a:r>
                      <a:r>
                        <a:rPr lang="ru-RU" sz="2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сеплъащэрэт</a:t>
                      </a:r>
                      <a:r>
                        <a:rPr lang="ru-RU" sz="2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, </a:t>
                      </a:r>
                      <a:r>
                        <a:rPr lang="ru-RU" sz="280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сеплъарэт</a:t>
                      </a:r>
                      <a:r>
                        <a:rPr lang="ru-RU" sz="2800" kern="1200" dirty="0" smtClean="0"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 </a:t>
                      </a:r>
                      <a:endParaRPr lang="ru-RU" sz="28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197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260648"/>
            <a:ext cx="8136904" cy="864096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/>
            </a:r>
            <a:br>
              <a:rPr lang="ru-RU" b="1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ru-RU" b="1" dirty="0">
                <a:solidFill>
                  <a:schemeClr val="accent6">
                    <a:lumMod val="50000"/>
                  </a:schemeClr>
                </a:solidFill>
              </a:rPr>
              <a:t>Причастием 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и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</a:rPr>
              <a:t>префиксхэр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24744"/>
            <a:ext cx="8928992" cy="568863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ru-RU" sz="2800" b="1" dirty="0">
                <a:latin typeface="Times New Roman"/>
                <a:ea typeface="Calibri"/>
              </a:rPr>
              <a:t>субъектные </a:t>
            </a:r>
            <a:r>
              <a:rPr lang="ru-RU" sz="2800" dirty="0">
                <a:latin typeface="Times New Roman"/>
                <a:ea typeface="Calibri"/>
              </a:rPr>
              <a:t>– </a:t>
            </a:r>
            <a:r>
              <a:rPr lang="ru-RU" sz="2800" b="1" dirty="0" err="1">
                <a:latin typeface="Times New Roman"/>
                <a:ea typeface="Calibri"/>
              </a:rPr>
              <a:t>зы</a:t>
            </a:r>
            <a:r>
              <a:rPr lang="ru-RU" sz="2800" b="1" dirty="0">
                <a:latin typeface="Times New Roman"/>
                <a:ea typeface="Calibri"/>
              </a:rPr>
              <a:t>-</a:t>
            </a:r>
            <a:r>
              <a:rPr lang="ru-RU" sz="2800" dirty="0">
                <a:latin typeface="Times New Roman"/>
                <a:ea typeface="Calibri"/>
              </a:rPr>
              <a:t> </a:t>
            </a:r>
            <a:r>
              <a:rPr lang="ru-RU" sz="2800" b="1" i="1" dirty="0" err="1">
                <a:solidFill>
                  <a:schemeClr val="accent6">
                    <a:lumMod val="50000"/>
                  </a:schemeClr>
                </a:solidFill>
                <a:latin typeface="Times New Roman"/>
                <a:ea typeface="Calibri"/>
              </a:rPr>
              <a:t>зытхыр</a:t>
            </a:r>
            <a:r>
              <a:rPr lang="ru-RU" sz="2800" b="1" i="1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Calibri"/>
              </a:rPr>
              <a:t>, </a:t>
            </a:r>
            <a:r>
              <a:rPr lang="ru-RU" sz="2800" b="1" i="1" dirty="0" smtClean="0">
                <a:solidFill>
                  <a:schemeClr val="accent6">
                    <a:lumMod val="50000"/>
                  </a:schemeClr>
                </a:solidFill>
                <a:latin typeface="Times New Roman"/>
                <a:ea typeface="Calibri"/>
              </a:rPr>
              <a:t>зыпщэф1ыр;</a:t>
            </a:r>
            <a:r>
              <a:rPr lang="ru-RU" sz="2800" b="1" dirty="0" smtClean="0">
                <a:solidFill>
                  <a:schemeClr val="accent6">
                    <a:lumMod val="50000"/>
                  </a:schemeClr>
                </a:solidFill>
                <a:latin typeface="Times New Roman"/>
                <a:ea typeface="Calibri"/>
              </a:rPr>
              <a:t> </a:t>
            </a:r>
            <a:r>
              <a:rPr lang="ru-RU" sz="2800" b="1" i="1" dirty="0">
                <a:latin typeface="Times New Roman"/>
                <a:ea typeface="Calibri"/>
              </a:rPr>
              <a:t>без префикса</a:t>
            </a:r>
            <a:r>
              <a:rPr lang="ru-RU" sz="2800" i="1" dirty="0">
                <a:latin typeface="Times New Roman"/>
                <a:ea typeface="Calibri"/>
              </a:rPr>
              <a:t> – </a:t>
            </a:r>
            <a:r>
              <a:rPr lang="ru-RU" sz="2800" b="1" i="1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Calibri"/>
              </a:rPr>
              <a:t>к1уэр, </a:t>
            </a:r>
            <a:r>
              <a:rPr lang="ru-RU" sz="2800" b="1" i="1" dirty="0" err="1">
                <a:solidFill>
                  <a:schemeClr val="accent6">
                    <a:lumMod val="50000"/>
                  </a:schemeClr>
                </a:solidFill>
                <a:latin typeface="Times New Roman"/>
                <a:ea typeface="Calibri"/>
              </a:rPr>
              <a:t>щысыр</a:t>
            </a:r>
            <a:r>
              <a:rPr lang="ru-RU" sz="2800" b="1" i="1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Calibri"/>
              </a:rPr>
              <a:t>; </a:t>
            </a:r>
          </a:p>
          <a:p>
            <a:r>
              <a:rPr lang="ru-RU" sz="2800" b="1" dirty="0" smtClean="0">
                <a:latin typeface="Times New Roman"/>
                <a:ea typeface="Calibri"/>
              </a:rPr>
              <a:t>объектные</a:t>
            </a:r>
            <a:r>
              <a:rPr lang="ru-RU" sz="2800" dirty="0" smtClean="0">
                <a:latin typeface="Times New Roman"/>
                <a:ea typeface="Calibri"/>
              </a:rPr>
              <a:t> </a:t>
            </a:r>
            <a:r>
              <a:rPr lang="ru-RU" sz="2800" dirty="0">
                <a:latin typeface="Times New Roman"/>
                <a:ea typeface="Calibri"/>
              </a:rPr>
              <a:t>– </a:t>
            </a:r>
            <a:r>
              <a:rPr lang="ru-RU" sz="2800" b="1" dirty="0">
                <a:latin typeface="Times New Roman"/>
                <a:ea typeface="Calibri"/>
              </a:rPr>
              <a:t>зэ- </a:t>
            </a:r>
            <a:r>
              <a:rPr lang="ru-RU" sz="2800" b="1" i="1" dirty="0" err="1">
                <a:solidFill>
                  <a:schemeClr val="accent6">
                    <a:lumMod val="50000"/>
                  </a:schemeClr>
                </a:solidFill>
                <a:latin typeface="Times New Roman"/>
                <a:ea typeface="Calibri"/>
              </a:rPr>
              <a:t>зэджэр</a:t>
            </a:r>
            <a:r>
              <a:rPr lang="ru-RU" sz="2800" b="1" i="1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Calibri"/>
              </a:rPr>
              <a:t>, зэда1уэр</a:t>
            </a:r>
            <a:r>
              <a:rPr lang="ru-RU" sz="2800" b="1" i="1" dirty="0" smtClean="0">
                <a:solidFill>
                  <a:schemeClr val="accent6">
                    <a:lumMod val="50000"/>
                  </a:schemeClr>
                </a:solidFill>
                <a:latin typeface="Times New Roman"/>
                <a:ea typeface="Calibri"/>
              </a:rPr>
              <a:t>;</a:t>
            </a:r>
            <a:r>
              <a:rPr lang="ru-RU" sz="2800" b="1" i="1" dirty="0">
                <a:solidFill>
                  <a:prstClr val="black"/>
                </a:solidFill>
                <a:latin typeface="Times New Roman"/>
                <a:ea typeface="Calibri"/>
              </a:rPr>
              <a:t> без префикса</a:t>
            </a:r>
            <a:r>
              <a:rPr lang="ru-RU" sz="2800" i="1" dirty="0">
                <a:solidFill>
                  <a:prstClr val="black"/>
                </a:solidFill>
                <a:latin typeface="Times New Roman"/>
                <a:ea typeface="Calibri"/>
              </a:rPr>
              <a:t> </a:t>
            </a:r>
            <a:r>
              <a:rPr lang="ru-RU" sz="2800" i="1" dirty="0" smtClean="0">
                <a:solidFill>
                  <a:prstClr val="black"/>
                </a:solidFill>
                <a:latin typeface="Times New Roman"/>
                <a:ea typeface="Calibri"/>
              </a:rPr>
              <a:t>– </a:t>
            </a:r>
            <a:r>
              <a:rPr lang="ru-RU" sz="2800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/>
                <a:ea typeface="Calibri"/>
              </a:rPr>
              <a:t>ишхыр</a:t>
            </a:r>
            <a:r>
              <a:rPr lang="ru-RU" sz="2800" b="1" i="1" dirty="0" smtClean="0">
                <a:solidFill>
                  <a:schemeClr val="accent6">
                    <a:lumMod val="50000"/>
                  </a:schemeClr>
                </a:solidFill>
                <a:latin typeface="Times New Roman"/>
                <a:ea typeface="Calibri"/>
              </a:rPr>
              <a:t>, итхьэщ1ыр;</a:t>
            </a:r>
          </a:p>
          <a:p>
            <a:r>
              <a:rPr lang="ru-RU" sz="2800" b="1" dirty="0" smtClean="0">
                <a:latin typeface="Times New Roman"/>
                <a:ea typeface="Calibri"/>
              </a:rPr>
              <a:t>орудные</a:t>
            </a:r>
            <a:r>
              <a:rPr lang="ru-RU" sz="2800" i="1" dirty="0" smtClean="0">
                <a:latin typeface="Times New Roman"/>
                <a:ea typeface="Calibri"/>
              </a:rPr>
              <a:t> </a:t>
            </a:r>
            <a:r>
              <a:rPr lang="ru-RU" sz="2800" i="1" dirty="0">
                <a:latin typeface="Times New Roman"/>
                <a:ea typeface="Calibri"/>
              </a:rPr>
              <a:t>- </a:t>
            </a:r>
            <a:r>
              <a:rPr lang="ru-RU" sz="2800" b="1" dirty="0" err="1">
                <a:latin typeface="Times New Roman"/>
                <a:ea typeface="Calibri"/>
              </a:rPr>
              <a:t>зэры</a:t>
            </a:r>
            <a:r>
              <a:rPr lang="ru-RU" sz="2800" b="1" dirty="0">
                <a:latin typeface="Times New Roman"/>
                <a:ea typeface="Calibri"/>
              </a:rPr>
              <a:t>- </a:t>
            </a:r>
            <a:r>
              <a:rPr lang="ru-RU" sz="2800" b="1" i="1" dirty="0" err="1">
                <a:solidFill>
                  <a:schemeClr val="accent6">
                    <a:lumMod val="50000"/>
                  </a:schemeClr>
                </a:solidFill>
                <a:latin typeface="Times New Roman"/>
                <a:ea typeface="Calibri"/>
              </a:rPr>
              <a:t>зэрыджэгур</a:t>
            </a:r>
            <a:r>
              <a:rPr lang="ru-RU" sz="2800" b="1" i="1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Calibri"/>
              </a:rPr>
              <a:t>, </a:t>
            </a:r>
            <a:r>
              <a:rPr lang="ru-RU" sz="2800" b="1" i="1" dirty="0" err="1" smtClean="0">
                <a:solidFill>
                  <a:schemeClr val="accent6">
                    <a:lumMod val="50000"/>
                  </a:schemeClr>
                </a:solidFill>
                <a:latin typeface="Times New Roman"/>
                <a:ea typeface="Calibri"/>
              </a:rPr>
              <a:t>зэритхыр</a:t>
            </a:r>
            <a:r>
              <a:rPr lang="ru-RU" sz="2800" b="1" i="1" dirty="0" smtClean="0">
                <a:solidFill>
                  <a:schemeClr val="accent6">
                    <a:lumMod val="50000"/>
                  </a:schemeClr>
                </a:solidFill>
                <a:latin typeface="Times New Roman"/>
                <a:ea typeface="Calibri"/>
              </a:rPr>
              <a:t>;</a:t>
            </a:r>
            <a:endParaRPr lang="ru-RU" sz="2800" b="1" dirty="0" smtClean="0">
              <a:solidFill>
                <a:schemeClr val="accent6">
                  <a:lumMod val="50000"/>
                </a:schemeClr>
              </a:solidFill>
              <a:latin typeface="Times New Roman"/>
              <a:ea typeface="Calibri"/>
            </a:endParaRPr>
          </a:p>
          <a:p>
            <a:r>
              <a:rPr lang="ru-RU" sz="2800" b="1" dirty="0">
                <a:latin typeface="Times New Roman"/>
                <a:ea typeface="Calibri"/>
              </a:rPr>
              <a:t>о</a:t>
            </a:r>
            <a:r>
              <a:rPr lang="ru-RU" sz="2800" b="1" dirty="0" smtClean="0">
                <a:latin typeface="Times New Roman"/>
                <a:ea typeface="Calibri"/>
              </a:rPr>
              <a:t>бстоят-</a:t>
            </a:r>
            <a:r>
              <a:rPr lang="ru-RU" sz="2800" b="1" dirty="0" err="1" smtClean="0">
                <a:latin typeface="Times New Roman"/>
                <a:ea typeface="Calibri"/>
              </a:rPr>
              <a:t>ные</a:t>
            </a:r>
            <a:r>
              <a:rPr lang="ru-RU" sz="2800" b="1" dirty="0" smtClean="0">
                <a:latin typeface="Times New Roman"/>
                <a:ea typeface="Calibri"/>
              </a:rPr>
              <a:t> </a:t>
            </a:r>
            <a:r>
              <a:rPr lang="ru-RU" sz="2800" b="1" u="sng" dirty="0">
                <a:latin typeface="Times New Roman"/>
                <a:ea typeface="Calibri"/>
              </a:rPr>
              <a:t>места</a:t>
            </a:r>
            <a:r>
              <a:rPr lang="ru-RU" sz="2800" dirty="0">
                <a:latin typeface="Times New Roman"/>
                <a:ea typeface="Calibri"/>
              </a:rPr>
              <a:t> – </a:t>
            </a:r>
            <a:r>
              <a:rPr lang="ru-RU" sz="2800" b="1" dirty="0" err="1">
                <a:latin typeface="Times New Roman"/>
                <a:ea typeface="Calibri"/>
              </a:rPr>
              <a:t>здэ</a:t>
            </a:r>
            <a:r>
              <a:rPr lang="ru-RU" sz="2800" dirty="0">
                <a:latin typeface="Times New Roman"/>
                <a:ea typeface="Calibri"/>
              </a:rPr>
              <a:t>-</a:t>
            </a:r>
            <a:r>
              <a:rPr lang="ru-RU" sz="2800" i="1" dirty="0">
                <a:latin typeface="Times New Roman"/>
                <a:ea typeface="Calibri"/>
              </a:rPr>
              <a:t> </a:t>
            </a:r>
            <a:r>
              <a:rPr lang="ru-RU" sz="2800" b="1" i="1" dirty="0" err="1">
                <a:solidFill>
                  <a:schemeClr val="accent6">
                    <a:lumMod val="50000"/>
                  </a:schemeClr>
                </a:solidFill>
                <a:latin typeface="Times New Roman"/>
                <a:ea typeface="Calibri"/>
              </a:rPr>
              <a:t>здэщыпсэур</a:t>
            </a:r>
            <a:r>
              <a:rPr lang="ru-RU" sz="2800" b="1" i="1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Calibri"/>
              </a:rPr>
              <a:t>, </a:t>
            </a:r>
            <a:r>
              <a:rPr lang="ru-RU" sz="2800" b="1" i="1" dirty="0" err="1">
                <a:solidFill>
                  <a:schemeClr val="accent6">
                    <a:lumMod val="50000"/>
                  </a:schemeClr>
                </a:solidFill>
                <a:latin typeface="Times New Roman"/>
                <a:ea typeface="Calibri"/>
              </a:rPr>
              <a:t>здэлажьэр</a:t>
            </a:r>
            <a:r>
              <a:rPr lang="ru-RU" sz="2800" b="1" i="1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Calibri"/>
              </a:rPr>
              <a:t>; </a:t>
            </a:r>
            <a:r>
              <a:rPr lang="ru-RU" sz="2800" b="1" dirty="0" err="1">
                <a:latin typeface="Times New Roman"/>
                <a:ea typeface="Calibri"/>
              </a:rPr>
              <a:t>зыщы</a:t>
            </a:r>
            <a:r>
              <a:rPr lang="ru-RU" sz="2800" b="1" dirty="0">
                <a:latin typeface="Times New Roman"/>
                <a:ea typeface="Calibri"/>
              </a:rPr>
              <a:t>-</a:t>
            </a:r>
            <a:r>
              <a:rPr lang="ru-RU" sz="2800" i="1" dirty="0">
                <a:latin typeface="Times New Roman"/>
                <a:ea typeface="Calibri"/>
              </a:rPr>
              <a:t> </a:t>
            </a:r>
            <a:r>
              <a:rPr lang="ru-RU" sz="2800" b="1" i="1" dirty="0" err="1">
                <a:solidFill>
                  <a:schemeClr val="accent6">
                    <a:lumMod val="50000"/>
                  </a:schemeClr>
                </a:solidFill>
                <a:latin typeface="Times New Roman"/>
                <a:ea typeface="Calibri"/>
              </a:rPr>
              <a:t>зыщеджэр</a:t>
            </a:r>
            <a:r>
              <a:rPr lang="ru-RU" sz="2800" b="1" i="1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Calibri"/>
              </a:rPr>
              <a:t>, </a:t>
            </a:r>
            <a:r>
              <a:rPr lang="ru-RU" sz="2800" b="1" i="1" dirty="0" err="1">
                <a:solidFill>
                  <a:schemeClr val="accent6">
                    <a:lumMod val="50000"/>
                  </a:schemeClr>
                </a:solidFill>
                <a:latin typeface="Times New Roman"/>
                <a:ea typeface="Calibri"/>
              </a:rPr>
              <a:t>зыщыжейр</a:t>
            </a:r>
            <a:r>
              <a:rPr lang="ru-RU" sz="2800" b="1" i="1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Calibri"/>
              </a:rPr>
              <a:t>;</a:t>
            </a:r>
            <a:r>
              <a:rPr lang="ru-RU" sz="2800" i="1" dirty="0">
                <a:latin typeface="Times New Roman"/>
                <a:ea typeface="Calibri"/>
              </a:rPr>
              <a:t> </a:t>
            </a:r>
            <a:endParaRPr lang="ru-RU" sz="2800" b="1" i="1" dirty="0" smtClean="0">
              <a:solidFill>
                <a:schemeClr val="accent6">
                  <a:lumMod val="50000"/>
                </a:schemeClr>
              </a:solidFill>
              <a:latin typeface="Times New Roman"/>
              <a:ea typeface="Calibri"/>
            </a:endParaRPr>
          </a:p>
          <a:p>
            <a:r>
              <a:rPr lang="ru-RU" sz="2800" b="1" dirty="0">
                <a:latin typeface="Times New Roman"/>
                <a:ea typeface="Calibri"/>
              </a:rPr>
              <a:t>о</a:t>
            </a:r>
            <a:r>
              <a:rPr lang="ru-RU" sz="2800" b="1" dirty="0" smtClean="0">
                <a:latin typeface="Times New Roman"/>
                <a:ea typeface="Calibri"/>
              </a:rPr>
              <a:t>бстоят-</a:t>
            </a:r>
            <a:r>
              <a:rPr lang="ru-RU" sz="2800" b="1" dirty="0" err="1" smtClean="0">
                <a:latin typeface="Times New Roman"/>
                <a:ea typeface="Calibri"/>
              </a:rPr>
              <a:t>ные</a:t>
            </a:r>
            <a:r>
              <a:rPr lang="ru-RU" sz="2800" b="1" dirty="0" smtClean="0">
                <a:latin typeface="Times New Roman"/>
                <a:ea typeface="Calibri"/>
              </a:rPr>
              <a:t> </a:t>
            </a:r>
            <a:r>
              <a:rPr lang="ru-RU" sz="2800" b="1" u="sng" dirty="0">
                <a:latin typeface="Times New Roman"/>
                <a:ea typeface="Calibri"/>
              </a:rPr>
              <a:t>времени</a:t>
            </a:r>
            <a:r>
              <a:rPr lang="ru-RU" sz="2800" b="1" dirty="0">
                <a:latin typeface="Times New Roman"/>
                <a:ea typeface="Calibri"/>
              </a:rPr>
              <a:t> </a:t>
            </a:r>
            <a:r>
              <a:rPr lang="ru-RU" sz="2800" b="1" dirty="0" smtClean="0">
                <a:latin typeface="Times New Roman"/>
                <a:ea typeface="Calibri"/>
              </a:rPr>
              <a:t>–</a:t>
            </a:r>
            <a:r>
              <a:rPr lang="ru-RU" sz="2800" b="1" dirty="0" err="1" smtClean="0">
                <a:latin typeface="Times New Roman"/>
                <a:ea typeface="Calibri"/>
              </a:rPr>
              <a:t>щы</a:t>
            </a:r>
            <a:r>
              <a:rPr lang="ru-RU" sz="2800" b="1" dirty="0" smtClean="0">
                <a:latin typeface="Times New Roman"/>
                <a:ea typeface="Calibri"/>
              </a:rPr>
              <a:t>-</a:t>
            </a:r>
            <a:r>
              <a:rPr lang="ru-RU" sz="2800" i="1" dirty="0" smtClean="0">
                <a:latin typeface="Times New Roman"/>
                <a:ea typeface="Calibri"/>
              </a:rPr>
              <a:t> </a:t>
            </a:r>
            <a:r>
              <a:rPr lang="ru-RU" sz="2800" b="1" i="1" dirty="0" err="1">
                <a:solidFill>
                  <a:schemeClr val="accent6">
                    <a:lumMod val="50000"/>
                  </a:schemeClr>
                </a:solidFill>
                <a:latin typeface="Times New Roman"/>
                <a:ea typeface="Calibri"/>
              </a:rPr>
              <a:t>щыджэгум</a:t>
            </a:r>
            <a:r>
              <a:rPr lang="ru-RU" sz="2800" b="1" i="1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Calibri"/>
              </a:rPr>
              <a:t>, </a:t>
            </a:r>
            <a:r>
              <a:rPr lang="ru-RU" sz="2800" b="1" i="1" dirty="0" err="1">
                <a:solidFill>
                  <a:schemeClr val="accent6">
                    <a:lumMod val="50000"/>
                  </a:schemeClr>
                </a:solidFill>
                <a:latin typeface="Times New Roman"/>
                <a:ea typeface="Calibri"/>
              </a:rPr>
              <a:t>щытесым</a:t>
            </a:r>
            <a:r>
              <a:rPr lang="ru-RU" sz="2800" b="1" i="1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Calibri"/>
              </a:rPr>
              <a:t>; </a:t>
            </a:r>
            <a:endParaRPr lang="ru-RU" sz="2800" b="1" i="1" dirty="0" smtClean="0">
              <a:solidFill>
                <a:schemeClr val="accent6">
                  <a:lumMod val="50000"/>
                </a:schemeClr>
              </a:solidFill>
              <a:latin typeface="Times New Roman"/>
              <a:ea typeface="Calibri"/>
            </a:endParaRPr>
          </a:p>
          <a:p>
            <a:r>
              <a:rPr lang="ru-RU" sz="2800" b="1" dirty="0" smtClean="0">
                <a:latin typeface="Times New Roman"/>
                <a:ea typeface="Calibri"/>
              </a:rPr>
              <a:t>обстоятельственные </a:t>
            </a:r>
            <a:r>
              <a:rPr lang="ru-RU" sz="2800" b="1" u="sng" dirty="0">
                <a:latin typeface="Times New Roman"/>
                <a:ea typeface="Calibri"/>
              </a:rPr>
              <a:t>образа действия </a:t>
            </a:r>
            <a:r>
              <a:rPr lang="ru-RU" sz="2800" b="1" dirty="0">
                <a:latin typeface="Times New Roman"/>
                <a:ea typeface="Calibri"/>
              </a:rPr>
              <a:t>– </a:t>
            </a:r>
            <a:r>
              <a:rPr lang="ru-RU" sz="2800" b="1" dirty="0" err="1">
                <a:latin typeface="Times New Roman"/>
                <a:ea typeface="Calibri"/>
              </a:rPr>
              <a:t>зэры</a:t>
            </a:r>
            <a:r>
              <a:rPr lang="ru-RU" sz="2800" b="1" dirty="0">
                <a:latin typeface="Times New Roman"/>
                <a:ea typeface="Calibri"/>
              </a:rPr>
              <a:t>-</a:t>
            </a:r>
            <a:r>
              <a:rPr lang="ru-RU" sz="2800" i="1" dirty="0">
                <a:latin typeface="Times New Roman"/>
                <a:ea typeface="Calibri"/>
              </a:rPr>
              <a:t> </a:t>
            </a:r>
            <a:r>
              <a:rPr lang="ru-RU" sz="2800" b="1" i="1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Calibri"/>
              </a:rPr>
              <a:t>зэрыпщаф1эр, </a:t>
            </a:r>
            <a:r>
              <a:rPr lang="ru-RU" sz="2800" b="1" i="1" dirty="0" err="1">
                <a:solidFill>
                  <a:schemeClr val="accent6">
                    <a:lumMod val="50000"/>
                  </a:schemeClr>
                </a:solidFill>
                <a:latin typeface="Times New Roman"/>
                <a:ea typeface="Calibri"/>
              </a:rPr>
              <a:t>зэрыгъэгъар</a:t>
            </a:r>
            <a:r>
              <a:rPr lang="ru-RU" sz="2800" b="1" i="1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Calibri"/>
              </a:rPr>
              <a:t>; </a:t>
            </a:r>
            <a:endParaRPr lang="ru-RU" sz="2800" b="1" i="1" dirty="0" smtClean="0">
              <a:solidFill>
                <a:schemeClr val="accent6">
                  <a:lumMod val="50000"/>
                </a:schemeClr>
              </a:solidFill>
              <a:latin typeface="Times New Roman"/>
              <a:ea typeface="Calibri"/>
            </a:endParaRPr>
          </a:p>
          <a:p>
            <a:r>
              <a:rPr lang="ru-RU" sz="2800" b="1" dirty="0" smtClean="0">
                <a:latin typeface="Times New Roman"/>
                <a:ea typeface="Calibri"/>
              </a:rPr>
              <a:t>обстоятельственные </a:t>
            </a:r>
            <a:r>
              <a:rPr lang="ru-RU" sz="2800" b="1" u="sng" dirty="0">
                <a:latin typeface="Times New Roman"/>
                <a:ea typeface="Calibri"/>
              </a:rPr>
              <a:t>причины </a:t>
            </a:r>
            <a:r>
              <a:rPr lang="ru-RU" sz="2800" b="1" dirty="0">
                <a:latin typeface="Times New Roman"/>
                <a:ea typeface="Calibri"/>
              </a:rPr>
              <a:t>– щ1э-</a:t>
            </a:r>
            <a:r>
              <a:rPr lang="ru-RU" sz="2800" i="1" dirty="0">
                <a:latin typeface="Times New Roman"/>
                <a:ea typeface="Calibri"/>
              </a:rPr>
              <a:t> </a:t>
            </a:r>
            <a:r>
              <a:rPr lang="ru-RU" sz="2800" b="1" i="1" dirty="0">
                <a:solidFill>
                  <a:schemeClr val="accent6">
                    <a:lumMod val="50000"/>
                  </a:schemeClr>
                </a:solidFill>
                <a:latin typeface="Times New Roman"/>
                <a:ea typeface="Calibri"/>
              </a:rPr>
              <a:t>щ1эк1уэр, </a:t>
            </a:r>
            <a:r>
              <a:rPr lang="ru-RU" sz="2800" b="1" i="1" dirty="0" smtClean="0">
                <a:solidFill>
                  <a:schemeClr val="accent6">
                    <a:lumMod val="50000"/>
                  </a:schemeClr>
                </a:solidFill>
                <a:latin typeface="Times New Roman"/>
                <a:ea typeface="Calibri"/>
              </a:rPr>
              <a:t>щ1ытелъыр</a:t>
            </a:r>
            <a:endParaRPr lang="ru-RU" sz="2800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76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404664"/>
            <a:ext cx="7024744" cy="936104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Причастием </a:t>
            </a:r>
            <a:r>
              <a:rPr lang="ru-RU" b="1" dirty="0" err="1" smtClean="0">
                <a:solidFill>
                  <a:schemeClr val="accent2">
                    <a:lumMod val="50000"/>
                  </a:schemeClr>
                </a:solidFill>
              </a:rPr>
              <a:t>долэжь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484784"/>
            <a:ext cx="5328592" cy="525658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3200" b="1" dirty="0">
                <a:solidFill>
                  <a:schemeClr val="bg2">
                    <a:lumMod val="10000"/>
                  </a:schemeClr>
                </a:solidFill>
              </a:rPr>
              <a:t>Тот, кто идет – </a:t>
            </a:r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</a:rPr>
              <a:t>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b="1" dirty="0">
                <a:solidFill>
                  <a:schemeClr val="bg2">
                    <a:lumMod val="10000"/>
                  </a:schemeClr>
                </a:solidFill>
              </a:rPr>
              <a:t>То, на чем едет – ...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Тот, кто читает – ... </a:t>
            </a:r>
            <a:endParaRPr lang="ru-RU" sz="32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То, чем </a:t>
            </a:r>
            <a:r>
              <a:rPr lang="ru-RU" sz="3200" b="1" dirty="0" smtClean="0">
                <a:solidFill>
                  <a:schemeClr val="accent2">
                    <a:lumMod val="50000"/>
                  </a:schemeClr>
                </a:solidFill>
              </a:rPr>
              <a:t>он учит 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ru-RU" sz="3200" b="1" dirty="0" smtClean="0">
                <a:solidFill>
                  <a:schemeClr val="accent2">
                    <a:lumMod val="50000"/>
                  </a:schemeClr>
                </a:solidFill>
              </a:rPr>
              <a:t>читает) </a:t>
            </a:r>
            <a:r>
              <a:rPr lang="ru-RU" sz="3200" b="1" dirty="0">
                <a:solidFill>
                  <a:schemeClr val="accent2">
                    <a:lumMod val="50000"/>
                  </a:schemeClr>
                </a:solidFill>
              </a:rPr>
              <a:t>– ... </a:t>
            </a:r>
            <a:endParaRPr lang="ru-RU" sz="32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3200" b="1" dirty="0">
                <a:solidFill>
                  <a:srgbClr val="002060"/>
                </a:solidFill>
              </a:rPr>
              <a:t>Тот, кто играл – ... </a:t>
            </a:r>
            <a:endParaRPr lang="ru-RU" sz="3200" b="1" dirty="0" smtClean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3200" b="1" dirty="0">
                <a:solidFill>
                  <a:srgbClr val="002060"/>
                </a:solidFill>
              </a:rPr>
              <a:t>То, чем он играл – ...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Тот, кто работал – ...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То, чем работал он – ... </a:t>
            </a: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5508104" y="1484784"/>
            <a:ext cx="3528392" cy="52565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</a:rPr>
              <a:t>к1уэр </a:t>
            </a:r>
            <a:endParaRPr lang="ru-RU" sz="3200" b="1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</a:rPr>
              <a:t>зэрык1уэр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е</a:t>
            </a:r>
            <a:r>
              <a:rPr lang="ru-RU" sz="3200" b="1" dirty="0" err="1" smtClean="0">
                <a:solidFill>
                  <a:schemeClr val="accent2">
                    <a:lumMod val="50000"/>
                  </a:schemeClr>
                </a:solidFill>
              </a:rPr>
              <a:t>джэр</a:t>
            </a:r>
            <a:endParaRPr lang="ru-RU" sz="32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3200" b="1" dirty="0" err="1" smtClean="0">
                <a:solidFill>
                  <a:schemeClr val="accent2">
                    <a:lumMod val="50000"/>
                  </a:schemeClr>
                </a:solidFill>
              </a:rPr>
              <a:t>зэреджэр</a:t>
            </a:r>
            <a:endParaRPr lang="ru-RU" sz="32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sz="3200" b="1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sz="3200" b="1" dirty="0" err="1" smtClean="0">
                <a:solidFill>
                  <a:srgbClr val="002060"/>
                </a:solidFill>
              </a:rPr>
              <a:t>джэгуар</a:t>
            </a:r>
            <a:endParaRPr lang="ru-RU" sz="3200" b="1" dirty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3200" b="1" dirty="0" err="1" smtClean="0">
                <a:solidFill>
                  <a:srgbClr val="002060"/>
                </a:solidFill>
              </a:rPr>
              <a:t>зэрыджэгуар</a:t>
            </a:r>
            <a:r>
              <a:rPr lang="ru-RU" sz="3200" b="1" dirty="0" smtClean="0">
                <a:solidFill>
                  <a:srgbClr val="002060"/>
                </a:solidFill>
              </a:rPr>
              <a:t> </a:t>
            </a:r>
            <a:endParaRPr lang="ru-RU" sz="3200" b="1" dirty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3200" b="1" dirty="0" err="1" smtClean="0">
                <a:solidFill>
                  <a:schemeClr val="tx2">
                    <a:lumMod val="50000"/>
                  </a:schemeClr>
                </a:solidFill>
              </a:rPr>
              <a:t>лэжьар</a:t>
            </a:r>
            <a:endParaRPr lang="ru-RU" sz="3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3200" b="1" dirty="0" err="1" smtClean="0">
                <a:solidFill>
                  <a:schemeClr val="tx2">
                    <a:lumMod val="50000"/>
                  </a:schemeClr>
                </a:solidFill>
              </a:rPr>
              <a:t>зэрылэжьар</a:t>
            </a:r>
            <a:r>
              <a:rPr lang="ru-RU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ru-RU" sz="32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30008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231001"/>
            <a:ext cx="7024744" cy="1109767"/>
          </a:xfrm>
        </p:spPr>
        <p:txBody>
          <a:bodyPr>
            <a:normAutofit fontScale="90000"/>
          </a:bodyPr>
          <a:lstStyle/>
          <a:p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</a:rPr>
              <a:t>Псалъэ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</a:rPr>
              <a:t>зэпха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accent6">
                    <a:lumMod val="50000"/>
                  </a:schemeClr>
                </a:solidFill>
              </a:rPr>
              <a:t>къыдогупсыс</a:t>
            </a:r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ru-RU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179512" y="1340768"/>
            <a:ext cx="3384376" cy="52565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</a:rPr>
              <a:t>к1уэр </a:t>
            </a:r>
            <a:endParaRPr lang="ru-RU" sz="3200" b="1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</a:rPr>
              <a:t>зэрык1уэр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е</a:t>
            </a:r>
            <a:r>
              <a:rPr lang="ru-RU" sz="3200" b="1" dirty="0" err="1" smtClean="0">
                <a:solidFill>
                  <a:schemeClr val="accent2">
                    <a:lumMod val="50000"/>
                  </a:schemeClr>
                </a:solidFill>
              </a:rPr>
              <a:t>джэр</a:t>
            </a:r>
            <a:endParaRPr lang="ru-RU" sz="3200" b="1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3200" b="1" dirty="0" err="1" smtClean="0">
                <a:solidFill>
                  <a:schemeClr val="accent2">
                    <a:lumMod val="50000"/>
                  </a:schemeClr>
                </a:solidFill>
              </a:rPr>
              <a:t>зэреджэр</a:t>
            </a:r>
            <a:endParaRPr lang="ru-RU" sz="3200" b="1" dirty="0" smtClean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3200" b="1" dirty="0" err="1" smtClean="0">
                <a:solidFill>
                  <a:srgbClr val="002060"/>
                </a:solidFill>
              </a:rPr>
              <a:t>джэгуар</a:t>
            </a:r>
            <a:endParaRPr lang="ru-RU" sz="3200" b="1" dirty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3200" b="1" dirty="0" err="1" smtClean="0">
                <a:solidFill>
                  <a:srgbClr val="002060"/>
                </a:solidFill>
              </a:rPr>
              <a:t>зэрыджэгуар</a:t>
            </a:r>
            <a:r>
              <a:rPr lang="ru-RU" sz="3200" b="1" dirty="0" smtClean="0">
                <a:solidFill>
                  <a:srgbClr val="002060"/>
                </a:solidFill>
              </a:rPr>
              <a:t> </a:t>
            </a:r>
            <a:endParaRPr lang="ru-RU" sz="3200" b="1" dirty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3200" b="1" dirty="0" err="1" smtClean="0">
                <a:solidFill>
                  <a:schemeClr val="tx2">
                    <a:lumMod val="50000"/>
                  </a:schemeClr>
                </a:solidFill>
              </a:rPr>
              <a:t>лэжьар</a:t>
            </a:r>
            <a:endParaRPr lang="ru-RU" sz="32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3200" b="1" dirty="0" err="1" smtClean="0">
                <a:solidFill>
                  <a:schemeClr val="tx2">
                    <a:lumMod val="50000"/>
                  </a:schemeClr>
                </a:solidFill>
              </a:rPr>
              <a:t>зэрылэжьар</a:t>
            </a:r>
            <a:r>
              <a:rPr lang="ru-RU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ru-RU" sz="32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sz="2800" b="1" dirty="0"/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3635896" y="1340768"/>
            <a:ext cx="5400600" cy="525658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sz="3200" b="1" dirty="0">
                <a:solidFill>
                  <a:schemeClr val="bg2">
                    <a:lumMod val="10000"/>
                  </a:schemeClr>
                </a:solidFill>
              </a:rPr>
              <a:t>щ</a:t>
            </a:r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</a:rPr>
              <a:t>1алэ к1уэ</a:t>
            </a:r>
            <a:r>
              <a:rPr lang="ru-RU" sz="3200" b="1" dirty="0" smtClean="0">
                <a:solidFill>
                  <a:srgbClr val="FF0000"/>
                </a:solidFill>
              </a:rPr>
              <a:t>р</a:t>
            </a:r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  <a:endParaRPr lang="ru-RU" sz="3200" b="1" dirty="0">
              <a:solidFill>
                <a:schemeClr val="bg2">
                  <a:lumMod val="1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3200" b="1" dirty="0">
                <a:solidFill>
                  <a:schemeClr val="bg2">
                    <a:lumMod val="10000"/>
                  </a:schemeClr>
                </a:solidFill>
              </a:rPr>
              <a:t>з</a:t>
            </a:r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</a:rPr>
              <a:t>эрык1уэ </a:t>
            </a:r>
            <a:r>
              <a:rPr lang="ru-RU" sz="3200" b="1" dirty="0" err="1" smtClean="0">
                <a:solidFill>
                  <a:schemeClr val="bg2">
                    <a:lumMod val="10000"/>
                  </a:schemeClr>
                </a:solidFill>
              </a:rPr>
              <a:t>машинэ</a:t>
            </a:r>
            <a:r>
              <a:rPr lang="ru-RU" sz="3200" b="1" dirty="0" err="1" smtClean="0">
                <a:solidFill>
                  <a:srgbClr val="FF0000"/>
                </a:solidFill>
              </a:rPr>
              <a:t>р</a:t>
            </a:r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b="1" dirty="0" smtClean="0">
                <a:solidFill>
                  <a:schemeClr val="accent2">
                    <a:lumMod val="50000"/>
                  </a:schemeClr>
                </a:solidFill>
              </a:rPr>
              <a:t>студент </a:t>
            </a:r>
            <a:r>
              <a:rPr lang="ru-RU" sz="3200" b="1" dirty="0" err="1" smtClean="0">
                <a:solidFill>
                  <a:schemeClr val="accent2">
                    <a:lumMod val="50000"/>
                  </a:schemeClr>
                </a:solidFill>
              </a:rPr>
              <a:t>еджэ</a:t>
            </a:r>
            <a:r>
              <a:rPr lang="ru-RU" sz="3200" b="1" dirty="0" err="1" smtClean="0">
                <a:solidFill>
                  <a:srgbClr val="FF0000"/>
                </a:solidFill>
              </a:rPr>
              <a:t>р</a:t>
            </a:r>
            <a:endParaRPr lang="ru-RU" sz="3200" b="1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3200" b="1" dirty="0" err="1">
                <a:solidFill>
                  <a:schemeClr val="accent2">
                    <a:lumMod val="50000"/>
                  </a:schemeClr>
                </a:solidFill>
              </a:rPr>
              <a:t>з</a:t>
            </a:r>
            <a:r>
              <a:rPr lang="ru-RU" sz="3200" b="1" dirty="0" err="1" smtClean="0">
                <a:solidFill>
                  <a:schemeClr val="accent2">
                    <a:lumMod val="50000"/>
                  </a:schemeClr>
                </a:solidFill>
              </a:rPr>
              <a:t>эреджэ</a:t>
            </a:r>
            <a:r>
              <a:rPr lang="ru-RU" sz="32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ru-RU" sz="3200" b="1" dirty="0" err="1" smtClean="0">
                <a:solidFill>
                  <a:schemeClr val="accent2">
                    <a:lumMod val="50000"/>
                  </a:schemeClr>
                </a:solidFill>
              </a:rPr>
              <a:t>тхылъы</a:t>
            </a:r>
            <a:r>
              <a:rPr lang="ru-RU" sz="3200" b="1" dirty="0" err="1" smtClean="0">
                <a:solidFill>
                  <a:srgbClr val="FF0000"/>
                </a:solidFill>
              </a:rPr>
              <a:t>р</a:t>
            </a:r>
            <a:endParaRPr lang="ru-RU" sz="3200" b="1" dirty="0" smtClean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3200" b="1" dirty="0" err="1">
                <a:solidFill>
                  <a:srgbClr val="002060"/>
                </a:solidFill>
              </a:rPr>
              <a:t>д</a:t>
            </a:r>
            <a:r>
              <a:rPr lang="ru-RU" sz="3200" b="1" dirty="0" err="1" smtClean="0">
                <a:solidFill>
                  <a:srgbClr val="002060"/>
                </a:solidFill>
              </a:rPr>
              <a:t>жэгуа</a:t>
            </a:r>
            <a:r>
              <a:rPr lang="ru-RU" sz="3200" b="1" dirty="0" smtClean="0">
                <a:solidFill>
                  <a:srgbClr val="002060"/>
                </a:solidFill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</a:rPr>
              <a:t>сабий</a:t>
            </a:r>
            <a:r>
              <a:rPr lang="ru-RU" sz="3200" b="1" dirty="0" err="1" smtClean="0">
                <a:solidFill>
                  <a:srgbClr val="FF0000"/>
                </a:solidFill>
              </a:rPr>
              <a:t>р</a:t>
            </a:r>
            <a:endParaRPr lang="ru-RU" sz="3200" b="1" dirty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3200" b="1" dirty="0" err="1">
                <a:solidFill>
                  <a:srgbClr val="002060"/>
                </a:solidFill>
              </a:rPr>
              <a:t>з</a:t>
            </a:r>
            <a:r>
              <a:rPr lang="ru-RU" sz="3200" b="1" dirty="0" err="1" smtClean="0">
                <a:solidFill>
                  <a:srgbClr val="002060"/>
                </a:solidFill>
              </a:rPr>
              <a:t>эрыджэгуа</a:t>
            </a:r>
            <a:r>
              <a:rPr lang="ru-RU" sz="3200" b="1" dirty="0" smtClean="0">
                <a:solidFill>
                  <a:srgbClr val="002060"/>
                </a:solidFill>
              </a:rPr>
              <a:t> </a:t>
            </a:r>
            <a:r>
              <a:rPr lang="ru-RU" sz="3200" b="1" dirty="0" err="1" smtClean="0">
                <a:solidFill>
                  <a:srgbClr val="002060"/>
                </a:solidFill>
              </a:rPr>
              <a:t>топы</a:t>
            </a:r>
            <a:r>
              <a:rPr lang="ru-RU" sz="3200" b="1" dirty="0" err="1" smtClean="0">
                <a:solidFill>
                  <a:srgbClr val="FF0000"/>
                </a:solidFill>
              </a:rPr>
              <a:t>р</a:t>
            </a:r>
            <a:r>
              <a:rPr lang="ru-RU" sz="3200" b="1" dirty="0" smtClean="0">
                <a:solidFill>
                  <a:srgbClr val="002060"/>
                </a:solidFill>
              </a:rPr>
              <a:t> </a:t>
            </a:r>
            <a:endParaRPr lang="ru-RU" sz="3200" b="1" dirty="0">
              <a:solidFill>
                <a:srgbClr val="00206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3200" b="1" dirty="0" err="1">
                <a:solidFill>
                  <a:schemeClr val="tx2">
                    <a:lumMod val="50000"/>
                  </a:schemeClr>
                </a:solidFill>
              </a:rPr>
              <a:t>л</a:t>
            </a:r>
            <a:r>
              <a:rPr lang="ru-RU" sz="3200" b="1" dirty="0" err="1" smtClean="0">
                <a:solidFill>
                  <a:schemeClr val="tx2">
                    <a:lumMod val="50000"/>
                  </a:schemeClr>
                </a:solidFill>
              </a:rPr>
              <a:t>эжьа</a:t>
            </a:r>
            <a:r>
              <a:rPr lang="ru-RU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 smtClean="0">
                <a:solidFill>
                  <a:schemeClr val="tx2">
                    <a:lumMod val="50000"/>
                  </a:schemeClr>
                </a:solidFill>
              </a:rPr>
              <a:t>аспиранты</a:t>
            </a:r>
            <a:r>
              <a:rPr lang="ru-RU" sz="3200" b="1" dirty="0" err="1" smtClean="0">
                <a:solidFill>
                  <a:srgbClr val="FF0000"/>
                </a:solidFill>
              </a:rPr>
              <a:t>р</a:t>
            </a:r>
            <a:endParaRPr lang="ru-RU" sz="3200" b="1" dirty="0" smtClean="0">
              <a:solidFill>
                <a:srgbClr val="FF0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3200" b="1" dirty="0" err="1" smtClean="0">
                <a:solidFill>
                  <a:schemeClr val="tx2">
                    <a:lumMod val="50000"/>
                  </a:schemeClr>
                </a:solidFill>
              </a:rPr>
              <a:t>зэрылэжьа</a:t>
            </a:r>
            <a:r>
              <a:rPr lang="ru-RU" sz="32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u-RU" sz="3200" b="1" dirty="0" err="1" smtClean="0">
                <a:solidFill>
                  <a:schemeClr val="tx2">
                    <a:lumMod val="50000"/>
                  </a:schemeClr>
                </a:solidFill>
              </a:rPr>
              <a:t>щыгъыны</a:t>
            </a:r>
            <a:r>
              <a:rPr lang="ru-RU" sz="3200" b="1" dirty="0" err="1" smtClean="0">
                <a:solidFill>
                  <a:srgbClr val="FF0000"/>
                </a:solidFill>
              </a:rPr>
              <a:t>р</a:t>
            </a:r>
            <a:r>
              <a:rPr lang="ru-RU" sz="32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ru-RU" sz="3200" b="1" dirty="0">
              <a:solidFill>
                <a:schemeClr val="tx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348009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chemeClr val="accent6">
                    <a:lumMod val="50000"/>
                  </a:schemeClr>
                </a:solidFill>
              </a:rPr>
              <a:t>Порядок слов в предложении с причастием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916832"/>
            <a:ext cx="8496944" cy="4536504"/>
          </a:xfrm>
        </p:spPr>
        <p:txBody>
          <a:bodyPr>
            <a:normAutofit/>
          </a:bodyPr>
          <a:lstStyle/>
          <a:p>
            <a:r>
              <a:rPr lang="ru-RU" sz="3200" b="1" dirty="0" err="1">
                <a:solidFill>
                  <a:srgbClr val="FF0000"/>
                </a:solidFill>
              </a:rPr>
              <a:t>Сурэт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b="1" dirty="0" err="1">
                <a:solidFill>
                  <a:srgbClr val="FF0000"/>
                </a:solidFill>
              </a:rPr>
              <a:t>дахэ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b="1" u="sng" dirty="0">
                <a:solidFill>
                  <a:srgbClr val="FF0000"/>
                </a:solidFill>
              </a:rPr>
              <a:t>зыщ1ыр </a:t>
            </a:r>
            <a:r>
              <a:rPr lang="ru-RU" sz="3200" b="1" dirty="0" smtClean="0">
                <a:solidFill>
                  <a:srgbClr val="FF0000"/>
                </a:solidFill>
              </a:rPr>
              <a:t> </a:t>
            </a:r>
            <a:r>
              <a:rPr lang="ru-RU" sz="3200" b="1" i="1" dirty="0" smtClean="0">
                <a:solidFill>
                  <a:schemeClr val="tx1"/>
                </a:solidFill>
              </a:rPr>
              <a:t>(</a:t>
            </a:r>
            <a:r>
              <a:rPr lang="ru-RU" sz="3200" b="1" i="1" dirty="0" err="1" smtClean="0">
                <a:solidFill>
                  <a:schemeClr val="tx1"/>
                </a:solidFill>
              </a:rPr>
              <a:t>суб.пр</a:t>
            </a:r>
            <a:r>
              <a:rPr lang="ru-RU" sz="3200" b="1" i="1" dirty="0" smtClean="0">
                <a:solidFill>
                  <a:schemeClr val="tx1"/>
                </a:solidFill>
              </a:rPr>
              <a:t>.) </a:t>
            </a:r>
            <a:r>
              <a:rPr lang="ru-RU" sz="3200" b="1" dirty="0" smtClean="0">
                <a:solidFill>
                  <a:srgbClr val="FF0000"/>
                </a:solidFill>
              </a:rPr>
              <a:t>си </a:t>
            </a:r>
            <a:r>
              <a:rPr lang="ru-RU" sz="3200" b="1" dirty="0" err="1">
                <a:solidFill>
                  <a:srgbClr val="FF0000"/>
                </a:solidFill>
              </a:rPr>
              <a:t>шыпхъу</a:t>
            </a:r>
            <a:r>
              <a:rPr lang="ru-RU" sz="3200" b="1" dirty="0">
                <a:solidFill>
                  <a:srgbClr val="FF0000"/>
                </a:solidFill>
              </a:rPr>
              <a:t> нэхъыщ1эщ. </a:t>
            </a:r>
            <a:endParaRPr lang="ru-RU" sz="3200" b="1" dirty="0" smtClean="0">
              <a:solidFill>
                <a:srgbClr val="FF0000"/>
              </a:solidFill>
            </a:endParaRPr>
          </a:p>
          <a:p>
            <a:r>
              <a:rPr lang="ru-RU" sz="3200" b="1" dirty="0">
                <a:solidFill>
                  <a:schemeClr val="bg2">
                    <a:lumMod val="10000"/>
                  </a:schemeClr>
                </a:solidFill>
              </a:rPr>
              <a:t>Т</a:t>
            </a:r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</a:rPr>
              <a:t>а</a:t>
            </a:r>
            <a:r>
              <a:rPr lang="ru-RU" sz="3200" b="1" dirty="0">
                <a:solidFill>
                  <a:schemeClr val="bg2">
                    <a:lumMod val="10000"/>
                  </a:schemeClr>
                </a:solidFill>
              </a:rPr>
              <a:t>, которая рисует (рисующая) красиво, моя сестра</a:t>
            </a:r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r>
              <a:rPr lang="ru-RU" sz="3200" b="1" dirty="0">
                <a:solidFill>
                  <a:srgbClr val="FF0000"/>
                </a:solidFill>
              </a:rPr>
              <a:t>Щ1алэр </a:t>
            </a:r>
            <a:r>
              <a:rPr lang="ru-RU" sz="3200" b="1" u="sng" dirty="0" err="1">
                <a:solidFill>
                  <a:srgbClr val="FF0000"/>
                </a:solidFill>
              </a:rPr>
              <a:t>зэрылажьэ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b="1" dirty="0" smtClean="0">
                <a:solidFill>
                  <a:srgbClr val="FF0000"/>
                </a:solidFill>
              </a:rPr>
              <a:t> </a:t>
            </a:r>
            <a:r>
              <a:rPr lang="ru-RU" sz="3200" b="1" i="1" dirty="0" smtClean="0">
                <a:solidFill>
                  <a:schemeClr val="tx1"/>
                </a:solidFill>
              </a:rPr>
              <a:t>(</a:t>
            </a:r>
            <a:r>
              <a:rPr lang="ru-RU" sz="3200" b="1" i="1" dirty="0" err="1" smtClean="0">
                <a:solidFill>
                  <a:schemeClr val="tx1"/>
                </a:solidFill>
              </a:rPr>
              <a:t>оруд.пр</a:t>
            </a:r>
            <a:r>
              <a:rPr lang="ru-RU" sz="3200" b="1" i="1" dirty="0" smtClean="0">
                <a:solidFill>
                  <a:schemeClr val="tx1"/>
                </a:solidFill>
              </a:rPr>
              <a:t>.) </a:t>
            </a:r>
            <a:r>
              <a:rPr lang="ru-RU" sz="3200" b="1" dirty="0" err="1" smtClean="0">
                <a:solidFill>
                  <a:srgbClr val="FF0000"/>
                </a:solidFill>
              </a:rPr>
              <a:t>щыгъынхэр</a:t>
            </a:r>
            <a:r>
              <a:rPr lang="ru-RU" sz="3200" b="1" dirty="0" smtClean="0">
                <a:solidFill>
                  <a:srgbClr val="FF0000"/>
                </a:solidFill>
              </a:rPr>
              <a:t> </a:t>
            </a:r>
            <a:r>
              <a:rPr lang="ru-RU" sz="3200" b="1" dirty="0" err="1">
                <a:solidFill>
                  <a:srgbClr val="FF0000"/>
                </a:solidFill>
              </a:rPr>
              <a:t>шэнтым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</a:rPr>
              <a:t>телът</a:t>
            </a:r>
            <a:r>
              <a:rPr lang="ru-RU" sz="3200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ru-RU" sz="3200" b="1" dirty="0" smtClean="0">
                <a:solidFill>
                  <a:schemeClr val="bg2">
                    <a:lumMod val="10000"/>
                  </a:schemeClr>
                </a:solidFill>
              </a:rPr>
              <a:t>Одежда, в которой работает парень, лежала на стуле.</a:t>
            </a:r>
            <a:endParaRPr lang="ru-RU" sz="32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949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404664"/>
            <a:ext cx="8424936" cy="864096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 err="1" smtClean="0">
                <a:solidFill>
                  <a:schemeClr val="accent2">
                    <a:lumMod val="50000"/>
                  </a:schemeClr>
                </a:solidFill>
              </a:rPr>
              <a:t>Фыкъеджэ</a:t>
            </a:r>
            <a:r>
              <a:rPr lang="ru-RU" sz="3600" b="1" dirty="0" smtClean="0">
                <a:solidFill>
                  <a:schemeClr val="accent2">
                    <a:lumMod val="50000"/>
                  </a:schemeClr>
                </a:solidFill>
              </a:rPr>
              <a:t>, урысыбзэк1э зэвдзэк1.</a:t>
            </a:r>
            <a:endParaRPr lang="ru-RU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84784"/>
            <a:ext cx="8712968" cy="4896544"/>
          </a:xfrm>
        </p:spPr>
        <p:txBody>
          <a:bodyPr>
            <a:noAutofit/>
          </a:bodyPr>
          <a:lstStyle/>
          <a:p>
            <a:r>
              <a:rPr lang="ru-RU" sz="3200" b="1" i="1" dirty="0" err="1">
                <a:solidFill>
                  <a:schemeClr val="tx1"/>
                </a:solidFill>
              </a:rPr>
              <a:t>Нэгъабэ</a:t>
            </a:r>
            <a:r>
              <a:rPr lang="ru-RU" sz="3200" b="1" i="1" dirty="0">
                <a:solidFill>
                  <a:schemeClr val="tx1"/>
                </a:solidFill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</a:rPr>
              <a:t>тыкуэным</a:t>
            </a:r>
            <a:r>
              <a:rPr lang="ru-RU" sz="3200" b="1" i="1" dirty="0">
                <a:solidFill>
                  <a:schemeClr val="tx1"/>
                </a:solidFill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</a:rPr>
              <a:t>щылэжьахэр</a:t>
            </a:r>
            <a:r>
              <a:rPr lang="ru-RU" sz="3200" b="1" i="1" dirty="0">
                <a:solidFill>
                  <a:schemeClr val="tx1"/>
                </a:solidFill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</a:rPr>
              <a:t>иджыпсту</a:t>
            </a:r>
            <a:r>
              <a:rPr lang="ru-RU" sz="3200" b="1" i="1" dirty="0">
                <a:solidFill>
                  <a:schemeClr val="tx1"/>
                </a:solidFill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</a:rPr>
              <a:t>лэжьэжыркъым</a:t>
            </a:r>
            <a:r>
              <a:rPr lang="ru-RU" sz="3200" b="1" i="1" dirty="0">
                <a:solidFill>
                  <a:schemeClr val="tx1"/>
                </a:solidFill>
              </a:rPr>
              <a:t>. </a:t>
            </a:r>
            <a:endParaRPr lang="ru-RU" sz="3200" b="1" i="1" dirty="0" smtClean="0">
              <a:solidFill>
                <a:schemeClr val="tx1"/>
              </a:solidFill>
            </a:endParaRPr>
          </a:p>
          <a:p>
            <a:r>
              <a:rPr lang="ru-RU" sz="3200" b="1" i="1" dirty="0" err="1" smtClean="0">
                <a:solidFill>
                  <a:schemeClr val="tx1"/>
                </a:solidFill>
              </a:rPr>
              <a:t>Студентхэр</a:t>
            </a:r>
            <a:r>
              <a:rPr lang="ru-RU" sz="3200" b="1" i="1" dirty="0" smtClean="0">
                <a:solidFill>
                  <a:schemeClr val="tx1"/>
                </a:solidFill>
              </a:rPr>
              <a:t> </a:t>
            </a:r>
            <a:r>
              <a:rPr lang="ru-RU" sz="3200" b="1" i="1" dirty="0">
                <a:solidFill>
                  <a:schemeClr val="tx1"/>
                </a:solidFill>
              </a:rPr>
              <a:t>Краснодар зэрык1уэр </a:t>
            </a:r>
            <a:r>
              <a:rPr lang="ru-RU" sz="3200" b="1" i="1" dirty="0" err="1">
                <a:solidFill>
                  <a:schemeClr val="tx1"/>
                </a:solidFill>
              </a:rPr>
              <a:t>машинэщ</a:t>
            </a:r>
            <a:r>
              <a:rPr lang="ru-RU" sz="3200" b="1" i="1" dirty="0">
                <a:solidFill>
                  <a:schemeClr val="tx1"/>
                </a:solidFill>
              </a:rPr>
              <a:t>. </a:t>
            </a:r>
            <a:endParaRPr lang="ru-RU" sz="3200" b="1" i="1" dirty="0" smtClean="0">
              <a:solidFill>
                <a:schemeClr val="tx1"/>
              </a:solidFill>
            </a:endParaRPr>
          </a:p>
          <a:p>
            <a:r>
              <a:rPr lang="ru-RU" sz="3200" b="1" i="1" dirty="0" err="1" smtClean="0">
                <a:solidFill>
                  <a:schemeClr val="tx1"/>
                </a:solidFill>
              </a:rPr>
              <a:t>Нэмыс</a:t>
            </a:r>
            <a:r>
              <a:rPr lang="ru-RU" sz="3200" b="1" i="1" dirty="0" smtClean="0">
                <a:solidFill>
                  <a:schemeClr val="tx1"/>
                </a:solidFill>
              </a:rPr>
              <a:t> </a:t>
            </a:r>
            <a:r>
              <a:rPr lang="ru-RU" sz="3200" b="1" i="1" dirty="0">
                <a:solidFill>
                  <a:schemeClr val="tx1"/>
                </a:solidFill>
              </a:rPr>
              <a:t>зи1эм насып и1эщ. </a:t>
            </a:r>
            <a:endParaRPr lang="ru-RU" sz="3200" b="1" i="1" dirty="0" smtClean="0">
              <a:solidFill>
                <a:schemeClr val="tx1"/>
              </a:solidFill>
            </a:endParaRPr>
          </a:p>
          <a:p>
            <a:r>
              <a:rPr lang="ru-RU" sz="3200" b="1" i="1" dirty="0" smtClean="0">
                <a:solidFill>
                  <a:schemeClr val="tx1"/>
                </a:solidFill>
              </a:rPr>
              <a:t>Еджак1уэм </a:t>
            </a:r>
            <a:r>
              <a:rPr lang="ru-RU" sz="3200" b="1" i="1" dirty="0" err="1">
                <a:solidFill>
                  <a:schemeClr val="tx1"/>
                </a:solidFill>
              </a:rPr>
              <a:t>сурэт</a:t>
            </a:r>
            <a:r>
              <a:rPr lang="ru-RU" sz="3200" b="1" i="1" dirty="0">
                <a:solidFill>
                  <a:schemeClr val="tx1"/>
                </a:solidFill>
              </a:rPr>
              <a:t> зэрищ1ыр </a:t>
            </a:r>
            <a:r>
              <a:rPr lang="ru-RU" sz="3200" b="1" i="1" dirty="0" err="1">
                <a:solidFill>
                  <a:schemeClr val="tx1"/>
                </a:solidFill>
              </a:rPr>
              <a:t>къэрэндащщ</a:t>
            </a:r>
            <a:r>
              <a:rPr lang="ru-RU" sz="3200" b="1" i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sz="3200" b="1" i="1" dirty="0" smtClean="0">
                <a:solidFill>
                  <a:schemeClr val="tx1"/>
                </a:solidFill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</a:rPr>
              <a:t>Кином</a:t>
            </a:r>
            <a:r>
              <a:rPr lang="ru-RU" sz="3200" b="1" i="1" dirty="0">
                <a:solidFill>
                  <a:schemeClr val="tx1"/>
                </a:solidFill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</a:rPr>
              <a:t>еплъахэр</a:t>
            </a:r>
            <a:r>
              <a:rPr lang="ru-RU" sz="3200" b="1" i="1" dirty="0">
                <a:solidFill>
                  <a:schemeClr val="tx1"/>
                </a:solidFill>
              </a:rPr>
              <a:t> кафе </a:t>
            </a:r>
            <a:r>
              <a:rPr lang="ru-RU" sz="3200" b="1" i="1" dirty="0" err="1">
                <a:solidFill>
                  <a:schemeClr val="tx1"/>
                </a:solidFill>
              </a:rPr>
              <a:t>гъунэгъум</a:t>
            </a:r>
            <a:r>
              <a:rPr lang="ru-RU" sz="3200" b="1" i="1" dirty="0">
                <a:solidFill>
                  <a:schemeClr val="tx1"/>
                </a:solidFill>
              </a:rPr>
              <a:t> </a:t>
            </a:r>
            <a:r>
              <a:rPr lang="ru-RU" sz="3200" b="1" i="1" dirty="0" err="1">
                <a:solidFill>
                  <a:schemeClr val="tx1"/>
                </a:solidFill>
              </a:rPr>
              <a:t>щышхэхэрт</a:t>
            </a:r>
            <a:r>
              <a:rPr lang="ru-RU" sz="3200" b="1" i="1" dirty="0">
                <a:solidFill>
                  <a:schemeClr val="tx1"/>
                </a:solidFill>
              </a:rPr>
              <a:t>. </a:t>
            </a:r>
            <a:endParaRPr lang="ru-RU" sz="3200" b="1" dirty="0" smtClean="0">
              <a:solidFill>
                <a:schemeClr val="tx1"/>
              </a:solidFill>
            </a:endParaRPr>
          </a:p>
        </p:txBody>
      </p:sp>
      <p:sp>
        <p:nvSpPr>
          <p:cNvPr id="4" name="5-конечная звезда 3"/>
          <p:cNvSpPr/>
          <p:nvPr/>
        </p:nvSpPr>
        <p:spPr>
          <a:xfrm>
            <a:off x="7956376" y="5877272"/>
            <a:ext cx="576064" cy="50405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688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Метро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1011</TotalTime>
  <Words>336</Words>
  <Application>Microsoft Office PowerPoint</Application>
  <PresentationFormat>Экран (4:3)</PresentationFormat>
  <Paragraphs>80</Paragraphs>
  <Slides>10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Остин</vt:lpstr>
      <vt:lpstr>Изучаем  кабардинский  язык</vt:lpstr>
      <vt:lpstr>Дунейр зыхуэдэм теухуа упщ1эхэр догъэув,  жэуап идот.</vt:lpstr>
      <vt:lpstr>Псалъэжьхэр дигу къыдогъэк1ыж.</vt:lpstr>
      <vt:lpstr>Образуем желательное наклонение от глаголов.</vt:lpstr>
      <vt:lpstr> Причастием и префиксхэр.</vt:lpstr>
      <vt:lpstr>Причастием долэжь</vt:lpstr>
      <vt:lpstr>Псалъэ зэпха къыдогупсыс.</vt:lpstr>
      <vt:lpstr>Порядок слов в предложении с причастием.</vt:lpstr>
      <vt:lpstr>Фыкъеджэ, урысыбзэк1э зэвдзэк1.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 язык</dc:title>
  <dc:creator>мама</dc:creator>
  <cp:lastModifiedBy>Mama</cp:lastModifiedBy>
  <cp:revision>75</cp:revision>
  <dcterms:created xsi:type="dcterms:W3CDTF">2013-11-25T07:17:07Z</dcterms:created>
  <dcterms:modified xsi:type="dcterms:W3CDTF">2014-10-18T15:38:58Z</dcterms:modified>
</cp:coreProperties>
</file>