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1" r:id="rId3"/>
    <p:sldId id="280" r:id="rId4"/>
    <p:sldId id="281" r:id="rId5"/>
    <p:sldId id="282" r:id="rId6"/>
    <p:sldId id="286" r:id="rId7"/>
    <p:sldId id="287" r:id="rId8"/>
    <p:sldId id="288" r:id="rId9"/>
    <p:sldId id="289" r:id="rId10"/>
    <p:sldId id="290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62"/>
    <a:srgbClr val="CCCC00"/>
    <a:srgbClr val="B3EBFF"/>
    <a:srgbClr val="89E0FF"/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EBBBCC-DAD2-459C-BE2E-F6DE35CF9A28}" styleName="Темный стиль 2 -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72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2872734-F8EE-4AEB-BC52-D92B81508B73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755576" y="1556792"/>
            <a:ext cx="8208912" cy="1524000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Изучаем </a:t>
            </a:r>
            <a:r>
              <a:rPr kumimoji="0" lang="ru-RU" sz="5400" b="1" i="0" u="none" strike="noStrike" kern="0" cap="none" spc="50" normalizeH="0" baseline="0" noProof="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/>
            </a:r>
            <a:br>
              <a:rPr kumimoji="0" lang="ru-RU" sz="5400" b="1" i="0" u="none" strike="noStrike" kern="0" cap="none" spc="50" normalizeH="0" baseline="0" noProof="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</a:br>
            <a:r>
              <a:rPr kumimoji="0" lang="ru-RU" sz="5400" b="1" i="0" u="none" strike="noStrike" kern="0" cap="none" spc="50" normalizeH="0" baseline="0" noProof="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кабардинский </a:t>
            </a:r>
            <a:r>
              <a:rPr kumimoji="0" lang="ru-RU" sz="5400" b="1" i="0" u="none" strike="noStrike" kern="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язык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4427984" y="5229200"/>
            <a:ext cx="4536504" cy="897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E67C8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  <a:latin typeface="Candara"/>
                <a:cs typeface="Levenim MT" pitchFamily="2" charset="-79"/>
              </a:rPr>
              <a:t>Занятие №</a:t>
            </a:r>
            <a:r>
              <a:rPr lang="ru-RU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Candara"/>
                <a:cs typeface="Levenim MT" pitchFamily="2" charset="-79"/>
              </a:rPr>
              <a:t>83</a:t>
            </a:r>
            <a:endParaRPr kumimoji="0" lang="ru-RU" sz="4400" b="1" i="0" u="none" strike="noStrike" kern="1200" cap="none" spc="0" normalizeH="0" baseline="0" noProof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0800" algn="tl" rotWithShape="0">
                  <a:srgbClr val="000000"/>
                </a:outerShdw>
              </a:effectLst>
              <a:uLnTx/>
              <a:uFillTx/>
              <a:latin typeface="Candara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0277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6781800" cy="720080"/>
          </a:xfrm>
        </p:spPr>
        <p:txBody>
          <a:bodyPr>
            <a:noAutofit/>
          </a:bodyPr>
          <a:lstStyle/>
          <a:p>
            <a:r>
              <a:rPr lang="ru-RU" sz="4400" dirty="0" err="1" smtClean="0"/>
              <a:t>Пэж</a:t>
            </a:r>
            <a:r>
              <a:rPr lang="ru-RU" sz="4400" dirty="0" smtClean="0"/>
              <a:t>  </a:t>
            </a:r>
            <a:r>
              <a:rPr lang="ru-RU" sz="4400" dirty="0" err="1" smtClean="0"/>
              <a:t>хьэмэрэ</a:t>
            </a:r>
            <a:r>
              <a:rPr lang="ru-RU" sz="4400" dirty="0" smtClean="0"/>
              <a:t>  пц1ы?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24744"/>
            <a:ext cx="8928992" cy="4896544"/>
          </a:xfrm>
        </p:spPr>
        <p:txBody>
          <a:bodyPr>
            <a:noAutofit/>
          </a:bodyPr>
          <a:lstStyle/>
          <a:p>
            <a:r>
              <a:rPr lang="ru-RU" sz="3200" dirty="0" err="1" smtClean="0">
                <a:solidFill>
                  <a:schemeClr val="tx1"/>
                </a:solidFill>
              </a:rPr>
              <a:t>Гъэмахуэм</a:t>
            </a:r>
            <a:r>
              <a:rPr lang="ru-RU" sz="3200" dirty="0" smtClean="0">
                <a:solidFill>
                  <a:schemeClr val="tx1"/>
                </a:solidFill>
              </a:rPr>
              <a:t> </a:t>
            </a:r>
            <a:r>
              <a:rPr lang="ru-RU" sz="3200" dirty="0" err="1" smtClean="0">
                <a:solidFill>
                  <a:schemeClr val="tx1"/>
                </a:solidFill>
              </a:rPr>
              <a:t>дунейр</a:t>
            </a:r>
            <a:r>
              <a:rPr lang="ru-RU" sz="3200" dirty="0" smtClean="0">
                <a:solidFill>
                  <a:schemeClr val="tx1"/>
                </a:solidFill>
              </a:rPr>
              <a:t> </a:t>
            </a:r>
            <a:r>
              <a:rPr lang="ru-RU" sz="3200" dirty="0" err="1" smtClean="0">
                <a:solidFill>
                  <a:schemeClr val="tx1"/>
                </a:solidFill>
              </a:rPr>
              <a:t>хуабэ</a:t>
            </a:r>
            <a:r>
              <a:rPr lang="ru-RU" sz="3200" dirty="0" smtClean="0">
                <a:solidFill>
                  <a:schemeClr val="tx1"/>
                </a:solidFill>
              </a:rPr>
              <a:t> </a:t>
            </a:r>
            <a:r>
              <a:rPr lang="ru-RU" sz="3200" dirty="0" err="1" smtClean="0">
                <a:solidFill>
                  <a:schemeClr val="tx1"/>
                </a:solidFill>
              </a:rPr>
              <a:t>дыдэ</a:t>
            </a:r>
            <a:r>
              <a:rPr lang="ru-RU" sz="3200" dirty="0" smtClean="0">
                <a:solidFill>
                  <a:schemeClr val="tx1"/>
                </a:solidFill>
              </a:rPr>
              <a:t> </a:t>
            </a:r>
            <a:r>
              <a:rPr lang="ru-RU" sz="3200" dirty="0" err="1" smtClean="0">
                <a:solidFill>
                  <a:schemeClr val="tx1"/>
                </a:solidFill>
              </a:rPr>
              <a:t>мэхъу</a:t>
            </a:r>
            <a:r>
              <a:rPr lang="ru-RU" sz="3200" dirty="0" smtClean="0">
                <a:solidFill>
                  <a:schemeClr val="tx1"/>
                </a:solidFill>
              </a:rPr>
              <a:t>. </a:t>
            </a:r>
            <a:r>
              <a:rPr lang="ru-RU" sz="3200" dirty="0" err="1" smtClean="0">
                <a:solidFill>
                  <a:schemeClr val="tx1"/>
                </a:solidFill>
              </a:rPr>
              <a:t>Пэж</a:t>
            </a:r>
            <a:r>
              <a:rPr lang="ru-RU" sz="3200" dirty="0" smtClean="0">
                <a:solidFill>
                  <a:schemeClr val="tx1"/>
                </a:solidFill>
              </a:rPr>
              <a:t>?</a:t>
            </a:r>
          </a:p>
          <a:p>
            <a:r>
              <a:rPr lang="ru-RU" sz="3200" dirty="0" err="1" smtClean="0">
                <a:solidFill>
                  <a:schemeClr val="tx1"/>
                </a:solidFill>
              </a:rPr>
              <a:t>Гъэмахуэм</a:t>
            </a:r>
            <a:r>
              <a:rPr lang="ru-RU" sz="3200" dirty="0" smtClean="0">
                <a:solidFill>
                  <a:schemeClr val="tx1"/>
                </a:solidFill>
              </a:rPr>
              <a:t> </a:t>
            </a:r>
            <a:r>
              <a:rPr lang="ru-RU" sz="3200" dirty="0" err="1" smtClean="0">
                <a:solidFill>
                  <a:schemeClr val="tx1"/>
                </a:solidFill>
              </a:rPr>
              <a:t>куэдрэ</a:t>
            </a:r>
            <a:r>
              <a:rPr lang="ru-RU" sz="3200" dirty="0" smtClean="0">
                <a:solidFill>
                  <a:schemeClr val="tx1"/>
                </a:solidFill>
              </a:rPr>
              <a:t> </a:t>
            </a:r>
            <a:r>
              <a:rPr lang="ru-RU" sz="3200" dirty="0" err="1" smtClean="0">
                <a:solidFill>
                  <a:schemeClr val="tx1"/>
                </a:solidFill>
              </a:rPr>
              <a:t>пшагъуэ</a:t>
            </a:r>
            <a:r>
              <a:rPr lang="ru-RU" sz="3200" dirty="0" smtClean="0">
                <a:solidFill>
                  <a:schemeClr val="tx1"/>
                </a:solidFill>
              </a:rPr>
              <a:t> </a:t>
            </a:r>
            <a:r>
              <a:rPr lang="ru-RU" sz="3200" dirty="0" err="1" smtClean="0">
                <a:solidFill>
                  <a:schemeClr val="tx1"/>
                </a:solidFill>
              </a:rPr>
              <a:t>телъщ</a:t>
            </a:r>
            <a:r>
              <a:rPr lang="ru-RU" sz="3200" dirty="0" smtClean="0">
                <a:solidFill>
                  <a:schemeClr val="tx1"/>
                </a:solidFill>
              </a:rPr>
              <a:t>. </a:t>
            </a:r>
            <a:r>
              <a:rPr lang="ru-RU" sz="3200" dirty="0" err="1" smtClean="0">
                <a:solidFill>
                  <a:schemeClr val="tx1"/>
                </a:solidFill>
              </a:rPr>
              <a:t>Пэж</a:t>
            </a:r>
            <a:r>
              <a:rPr lang="ru-RU" sz="3200" dirty="0" smtClean="0">
                <a:solidFill>
                  <a:schemeClr val="tx1"/>
                </a:solidFill>
              </a:rPr>
              <a:t>?</a:t>
            </a:r>
          </a:p>
          <a:p>
            <a:r>
              <a:rPr lang="ru-RU" sz="3200" dirty="0" err="1" smtClean="0">
                <a:solidFill>
                  <a:schemeClr val="tx1"/>
                </a:solidFill>
              </a:rPr>
              <a:t>Гъэмахуэкум</a:t>
            </a:r>
            <a:r>
              <a:rPr lang="ru-RU" sz="3200" dirty="0" smtClean="0">
                <a:solidFill>
                  <a:schemeClr val="tx1"/>
                </a:solidFill>
              </a:rPr>
              <a:t> щ1эх-щ1эхыурэ </a:t>
            </a:r>
            <a:r>
              <a:rPr lang="ru-RU" sz="3200" dirty="0" err="1" smtClean="0">
                <a:solidFill>
                  <a:schemeClr val="tx1"/>
                </a:solidFill>
              </a:rPr>
              <a:t>уэшх</a:t>
            </a:r>
            <a:r>
              <a:rPr lang="ru-RU" sz="3200" dirty="0" smtClean="0">
                <a:solidFill>
                  <a:schemeClr val="tx1"/>
                </a:solidFill>
              </a:rPr>
              <a:t> </a:t>
            </a:r>
            <a:r>
              <a:rPr lang="ru-RU" sz="3200" dirty="0" err="1" smtClean="0">
                <a:solidFill>
                  <a:schemeClr val="tx1"/>
                </a:solidFill>
              </a:rPr>
              <a:t>къошх</a:t>
            </a:r>
            <a:r>
              <a:rPr lang="ru-RU" sz="3200" dirty="0" smtClean="0">
                <a:solidFill>
                  <a:schemeClr val="tx1"/>
                </a:solidFill>
              </a:rPr>
              <a:t>. </a:t>
            </a:r>
            <a:r>
              <a:rPr lang="ru-RU" sz="3200" dirty="0" err="1" smtClean="0">
                <a:solidFill>
                  <a:schemeClr val="tx1"/>
                </a:solidFill>
              </a:rPr>
              <a:t>Пэж</a:t>
            </a:r>
            <a:r>
              <a:rPr lang="ru-RU" sz="3200" dirty="0" smtClean="0">
                <a:solidFill>
                  <a:schemeClr val="tx1"/>
                </a:solidFill>
              </a:rPr>
              <a:t>?</a:t>
            </a:r>
          </a:p>
          <a:p>
            <a:r>
              <a:rPr lang="ru-RU" sz="3200" dirty="0" err="1" smtClean="0">
                <a:solidFill>
                  <a:schemeClr val="tx1"/>
                </a:solidFill>
              </a:rPr>
              <a:t>Гъэмахуэм</a:t>
            </a:r>
            <a:r>
              <a:rPr lang="ru-RU" sz="3200" dirty="0" smtClean="0">
                <a:solidFill>
                  <a:schemeClr val="tx1"/>
                </a:solidFill>
              </a:rPr>
              <a:t> лъапц1эу пщ1ант1эм </a:t>
            </a:r>
            <a:r>
              <a:rPr lang="ru-RU" sz="3200" dirty="0" err="1" smtClean="0">
                <a:solidFill>
                  <a:schemeClr val="tx1"/>
                </a:solidFill>
              </a:rPr>
              <a:t>удэт</a:t>
            </a:r>
            <a:r>
              <a:rPr lang="ru-RU" sz="3200" dirty="0" smtClean="0">
                <a:solidFill>
                  <a:schemeClr val="tx1"/>
                </a:solidFill>
              </a:rPr>
              <a:t> </a:t>
            </a:r>
            <a:r>
              <a:rPr lang="ru-RU" sz="3200" dirty="0" err="1" smtClean="0">
                <a:solidFill>
                  <a:schemeClr val="tx1"/>
                </a:solidFill>
              </a:rPr>
              <a:t>мэхъу</a:t>
            </a:r>
            <a:r>
              <a:rPr lang="ru-RU" sz="3200" dirty="0" smtClean="0">
                <a:solidFill>
                  <a:schemeClr val="tx1"/>
                </a:solidFill>
              </a:rPr>
              <a:t>. </a:t>
            </a:r>
            <a:r>
              <a:rPr lang="ru-RU" sz="3200" dirty="0" err="1" smtClean="0">
                <a:solidFill>
                  <a:schemeClr val="tx1"/>
                </a:solidFill>
              </a:rPr>
              <a:t>Пэж</a:t>
            </a:r>
            <a:r>
              <a:rPr lang="ru-RU" sz="3200" dirty="0" smtClean="0">
                <a:solidFill>
                  <a:schemeClr val="tx1"/>
                </a:solidFill>
              </a:rPr>
              <a:t>?</a:t>
            </a:r>
          </a:p>
          <a:p>
            <a:r>
              <a:rPr lang="ru-RU" sz="3200" dirty="0" err="1">
                <a:solidFill>
                  <a:schemeClr val="tx1"/>
                </a:solidFill>
              </a:rPr>
              <a:t>Гъэмахуэм</a:t>
            </a:r>
            <a:r>
              <a:rPr lang="ru-RU" sz="3200" dirty="0">
                <a:solidFill>
                  <a:schemeClr val="tx1"/>
                </a:solidFill>
              </a:rPr>
              <a:t> 1эжьэк1э </a:t>
            </a:r>
            <a:r>
              <a:rPr lang="ru-RU" sz="3200" dirty="0" err="1">
                <a:solidFill>
                  <a:schemeClr val="tx1"/>
                </a:solidFill>
              </a:rPr>
              <a:t>къэбжыхь</a:t>
            </a:r>
            <a:r>
              <a:rPr lang="ru-RU" sz="3200" dirty="0">
                <a:solidFill>
                  <a:schemeClr val="tx1"/>
                </a:solidFill>
              </a:rPr>
              <a:t> </a:t>
            </a:r>
            <a:r>
              <a:rPr lang="ru-RU" sz="3200" dirty="0" err="1">
                <a:solidFill>
                  <a:schemeClr val="tx1"/>
                </a:solidFill>
              </a:rPr>
              <a:t>мэхъу</a:t>
            </a:r>
            <a:r>
              <a:rPr lang="ru-RU" sz="3200" dirty="0">
                <a:solidFill>
                  <a:schemeClr val="tx1"/>
                </a:solidFill>
              </a:rPr>
              <a:t>. </a:t>
            </a:r>
            <a:r>
              <a:rPr lang="ru-RU" sz="3200" dirty="0" err="1">
                <a:solidFill>
                  <a:schemeClr val="tx1"/>
                </a:solidFill>
              </a:rPr>
              <a:t>Пэж</a:t>
            </a:r>
            <a:r>
              <a:rPr lang="ru-RU" sz="3200" dirty="0">
                <a:solidFill>
                  <a:schemeClr val="tx1"/>
                </a:solidFill>
              </a:rPr>
              <a:t>?</a:t>
            </a:r>
          </a:p>
          <a:p>
            <a:r>
              <a:rPr lang="ru-RU" sz="3200" dirty="0" err="1" smtClean="0">
                <a:solidFill>
                  <a:schemeClr val="tx1"/>
                </a:solidFill>
              </a:rPr>
              <a:t>Гъэмахуэм</a:t>
            </a:r>
            <a:r>
              <a:rPr lang="ru-RU" sz="3200" dirty="0" smtClean="0">
                <a:solidFill>
                  <a:schemeClr val="tx1"/>
                </a:solidFill>
              </a:rPr>
              <a:t> </a:t>
            </a:r>
            <a:r>
              <a:rPr lang="ru-RU" sz="3200" dirty="0" err="1" smtClean="0">
                <a:solidFill>
                  <a:schemeClr val="tx1"/>
                </a:solidFill>
              </a:rPr>
              <a:t>гуэлым</a:t>
            </a:r>
            <a:r>
              <a:rPr lang="ru-RU" sz="3200" dirty="0" smtClean="0">
                <a:solidFill>
                  <a:schemeClr val="tx1"/>
                </a:solidFill>
              </a:rPr>
              <a:t>, </a:t>
            </a:r>
            <a:r>
              <a:rPr lang="ru-RU" sz="3200" dirty="0" err="1" smtClean="0">
                <a:solidFill>
                  <a:schemeClr val="tx1"/>
                </a:solidFill>
              </a:rPr>
              <a:t>тенджызым</a:t>
            </a:r>
            <a:r>
              <a:rPr lang="ru-RU" sz="3200" dirty="0" smtClean="0">
                <a:solidFill>
                  <a:schemeClr val="tx1"/>
                </a:solidFill>
              </a:rPr>
              <a:t> зыщыбгъэпск1 </a:t>
            </a:r>
            <a:r>
              <a:rPr lang="ru-RU" sz="3200" dirty="0" err="1" smtClean="0">
                <a:solidFill>
                  <a:schemeClr val="tx1"/>
                </a:solidFill>
              </a:rPr>
              <a:t>мэхъу</a:t>
            </a:r>
            <a:r>
              <a:rPr lang="ru-RU" sz="3200" dirty="0" smtClean="0">
                <a:solidFill>
                  <a:schemeClr val="tx1"/>
                </a:solidFill>
              </a:rPr>
              <a:t>. </a:t>
            </a:r>
            <a:r>
              <a:rPr lang="ru-RU" sz="3200" dirty="0" err="1" smtClean="0">
                <a:solidFill>
                  <a:schemeClr val="tx1"/>
                </a:solidFill>
              </a:rPr>
              <a:t>Пэж</a:t>
            </a:r>
            <a:r>
              <a:rPr lang="ru-RU" sz="3200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" name="5-конечная звезда 3"/>
          <p:cNvSpPr/>
          <p:nvPr/>
        </p:nvSpPr>
        <p:spPr>
          <a:xfrm>
            <a:off x="7956376" y="5445224"/>
            <a:ext cx="792088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21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34" y="903582"/>
            <a:ext cx="6968332" cy="345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634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0" y="404664"/>
            <a:ext cx="7543800" cy="792088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 err="1" smtClean="0">
                <a:solidFill>
                  <a:schemeClr val="tx1"/>
                </a:solidFill>
              </a:rPr>
              <a:t>Причастиехэм</a:t>
            </a:r>
            <a:r>
              <a:rPr lang="ru-RU" sz="4000" b="1" dirty="0" smtClean="0">
                <a:solidFill>
                  <a:schemeClr val="tx1"/>
                </a:solidFill>
              </a:rPr>
              <a:t> </a:t>
            </a:r>
            <a:r>
              <a:rPr lang="ru-RU" sz="4000" b="1" dirty="0" err="1" smtClean="0">
                <a:solidFill>
                  <a:schemeClr val="tx1"/>
                </a:solidFill>
              </a:rPr>
              <a:t>къытыдогъэзэж</a:t>
            </a:r>
            <a:endParaRPr lang="ru-RU" sz="4000" b="1" dirty="0">
              <a:solidFill>
                <a:schemeClr val="tx1"/>
              </a:solidFill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07504" y="1124744"/>
            <a:ext cx="8928992" cy="56886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smtClean="0">
                <a:latin typeface="Times New Roman"/>
                <a:ea typeface="Calibri"/>
              </a:rPr>
              <a:t>субъектные </a:t>
            </a:r>
            <a:r>
              <a:rPr lang="ru-RU" sz="2800" dirty="0" smtClean="0">
                <a:latin typeface="Times New Roman"/>
                <a:ea typeface="Calibri"/>
              </a:rPr>
              <a:t>– </a:t>
            </a:r>
            <a:r>
              <a:rPr lang="ru-RU" sz="2800" b="1" dirty="0" err="1" smtClean="0">
                <a:latin typeface="Times New Roman"/>
                <a:ea typeface="Calibri"/>
              </a:rPr>
              <a:t>зы</a:t>
            </a:r>
            <a:r>
              <a:rPr lang="ru-RU" sz="2800" b="1" dirty="0" smtClean="0">
                <a:latin typeface="Times New Roman"/>
                <a:ea typeface="Calibri"/>
              </a:rPr>
              <a:t>-</a:t>
            </a:r>
            <a:r>
              <a:rPr lang="ru-RU" sz="2800" dirty="0" smtClean="0">
                <a:latin typeface="Times New Roman"/>
                <a:ea typeface="Calibri"/>
              </a:rPr>
              <a:t> </a:t>
            </a:r>
            <a:r>
              <a:rPr lang="ru-RU" sz="2800" b="1" i="1" dirty="0" err="1" smtClean="0">
                <a:solidFill>
                  <a:srgbClr val="FF0000"/>
                </a:solidFill>
                <a:latin typeface="Times New Roman"/>
                <a:ea typeface="Calibri"/>
              </a:rPr>
              <a:t>зышхыр</a:t>
            </a:r>
            <a:r>
              <a:rPr lang="ru-RU" sz="2800" b="1" i="1" dirty="0" smtClean="0">
                <a:solidFill>
                  <a:srgbClr val="FF0000"/>
                </a:solidFill>
                <a:latin typeface="Times New Roman"/>
                <a:ea typeface="Calibri"/>
              </a:rPr>
              <a:t>, зыпщэф1ар;</a:t>
            </a:r>
            <a:r>
              <a:rPr lang="ru-RU" sz="2800" b="1" dirty="0" smtClean="0">
                <a:solidFill>
                  <a:srgbClr val="FF0000"/>
                </a:solidFill>
                <a:latin typeface="Times New Roman"/>
                <a:ea typeface="Calibri"/>
              </a:rPr>
              <a:t> </a:t>
            </a:r>
            <a:r>
              <a:rPr lang="ru-RU" sz="2800" b="1" i="1" dirty="0" smtClean="0">
                <a:latin typeface="Times New Roman"/>
                <a:ea typeface="Calibri"/>
              </a:rPr>
              <a:t>без префикса</a:t>
            </a:r>
            <a:r>
              <a:rPr lang="ru-RU" sz="2800" i="1" dirty="0" smtClean="0">
                <a:latin typeface="Times New Roman"/>
                <a:ea typeface="Calibri"/>
              </a:rPr>
              <a:t> – </a:t>
            </a:r>
            <a:r>
              <a:rPr lang="ru-RU" sz="2800" b="1" i="1" dirty="0" err="1">
                <a:solidFill>
                  <a:srgbClr val="FF0000"/>
                </a:solidFill>
                <a:latin typeface="Times New Roman"/>
                <a:ea typeface="Calibri"/>
              </a:rPr>
              <a:t>ж</a:t>
            </a:r>
            <a:r>
              <a:rPr lang="ru-RU" sz="2800" b="1" i="1" dirty="0" err="1" smtClean="0">
                <a:solidFill>
                  <a:srgbClr val="FF0000"/>
                </a:solidFill>
                <a:latin typeface="Times New Roman"/>
                <a:ea typeface="Calibri"/>
              </a:rPr>
              <a:t>эр</a:t>
            </a:r>
            <a:r>
              <a:rPr lang="ru-RU" sz="2800" b="1" i="1" dirty="0" smtClean="0">
                <a:solidFill>
                  <a:srgbClr val="FF0000"/>
                </a:solidFill>
                <a:latin typeface="Times New Roman"/>
                <a:ea typeface="Calibri"/>
              </a:rPr>
              <a:t>, </a:t>
            </a:r>
            <a:r>
              <a:rPr lang="ru-RU" sz="2800" b="1" i="1" dirty="0" err="1" smtClean="0">
                <a:solidFill>
                  <a:srgbClr val="FF0000"/>
                </a:solidFill>
                <a:latin typeface="Times New Roman"/>
                <a:ea typeface="Calibri"/>
              </a:rPr>
              <a:t>щытыр</a:t>
            </a:r>
            <a:r>
              <a:rPr lang="ru-RU" sz="2800" b="1" i="1" dirty="0" smtClean="0">
                <a:solidFill>
                  <a:srgbClr val="FF0000"/>
                </a:solidFill>
                <a:latin typeface="Times New Roman"/>
                <a:ea typeface="Calibri"/>
              </a:rPr>
              <a:t>; </a:t>
            </a:r>
          </a:p>
          <a:p>
            <a:r>
              <a:rPr lang="ru-RU" sz="2800" b="1" dirty="0" smtClean="0">
                <a:latin typeface="Times New Roman"/>
                <a:ea typeface="Calibri"/>
              </a:rPr>
              <a:t>объектные</a:t>
            </a:r>
            <a:r>
              <a:rPr lang="ru-RU" sz="2800" dirty="0" smtClean="0">
                <a:latin typeface="Times New Roman"/>
                <a:ea typeface="Calibri"/>
              </a:rPr>
              <a:t> – </a:t>
            </a:r>
            <a:r>
              <a:rPr lang="ru-RU" sz="2800" b="1" dirty="0" smtClean="0">
                <a:latin typeface="Times New Roman"/>
                <a:ea typeface="Calibri"/>
              </a:rPr>
              <a:t>зэ- </a:t>
            </a:r>
            <a:r>
              <a:rPr lang="ru-RU" sz="2800" b="1" i="1" dirty="0" err="1" smtClean="0">
                <a:solidFill>
                  <a:srgbClr val="FF0000"/>
                </a:solidFill>
                <a:latin typeface="Times New Roman"/>
                <a:ea typeface="Calibri"/>
              </a:rPr>
              <a:t>зэплъыр</a:t>
            </a:r>
            <a:r>
              <a:rPr lang="ru-RU" sz="2800" b="1" i="1" dirty="0" smtClean="0">
                <a:solidFill>
                  <a:srgbClr val="FF0000"/>
                </a:solidFill>
                <a:latin typeface="Times New Roman"/>
                <a:ea typeface="Calibri"/>
              </a:rPr>
              <a:t>, зэдэ1уар; </a:t>
            </a:r>
            <a:r>
              <a:rPr lang="ru-RU" sz="2800" b="1" i="1" dirty="0" smtClean="0">
                <a:solidFill>
                  <a:prstClr val="black"/>
                </a:solidFill>
                <a:latin typeface="Times New Roman"/>
                <a:ea typeface="Calibri"/>
              </a:rPr>
              <a:t>без префикса</a:t>
            </a:r>
            <a:r>
              <a:rPr lang="ru-RU" sz="2800" i="1" dirty="0" smtClean="0">
                <a:solidFill>
                  <a:prstClr val="black"/>
                </a:solidFill>
                <a:latin typeface="Times New Roman"/>
                <a:ea typeface="Calibri"/>
              </a:rPr>
              <a:t> – </a:t>
            </a:r>
            <a:r>
              <a:rPr lang="ru-RU" sz="2800" b="1" i="1" dirty="0" err="1" smtClean="0">
                <a:solidFill>
                  <a:srgbClr val="FF0000"/>
                </a:solidFill>
                <a:latin typeface="Times New Roman"/>
                <a:ea typeface="Calibri"/>
              </a:rPr>
              <a:t>итхыр</a:t>
            </a:r>
            <a:r>
              <a:rPr lang="ru-RU" sz="2800" b="1" i="1" dirty="0" smtClean="0">
                <a:solidFill>
                  <a:srgbClr val="FF0000"/>
                </a:solidFill>
                <a:latin typeface="Times New Roman"/>
                <a:ea typeface="Calibri"/>
              </a:rPr>
              <a:t>, илъэщ1ыр;</a:t>
            </a:r>
          </a:p>
          <a:p>
            <a:r>
              <a:rPr lang="ru-RU" sz="2800" b="1" dirty="0" smtClean="0">
                <a:latin typeface="Times New Roman"/>
                <a:ea typeface="Calibri"/>
              </a:rPr>
              <a:t>орудные</a:t>
            </a:r>
            <a:r>
              <a:rPr lang="ru-RU" sz="2800" i="1" dirty="0" smtClean="0">
                <a:latin typeface="Times New Roman"/>
                <a:ea typeface="Calibri"/>
              </a:rPr>
              <a:t> - </a:t>
            </a:r>
            <a:r>
              <a:rPr lang="ru-RU" sz="2800" b="1" dirty="0" err="1" smtClean="0">
                <a:latin typeface="Times New Roman"/>
                <a:ea typeface="Calibri"/>
              </a:rPr>
              <a:t>зэры</a:t>
            </a:r>
            <a:r>
              <a:rPr lang="ru-RU" sz="2800" b="1" dirty="0" smtClean="0">
                <a:latin typeface="Times New Roman"/>
                <a:ea typeface="Calibri"/>
              </a:rPr>
              <a:t>- </a:t>
            </a:r>
            <a:r>
              <a:rPr lang="ru-RU" sz="2800" b="1" i="1" dirty="0" err="1" smtClean="0">
                <a:solidFill>
                  <a:srgbClr val="FF0000"/>
                </a:solidFill>
                <a:latin typeface="Times New Roman"/>
                <a:ea typeface="Calibri"/>
              </a:rPr>
              <a:t>зэрылажьэр</a:t>
            </a:r>
            <a:r>
              <a:rPr lang="ru-RU" sz="2800" b="1" i="1" dirty="0" smtClean="0">
                <a:solidFill>
                  <a:srgbClr val="FF0000"/>
                </a:solidFill>
                <a:latin typeface="Times New Roman"/>
                <a:ea typeface="Calibri"/>
              </a:rPr>
              <a:t>, </a:t>
            </a:r>
            <a:r>
              <a:rPr lang="ru-RU" sz="2800" b="1" i="1" dirty="0" err="1" smtClean="0">
                <a:solidFill>
                  <a:srgbClr val="FF0000"/>
                </a:solidFill>
                <a:latin typeface="Times New Roman"/>
                <a:ea typeface="Calibri"/>
              </a:rPr>
              <a:t>зэришхыр</a:t>
            </a:r>
            <a:r>
              <a:rPr lang="ru-RU" sz="2800" b="1" i="1" dirty="0" smtClean="0">
                <a:solidFill>
                  <a:srgbClr val="FF0000"/>
                </a:solidFill>
                <a:latin typeface="Times New Roman"/>
                <a:ea typeface="Calibri"/>
              </a:rPr>
              <a:t>;</a:t>
            </a:r>
            <a:endParaRPr lang="ru-RU" sz="2800" b="1" dirty="0" smtClean="0">
              <a:solidFill>
                <a:srgbClr val="FF0000"/>
              </a:solidFill>
              <a:latin typeface="Times New Roman"/>
              <a:ea typeface="Calibri"/>
            </a:endParaRPr>
          </a:p>
          <a:p>
            <a:r>
              <a:rPr lang="ru-RU" sz="2800" b="1" dirty="0" smtClean="0">
                <a:latin typeface="Times New Roman"/>
                <a:ea typeface="Calibri"/>
              </a:rPr>
              <a:t>обстоят-</a:t>
            </a:r>
            <a:r>
              <a:rPr lang="ru-RU" sz="2800" b="1" dirty="0" err="1" smtClean="0">
                <a:latin typeface="Times New Roman"/>
                <a:ea typeface="Calibri"/>
              </a:rPr>
              <a:t>ные</a:t>
            </a:r>
            <a:r>
              <a:rPr lang="ru-RU" sz="2800" b="1" dirty="0" smtClean="0">
                <a:latin typeface="Times New Roman"/>
                <a:ea typeface="Calibri"/>
              </a:rPr>
              <a:t> </a:t>
            </a:r>
            <a:r>
              <a:rPr lang="ru-RU" sz="2800" b="1" u="sng" dirty="0" smtClean="0">
                <a:latin typeface="Times New Roman"/>
                <a:ea typeface="Calibri"/>
              </a:rPr>
              <a:t>места</a:t>
            </a:r>
            <a:r>
              <a:rPr lang="ru-RU" sz="2800" dirty="0" smtClean="0">
                <a:latin typeface="Times New Roman"/>
                <a:ea typeface="Calibri"/>
              </a:rPr>
              <a:t> – </a:t>
            </a:r>
            <a:r>
              <a:rPr lang="ru-RU" sz="2800" b="1" dirty="0" err="1" smtClean="0">
                <a:latin typeface="Times New Roman"/>
                <a:ea typeface="Calibri"/>
              </a:rPr>
              <a:t>здэ</a:t>
            </a:r>
            <a:r>
              <a:rPr lang="ru-RU" sz="2800" dirty="0" smtClean="0">
                <a:latin typeface="Times New Roman"/>
                <a:ea typeface="Calibri"/>
              </a:rPr>
              <a:t>-</a:t>
            </a:r>
            <a:r>
              <a:rPr lang="ru-RU" sz="2800" i="1" dirty="0" smtClean="0">
                <a:latin typeface="Times New Roman"/>
                <a:ea typeface="Calibri"/>
              </a:rPr>
              <a:t> </a:t>
            </a:r>
            <a:r>
              <a:rPr lang="ru-RU" sz="2800" b="1" i="1" dirty="0" err="1" smtClean="0">
                <a:solidFill>
                  <a:srgbClr val="FF0000"/>
                </a:solidFill>
                <a:latin typeface="Times New Roman"/>
                <a:ea typeface="Calibri"/>
              </a:rPr>
              <a:t>здэлажьэр</a:t>
            </a:r>
            <a:r>
              <a:rPr lang="ru-RU" sz="2800" b="1" i="1" dirty="0" smtClean="0">
                <a:solidFill>
                  <a:srgbClr val="FF0000"/>
                </a:solidFill>
                <a:latin typeface="Times New Roman"/>
                <a:ea typeface="Calibri"/>
              </a:rPr>
              <a:t>, здыщ1эсыр; </a:t>
            </a:r>
            <a:r>
              <a:rPr lang="ru-RU" sz="2800" b="1" dirty="0" err="1" smtClean="0">
                <a:latin typeface="Times New Roman"/>
                <a:ea typeface="Calibri"/>
              </a:rPr>
              <a:t>зыщы</a:t>
            </a:r>
            <a:r>
              <a:rPr lang="ru-RU" sz="2800" b="1" dirty="0" smtClean="0">
                <a:latin typeface="Times New Roman"/>
                <a:ea typeface="Calibri"/>
              </a:rPr>
              <a:t>-</a:t>
            </a:r>
            <a:r>
              <a:rPr lang="ru-RU" sz="2800" i="1" dirty="0" smtClean="0">
                <a:latin typeface="Times New Roman"/>
                <a:ea typeface="Calibri"/>
              </a:rPr>
              <a:t> </a:t>
            </a:r>
            <a:r>
              <a:rPr lang="ru-RU" sz="2800" b="1" i="1" dirty="0" err="1" smtClean="0">
                <a:solidFill>
                  <a:srgbClr val="FF0000"/>
                </a:solidFill>
                <a:latin typeface="Times New Roman"/>
                <a:ea typeface="Calibri"/>
              </a:rPr>
              <a:t>зыщытхэр</a:t>
            </a:r>
            <a:r>
              <a:rPr lang="ru-RU" sz="2800" b="1" i="1" dirty="0" smtClean="0">
                <a:solidFill>
                  <a:srgbClr val="FF0000"/>
                </a:solidFill>
                <a:latin typeface="Times New Roman"/>
                <a:ea typeface="Calibri"/>
              </a:rPr>
              <a:t>, зыщыпщаф1эр;</a:t>
            </a:r>
            <a:r>
              <a:rPr lang="ru-RU" sz="2800" i="1" dirty="0" smtClean="0">
                <a:solidFill>
                  <a:srgbClr val="FF0000"/>
                </a:solidFill>
                <a:latin typeface="Times New Roman"/>
                <a:ea typeface="Calibri"/>
              </a:rPr>
              <a:t> </a:t>
            </a:r>
            <a:endParaRPr lang="ru-RU" sz="2800" b="1" i="1" dirty="0" smtClean="0">
              <a:solidFill>
                <a:srgbClr val="FF0000"/>
              </a:solidFill>
              <a:latin typeface="Times New Roman"/>
              <a:ea typeface="Calibri"/>
            </a:endParaRPr>
          </a:p>
          <a:p>
            <a:r>
              <a:rPr lang="ru-RU" sz="2800" b="1" dirty="0" smtClean="0">
                <a:latin typeface="Times New Roman"/>
                <a:ea typeface="Calibri"/>
              </a:rPr>
              <a:t>обстоят-</a:t>
            </a:r>
            <a:r>
              <a:rPr lang="ru-RU" sz="2800" b="1" dirty="0" err="1" smtClean="0">
                <a:latin typeface="Times New Roman"/>
                <a:ea typeface="Calibri"/>
              </a:rPr>
              <a:t>ные</a:t>
            </a:r>
            <a:r>
              <a:rPr lang="ru-RU" sz="2800" b="1" dirty="0" smtClean="0">
                <a:latin typeface="Times New Roman"/>
                <a:ea typeface="Calibri"/>
              </a:rPr>
              <a:t> </a:t>
            </a:r>
            <a:r>
              <a:rPr lang="ru-RU" sz="2800" b="1" u="sng" dirty="0" smtClean="0">
                <a:latin typeface="Times New Roman"/>
                <a:ea typeface="Calibri"/>
              </a:rPr>
              <a:t>времени</a:t>
            </a:r>
            <a:r>
              <a:rPr lang="ru-RU" sz="2800" b="1" dirty="0" smtClean="0">
                <a:latin typeface="Times New Roman"/>
                <a:ea typeface="Calibri"/>
              </a:rPr>
              <a:t> –</a:t>
            </a:r>
            <a:r>
              <a:rPr lang="ru-RU" sz="2800" b="1" dirty="0" err="1" smtClean="0">
                <a:latin typeface="Times New Roman"/>
                <a:ea typeface="Calibri"/>
              </a:rPr>
              <a:t>щы</a:t>
            </a:r>
            <a:r>
              <a:rPr lang="ru-RU" sz="2800" b="1" dirty="0" smtClean="0">
                <a:latin typeface="Times New Roman"/>
                <a:ea typeface="Calibri"/>
              </a:rPr>
              <a:t>-</a:t>
            </a:r>
            <a:r>
              <a:rPr lang="ru-RU" sz="2800" i="1" dirty="0" smtClean="0">
                <a:latin typeface="Times New Roman"/>
                <a:ea typeface="Calibri"/>
              </a:rPr>
              <a:t> </a:t>
            </a:r>
            <a:r>
              <a:rPr lang="ru-RU" sz="2800" b="1" i="1" dirty="0" err="1" smtClean="0">
                <a:solidFill>
                  <a:srgbClr val="FF0000"/>
                </a:solidFill>
                <a:latin typeface="Times New Roman"/>
                <a:ea typeface="Calibri"/>
              </a:rPr>
              <a:t>щылажьэм</a:t>
            </a:r>
            <a:r>
              <a:rPr lang="ru-RU" sz="2800" b="1" i="1" dirty="0" smtClean="0">
                <a:solidFill>
                  <a:srgbClr val="FF0000"/>
                </a:solidFill>
                <a:latin typeface="Times New Roman"/>
                <a:ea typeface="Calibri"/>
              </a:rPr>
              <a:t>, щык1уэм; </a:t>
            </a:r>
          </a:p>
          <a:p>
            <a:r>
              <a:rPr lang="ru-RU" sz="2800" b="1" dirty="0" smtClean="0">
                <a:latin typeface="Times New Roman"/>
                <a:ea typeface="Calibri"/>
              </a:rPr>
              <a:t>обстоятельственные </a:t>
            </a:r>
            <a:r>
              <a:rPr lang="ru-RU" sz="2800" b="1" u="sng" dirty="0" smtClean="0">
                <a:latin typeface="Times New Roman"/>
                <a:ea typeface="Calibri"/>
              </a:rPr>
              <a:t>образа действия </a:t>
            </a:r>
            <a:r>
              <a:rPr lang="ru-RU" sz="2800" b="1" dirty="0" smtClean="0">
                <a:latin typeface="Times New Roman"/>
                <a:ea typeface="Calibri"/>
              </a:rPr>
              <a:t>– </a:t>
            </a:r>
            <a:r>
              <a:rPr lang="ru-RU" sz="2800" b="1" dirty="0" err="1" smtClean="0">
                <a:latin typeface="Times New Roman"/>
                <a:ea typeface="Calibri"/>
              </a:rPr>
              <a:t>зэры</a:t>
            </a:r>
            <a:r>
              <a:rPr lang="ru-RU" sz="2800" b="1" dirty="0" smtClean="0">
                <a:latin typeface="Times New Roman"/>
                <a:ea typeface="Calibri"/>
              </a:rPr>
              <a:t>-</a:t>
            </a:r>
            <a:r>
              <a:rPr lang="ru-RU" sz="2800" i="1" dirty="0" smtClean="0">
                <a:latin typeface="Times New Roman"/>
                <a:ea typeface="Calibri"/>
              </a:rPr>
              <a:t> </a:t>
            </a:r>
            <a:r>
              <a:rPr lang="ru-RU" sz="2800" b="1" i="1" dirty="0" err="1" smtClean="0">
                <a:solidFill>
                  <a:srgbClr val="FF0000"/>
                </a:solidFill>
                <a:latin typeface="Times New Roman"/>
                <a:ea typeface="Calibri"/>
              </a:rPr>
              <a:t>зэрылажьэр</a:t>
            </a:r>
            <a:r>
              <a:rPr lang="ru-RU" sz="2800" b="1" i="1" dirty="0" smtClean="0">
                <a:solidFill>
                  <a:srgbClr val="FF0000"/>
                </a:solidFill>
                <a:latin typeface="Times New Roman"/>
                <a:ea typeface="Calibri"/>
              </a:rPr>
              <a:t>, </a:t>
            </a:r>
            <a:r>
              <a:rPr lang="ru-RU" sz="2800" b="1" i="1" dirty="0" err="1" smtClean="0">
                <a:solidFill>
                  <a:srgbClr val="FF0000"/>
                </a:solidFill>
                <a:latin typeface="Times New Roman"/>
                <a:ea typeface="Calibri"/>
              </a:rPr>
              <a:t>зэрыщысыр</a:t>
            </a:r>
            <a:r>
              <a:rPr lang="ru-RU" sz="2800" b="1" i="1" dirty="0" smtClean="0">
                <a:solidFill>
                  <a:srgbClr val="FF0000"/>
                </a:solidFill>
                <a:latin typeface="Times New Roman"/>
                <a:ea typeface="Calibri"/>
              </a:rPr>
              <a:t>; </a:t>
            </a:r>
          </a:p>
          <a:p>
            <a:r>
              <a:rPr lang="ru-RU" sz="2800" b="1" dirty="0" smtClean="0">
                <a:latin typeface="Times New Roman"/>
                <a:ea typeface="Calibri"/>
              </a:rPr>
              <a:t>обстоятельственные </a:t>
            </a:r>
            <a:r>
              <a:rPr lang="ru-RU" sz="2800" b="1" u="sng" dirty="0" smtClean="0">
                <a:latin typeface="Times New Roman"/>
                <a:ea typeface="Calibri"/>
              </a:rPr>
              <a:t>причины </a:t>
            </a:r>
            <a:r>
              <a:rPr lang="ru-RU" sz="2800" b="1" dirty="0" smtClean="0">
                <a:latin typeface="Times New Roman"/>
                <a:ea typeface="Calibri"/>
              </a:rPr>
              <a:t>– щ1э-</a:t>
            </a:r>
            <a:r>
              <a:rPr lang="ru-RU" sz="2800" i="1" dirty="0" smtClean="0">
                <a:latin typeface="Times New Roman"/>
                <a:ea typeface="Calibri"/>
              </a:rPr>
              <a:t> </a:t>
            </a:r>
            <a:r>
              <a:rPr lang="ru-RU" sz="2800" b="1" i="1" dirty="0" smtClean="0">
                <a:solidFill>
                  <a:srgbClr val="FF0000"/>
                </a:solidFill>
                <a:latin typeface="Times New Roman"/>
                <a:ea typeface="Calibri"/>
              </a:rPr>
              <a:t>щ1ыхисэр, щ1ытесыр</a:t>
            </a:r>
            <a:endParaRPr lang="ru-RU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83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80920" cy="115212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 err="1" smtClean="0"/>
              <a:t>Псалъэухахэм</a:t>
            </a:r>
            <a:r>
              <a:rPr lang="ru-RU" sz="3600" dirty="0" smtClean="0"/>
              <a:t> </a:t>
            </a:r>
            <a:r>
              <a:rPr lang="ru-RU" sz="3600" dirty="0" err="1" smtClean="0"/>
              <a:t>къезэгъ</a:t>
            </a:r>
            <a:r>
              <a:rPr lang="ru-RU" sz="3600" dirty="0" smtClean="0"/>
              <a:t> </a:t>
            </a:r>
            <a:br>
              <a:rPr lang="ru-RU" sz="3600" dirty="0" smtClean="0"/>
            </a:br>
            <a:r>
              <a:rPr lang="ru-RU" sz="3600" dirty="0" err="1" smtClean="0"/>
              <a:t>причастиехэр</a:t>
            </a:r>
            <a:r>
              <a:rPr lang="ru-RU" sz="3600" dirty="0" smtClean="0"/>
              <a:t> </a:t>
            </a:r>
            <a:r>
              <a:rPr lang="ru-RU" sz="3600" dirty="0" err="1" smtClean="0"/>
              <a:t>хэвгъэувэж</a:t>
            </a:r>
            <a:r>
              <a:rPr lang="ru-RU" sz="3600" dirty="0" smtClean="0"/>
              <a:t>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52736"/>
            <a:ext cx="9036496" cy="5688632"/>
          </a:xfrm>
        </p:spPr>
        <p:txBody>
          <a:bodyPr>
            <a:normAutofit fontScale="70000" lnSpcReduction="20000"/>
          </a:bodyPr>
          <a:lstStyle/>
          <a:p>
            <a:endParaRPr lang="ru-RU" sz="3000" b="1" dirty="0" smtClean="0">
              <a:solidFill>
                <a:schemeClr val="bg2">
                  <a:lumMod val="10000"/>
                </a:schemeClr>
              </a:solidFill>
              <a:latin typeface="Arial Black" pitchFamily="34" charset="0"/>
            </a:endParaRPr>
          </a:p>
          <a:p>
            <a:r>
              <a:rPr lang="ru-RU" sz="4600" b="1" dirty="0" err="1" smtClean="0">
                <a:solidFill>
                  <a:schemeClr val="bg2">
                    <a:lumMod val="10000"/>
                  </a:schemeClr>
                </a:solidFill>
              </a:rPr>
              <a:t>Аудиторием</a:t>
            </a:r>
            <a:r>
              <a:rPr lang="ru-RU" sz="46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ru-RU" sz="4600" b="1" dirty="0">
                <a:solidFill>
                  <a:schemeClr val="bg2">
                    <a:lumMod val="10000"/>
                  </a:schemeClr>
                </a:solidFill>
              </a:rPr>
              <a:t>... (щ1эс, щыпщаф1э) </a:t>
            </a:r>
            <a:r>
              <a:rPr lang="ru-RU" sz="4600" b="1" dirty="0" err="1">
                <a:solidFill>
                  <a:schemeClr val="bg2">
                    <a:lumMod val="10000"/>
                  </a:schemeClr>
                </a:solidFill>
              </a:rPr>
              <a:t>студентхэр</a:t>
            </a:r>
            <a:r>
              <a:rPr lang="ru-RU" sz="4600" b="1" dirty="0">
                <a:solidFill>
                  <a:schemeClr val="bg2">
                    <a:lumMod val="10000"/>
                  </a:schemeClr>
                </a:solidFill>
              </a:rPr>
              <a:t> епл1анэ </a:t>
            </a:r>
            <a:r>
              <a:rPr lang="ru-RU" sz="4600" b="1" dirty="0" err="1">
                <a:solidFill>
                  <a:schemeClr val="bg2">
                    <a:lumMod val="10000"/>
                  </a:schemeClr>
                </a:solidFill>
              </a:rPr>
              <a:t>курсым</a:t>
            </a:r>
            <a:r>
              <a:rPr lang="ru-RU" sz="46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ru-RU" sz="4600" b="1" dirty="0" err="1">
                <a:solidFill>
                  <a:schemeClr val="bg2">
                    <a:lumMod val="10000"/>
                  </a:schemeClr>
                </a:solidFill>
              </a:rPr>
              <a:t>щоджэ</a:t>
            </a:r>
            <a:r>
              <a:rPr lang="ru-RU" sz="46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ru-RU" sz="4600" b="1" dirty="0" err="1">
                <a:solidFill>
                  <a:schemeClr val="bg2">
                    <a:lumMod val="10000"/>
                  </a:schemeClr>
                </a:solidFill>
              </a:rPr>
              <a:t>Спортзалым</a:t>
            </a:r>
            <a:r>
              <a:rPr lang="ru-RU" sz="4600" b="1" dirty="0">
                <a:solidFill>
                  <a:schemeClr val="bg2">
                    <a:lumMod val="10000"/>
                  </a:schemeClr>
                </a:solidFill>
              </a:rPr>
              <a:t> ... (</a:t>
            </a:r>
            <a:r>
              <a:rPr lang="ru-RU" sz="4600" b="1" dirty="0" err="1">
                <a:solidFill>
                  <a:schemeClr val="bg2">
                    <a:lumMod val="10000"/>
                  </a:schemeClr>
                </a:solidFill>
              </a:rPr>
              <a:t>щыпсэу</a:t>
            </a:r>
            <a:r>
              <a:rPr lang="ru-RU" sz="46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ru-RU" sz="4600" b="1" dirty="0" err="1">
                <a:solidFill>
                  <a:schemeClr val="bg2">
                    <a:lumMod val="10000"/>
                  </a:schemeClr>
                </a:solidFill>
              </a:rPr>
              <a:t>щыджэгу</a:t>
            </a:r>
            <a:r>
              <a:rPr lang="ru-RU" sz="4600" b="1" dirty="0">
                <a:solidFill>
                  <a:schemeClr val="bg2">
                    <a:lumMod val="10000"/>
                  </a:schemeClr>
                </a:solidFill>
              </a:rPr>
              <a:t>) щ1алэхэр епщ1анэ </a:t>
            </a:r>
            <a:r>
              <a:rPr lang="ru-RU" sz="4600" b="1" dirty="0" err="1">
                <a:solidFill>
                  <a:schemeClr val="bg2">
                    <a:lumMod val="10000"/>
                  </a:schemeClr>
                </a:solidFill>
              </a:rPr>
              <a:t>классщ</a:t>
            </a:r>
            <a:r>
              <a:rPr lang="ru-RU" sz="46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ru-RU" sz="4600" b="1" dirty="0" err="1">
                <a:solidFill>
                  <a:schemeClr val="bg2">
                    <a:lumMod val="10000"/>
                  </a:schemeClr>
                </a:solidFill>
              </a:rPr>
              <a:t>Сценэм</a:t>
            </a:r>
            <a:r>
              <a:rPr lang="ru-RU" sz="4600" b="1" dirty="0">
                <a:solidFill>
                  <a:schemeClr val="bg2">
                    <a:lumMod val="10000"/>
                  </a:schemeClr>
                </a:solidFill>
              </a:rPr>
              <a:t> ... (</a:t>
            </a:r>
            <a:r>
              <a:rPr lang="ru-RU" sz="4600" b="1" dirty="0" err="1">
                <a:solidFill>
                  <a:schemeClr val="bg2">
                    <a:lumMod val="10000"/>
                  </a:schemeClr>
                </a:solidFill>
              </a:rPr>
              <a:t>уэрэд</a:t>
            </a:r>
            <a:r>
              <a:rPr lang="ru-RU" sz="4600" b="1" dirty="0">
                <a:solidFill>
                  <a:schemeClr val="bg2">
                    <a:lumMod val="10000"/>
                  </a:schemeClr>
                </a:solidFill>
              </a:rPr>
              <a:t> щыжызы1э, </a:t>
            </a:r>
            <a:r>
              <a:rPr lang="ru-RU" sz="4600" b="1" dirty="0" err="1">
                <a:solidFill>
                  <a:schemeClr val="bg2">
                    <a:lumMod val="10000"/>
                  </a:schemeClr>
                </a:solidFill>
              </a:rPr>
              <a:t>къыщызыжыхь</a:t>
            </a:r>
            <a:r>
              <a:rPr lang="ru-RU" sz="4600" b="1" dirty="0">
                <a:solidFill>
                  <a:schemeClr val="bg2">
                    <a:lumMod val="10000"/>
                  </a:schemeClr>
                </a:solidFill>
              </a:rPr>
              <a:t>) </a:t>
            </a:r>
            <a:r>
              <a:rPr lang="ru-RU" sz="4600" b="1" dirty="0" err="1">
                <a:solidFill>
                  <a:schemeClr val="bg2">
                    <a:lumMod val="10000"/>
                  </a:schemeClr>
                </a:solidFill>
              </a:rPr>
              <a:t>хъыджэбзыр</a:t>
            </a:r>
            <a:r>
              <a:rPr lang="ru-RU" sz="46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ru-RU" sz="4600" b="1" dirty="0" err="1">
                <a:solidFill>
                  <a:schemeClr val="bg2">
                    <a:lumMod val="10000"/>
                  </a:schemeClr>
                </a:solidFill>
              </a:rPr>
              <a:t>сипхъущ</a:t>
            </a:r>
            <a:r>
              <a:rPr lang="ru-RU" sz="46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ru-RU" sz="4600" b="1" dirty="0">
                <a:solidFill>
                  <a:schemeClr val="bg2">
                    <a:lumMod val="10000"/>
                  </a:schemeClr>
                </a:solidFill>
              </a:rPr>
              <a:t>Ст1олым ... (</a:t>
            </a:r>
            <a:r>
              <a:rPr lang="ru-RU" sz="4600" b="1" dirty="0" err="1">
                <a:solidFill>
                  <a:schemeClr val="bg2">
                    <a:lumMod val="10000"/>
                  </a:schemeClr>
                </a:solidFill>
              </a:rPr>
              <a:t>тет</a:t>
            </a:r>
            <a:r>
              <a:rPr lang="ru-RU" sz="4600" b="1" dirty="0">
                <a:solidFill>
                  <a:schemeClr val="bg2">
                    <a:lumMod val="10000"/>
                  </a:schemeClr>
                </a:solidFill>
              </a:rPr>
              <a:t>, тес) </a:t>
            </a:r>
            <a:r>
              <a:rPr lang="ru-RU" sz="4600" b="1" dirty="0" err="1">
                <a:solidFill>
                  <a:schemeClr val="bg2">
                    <a:lumMod val="10000"/>
                  </a:schemeClr>
                </a:solidFill>
              </a:rPr>
              <a:t>вазэм</a:t>
            </a:r>
            <a:r>
              <a:rPr lang="ru-RU" sz="46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ru-RU" sz="4600" b="1" dirty="0" err="1">
                <a:solidFill>
                  <a:schemeClr val="bg2">
                    <a:lumMod val="10000"/>
                  </a:schemeClr>
                </a:solidFill>
              </a:rPr>
              <a:t>пхъэщхьэмыщхьэ</a:t>
            </a:r>
            <a:r>
              <a:rPr lang="ru-RU" sz="46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ru-RU" sz="4600" b="1" dirty="0" err="1">
                <a:solidFill>
                  <a:schemeClr val="bg2">
                    <a:lumMod val="10000"/>
                  </a:schemeClr>
                </a:solidFill>
              </a:rPr>
              <a:t>куэд</a:t>
            </a:r>
            <a:r>
              <a:rPr lang="ru-RU" sz="46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ru-RU" sz="4600" b="1" dirty="0" err="1">
                <a:solidFill>
                  <a:schemeClr val="bg2">
                    <a:lumMod val="10000"/>
                  </a:schemeClr>
                </a:solidFill>
              </a:rPr>
              <a:t>илъщ</a:t>
            </a:r>
            <a:r>
              <a:rPr lang="ru-RU" sz="46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ru-RU" sz="4600" b="1" dirty="0" err="1">
                <a:solidFill>
                  <a:schemeClr val="bg2">
                    <a:lumMod val="10000"/>
                  </a:schemeClr>
                </a:solidFill>
              </a:rPr>
              <a:t>Шкафым</a:t>
            </a:r>
            <a:r>
              <a:rPr lang="ru-RU" sz="4600" b="1" dirty="0">
                <a:solidFill>
                  <a:schemeClr val="bg2">
                    <a:lumMod val="10000"/>
                  </a:schemeClr>
                </a:solidFill>
              </a:rPr>
              <a:t> ... (</a:t>
            </a:r>
            <a:r>
              <a:rPr lang="ru-RU" sz="4600" b="1" dirty="0" err="1">
                <a:solidFill>
                  <a:schemeClr val="bg2">
                    <a:lumMod val="10000"/>
                  </a:schemeClr>
                </a:solidFill>
              </a:rPr>
              <a:t>щыпсэу</a:t>
            </a:r>
            <a:r>
              <a:rPr lang="ru-RU" sz="46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ru-RU" sz="4600" b="1" dirty="0" err="1">
                <a:solidFill>
                  <a:schemeClr val="bg2">
                    <a:lumMod val="10000"/>
                  </a:schemeClr>
                </a:solidFill>
              </a:rPr>
              <a:t>дэлъ</a:t>
            </a:r>
            <a:r>
              <a:rPr lang="ru-RU" sz="4600" b="1" dirty="0">
                <a:solidFill>
                  <a:schemeClr val="bg2">
                    <a:lumMod val="10000"/>
                  </a:schemeClr>
                </a:solidFill>
              </a:rPr>
              <a:t>) </a:t>
            </a:r>
            <a:r>
              <a:rPr lang="ru-RU" sz="4600" b="1" dirty="0" err="1">
                <a:solidFill>
                  <a:schemeClr val="bg2">
                    <a:lumMod val="10000"/>
                  </a:schemeClr>
                </a:solidFill>
              </a:rPr>
              <a:t>щыгъынхэр</a:t>
            </a:r>
            <a:r>
              <a:rPr lang="ru-RU" sz="46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ru-RU" sz="4600" b="1" dirty="0" err="1">
                <a:solidFill>
                  <a:schemeClr val="bg2">
                    <a:lumMod val="10000"/>
                  </a:schemeClr>
                </a:solidFill>
              </a:rPr>
              <a:t>сэращ</a:t>
            </a:r>
            <a:r>
              <a:rPr lang="ru-RU" sz="46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ru-RU" sz="4600" b="1" dirty="0" err="1">
                <a:solidFill>
                  <a:schemeClr val="bg2">
                    <a:lumMod val="10000"/>
                  </a:schemeClr>
                </a:solidFill>
              </a:rPr>
              <a:t>зейр</a:t>
            </a:r>
            <a:r>
              <a:rPr lang="ru-RU" sz="46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ru-RU" sz="4600" b="1" dirty="0" err="1">
                <a:solidFill>
                  <a:schemeClr val="bg2">
                    <a:lumMod val="10000"/>
                  </a:schemeClr>
                </a:solidFill>
              </a:rPr>
              <a:t>Шкафым</a:t>
            </a:r>
            <a:r>
              <a:rPr lang="ru-RU" sz="4600" b="1" dirty="0">
                <a:solidFill>
                  <a:schemeClr val="bg2">
                    <a:lumMod val="10000"/>
                  </a:schemeClr>
                </a:solidFill>
              </a:rPr>
              <a:t> ... (къыщык1, </a:t>
            </a:r>
            <a:r>
              <a:rPr lang="ru-RU" sz="4600" b="1" dirty="0" err="1">
                <a:solidFill>
                  <a:schemeClr val="bg2">
                    <a:lumMod val="10000"/>
                  </a:schemeClr>
                </a:solidFill>
              </a:rPr>
              <a:t>телъ</a:t>
            </a:r>
            <a:r>
              <a:rPr lang="ru-RU" sz="4600" b="1" dirty="0">
                <a:solidFill>
                  <a:schemeClr val="bg2">
                    <a:lumMod val="10000"/>
                  </a:schemeClr>
                </a:solidFill>
              </a:rPr>
              <a:t>) </a:t>
            </a:r>
            <a:r>
              <a:rPr lang="ru-RU" sz="4600" b="1" dirty="0" err="1">
                <a:solidFill>
                  <a:schemeClr val="bg2">
                    <a:lumMod val="10000"/>
                  </a:schemeClr>
                </a:solidFill>
              </a:rPr>
              <a:t>тхылъхэмрэ</a:t>
            </a:r>
            <a:r>
              <a:rPr lang="ru-RU" sz="46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ru-RU" sz="4600" b="1" dirty="0" err="1">
                <a:solidFill>
                  <a:schemeClr val="bg2">
                    <a:lumMod val="10000"/>
                  </a:schemeClr>
                </a:solidFill>
              </a:rPr>
              <a:t>журналхэмрэ</a:t>
            </a:r>
            <a:r>
              <a:rPr lang="ru-RU" sz="46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ru-RU" sz="4600" b="1" dirty="0" err="1">
                <a:solidFill>
                  <a:schemeClr val="bg2">
                    <a:lumMod val="10000"/>
                  </a:schemeClr>
                </a:solidFill>
              </a:rPr>
              <a:t>ууейщ</a:t>
            </a:r>
            <a:r>
              <a:rPr lang="ru-RU" sz="46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084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08912" cy="1152128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Упщ1эхэм  </a:t>
            </a:r>
            <a:r>
              <a:rPr lang="ru-RU" sz="3600" dirty="0" err="1" smtClean="0"/>
              <a:t>фыкъеджэ</a:t>
            </a:r>
            <a:r>
              <a:rPr lang="ru-RU" sz="3600" dirty="0" smtClean="0"/>
              <a:t>,  </a:t>
            </a:r>
            <a:r>
              <a:rPr lang="ru-RU" sz="3600" dirty="0" err="1" smtClean="0"/>
              <a:t>жэуап</a:t>
            </a:r>
            <a:r>
              <a:rPr lang="ru-RU" sz="3600" dirty="0" smtClean="0"/>
              <a:t>  </a:t>
            </a:r>
            <a:r>
              <a:rPr lang="ru-RU" sz="3600" dirty="0" err="1" smtClean="0"/>
              <a:t>ефт</a:t>
            </a:r>
            <a:r>
              <a:rPr lang="ru-RU" sz="3600" dirty="0" smtClean="0"/>
              <a:t>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80528" y="1268760"/>
            <a:ext cx="9073008" cy="5256584"/>
          </a:xfrm>
        </p:spPr>
        <p:txBody>
          <a:bodyPr>
            <a:normAutofit/>
          </a:bodyPr>
          <a:lstStyle/>
          <a:p>
            <a:pPr marL="45720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3200" b="1" dirty="0" err="1">
                <a:solidFill>
                  <a:schemeClr val="bg2">
                    <a:lumMod val="10000"/>
                  </a:schemeClr>
                </a:solidFill>
                <a:ea typeface="Calibri"/>
              </a:rPr>
              <a:t>Хэт</a:t>
            </a:r>
            <a:r>
              <a:rPr lang="ru-RU" sz="3200" b="1" dirty="0">
                <a:solidFill>
                  <a:schemeClr val="bg2">
                    <a:lumMod val="10000"/>
                  </a:schemeClr>
                </a:solidFill>
                <a:ea typeface="Calibri"/>
              </a:rPr>
              <a:t> </a:t>
            </a:r>
            <a:r>
              <a:rPr lang="ru-RU" sz="3200" b="1" dirty="0" err="1">
                <a:solidFill>
                  <a:schemeClr val="bg2">
                    <a:lumMod val="10000"/>
                  </a:schemeClr>
                </a:solidFill>
                <a:ea typeface="Calibri"/>
              </a:rPr>
              <a:t>докладыр</a:t>
            </a:r>
            <a:r>
              <a:rPr lang="ru-RU" sz="3200" b="1" dirty="0">
                <a:solidFill>
                  <a:schemeClr val="bg2">
                    <a:lumMod val="10000"/>
                  </a:schemeClr>
                </a:solidFill>
                <a:ea typeface="Calibri"/>
              </a:rPr>
              <a:t> </a:t>
            </a:r>
            <a:r>
              <a:rPr lang="ru-RU" sz="3200" b="1" dirty="0" err="1">
                <a:solidFill>
                  <a:schemeClr val="bg2">
                    <a:lumMod val="10000"/>
                  </a:schemeClr>
                </a:solidFill>
                <a:ea typeface="Calibri"/>
              </a:rPr>
              <a:t>зытхар</a:t>
            </a:r>
            <a:r>
              <a:rPr lang="ru-RU" sz="3200" b="1" dirty="0">
                <a:solidFill>
                  <a:schemeClr val="bg2">
                    <a:lumMod val="10000"/>
                  </a:schemeClr>
                </a:solidFill>
                <a:ea typeface="Calibri"/>
              </a:rPr>
              <a:t>? </a:t>
            </a:r>
            <a:r>
              <a:rPr lang="ru-RU" sz="3200" b="1" i="1" dirty="0">
                <a:solidFill>
                  <a:schemeClr val="bg2">
                    <a:lumMod val="10000"/>
                  </a:schemeClr>
                </a:solidFill>
                <a:ea typeface="Calibri"/>
              </a:rPr>
              <a:t>(Дословный перевод – кто тот, который написал доклад?) </a:t>
            </a:r>
            <a:endParaRPr lang="ru-RU" sz="3200" b="1" i="1" dirty="0" smtClean="0">
              <a:solidFill>
                <a:schemeClr val="bg2">
                  <a:lumMod val="10000"/>
                </a:schemeClr>
              </a:solidFill>
              <a:ea typeface="Calibri"/>
            </a:endParaRPr>
          </a:p>
          <a:p>
            <a:pPr marL="45720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3200" b="1" dirty="0" err="1" smtClean="0">
                <a:solidFill>
                  <a:schemeClr val="bg2">
                    <a:lumMod val="10000"/>
                  </a:schemeClr>
                </a:solidFill>
                <a:ea typeface="Calibri"/>
              </a:rPr>
              <a:t>Хэт</a:t>
            </a:r>
            <a:r>
              <a:rPr lang="ru-RU" sz="3200" b="1" dirty="0" smtClean="0">
                <a:solidFill>
                  <a:schemeClr val="bg2">
                    <a:lumMod val="10000"/>
                  </a:schemeClr>
                </a:solidFill>
                <a:ea typeface="Calibri"/>
              </a:rPr>
              <a:t> </a:t>
            </a:r>
            <a:r>
              <a:rPr lang="ru-RU" sz="3200" b="1" dirty="0">
                <a:solidFill>
                  <a:schemeClr val="bg2">
                    <a:lumMod val="10000"/>
                  </a:schemeClr>
                </a:solidFill>
                <a:ea typeface="Calibri"/>
              </a:rPr>
              <a:t>мы </a:t>
            </a:r>
            <a:r>
              <a:rPr lang="ru-RU" sz="3200" b="1" dirty="0" err="1">
                <a:solidFill>
                  <a:schemeClr val="bg2">
                    <a:lumMod val="10000"/>
                  </a:schemeClr>
                </a:solidFill>
                <a:ea typeface="Calibri"/>
              </a:rPr>
              <a:t>сурэтыр</a:t>
            </a:r>
            <a:r>
              <a:rPr lang="ru-RU" sz="3200" b="1" dirty="0">
                <a:solidFill>
                  <a:schemeClr val="bg2">
                    <a:lumMod val="10000"/>
                  </a:schemeClr>
                </a:solidFill>
                <a:ea typeface="Calibri"/>
              </a:rPr>
              <a:t> зыщ1ар? </a:t>
            </a:r>
            <a:endParaRPr lang="ru-RU" sz="3200" b="1" dirty="0" smtClean="0">
              <a:solidFill>
                <a:schemeClr val="bg2">
                  <a:lumMod val="10000"/>
                </a:schemeClr>
              </a:solidFill>
              <a:ea typeface="Calibri"/>
            </a:endParaRPr>
          </a:p>
          <a:p>
            <a:pPr marL="45720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3200" b="1" dirty="0" err="1" smtClean="0">
                <a:solidFill>
                  <a:schemeClr val="bg2">
                    <a:lumMod val="10000"/>
                  </a:schemeClr>
                </a:solidFill>
                <a:ea typeface="Calibri"/>
              </a:rPr>
              <a:t>Хэт</a:t>
            </a:r>
            <a:r>
              <a:rPr lang="ru-RU" sz="3200" b="1" dirty="0" smtClean="0">
                <a:solidFill>
                  <a:schemeClr val="bg2">
                    <a:lumMod val="10000"/>
                  </a:schemeClr>
                </a:solidFill>
                <a:ea typeface="Calibri"/>
              </a:rPr>
              <a:t> </a:t>
            </a:r>
            <a:r>
              <a:rPr lang="ru-RU" sz="3200" b="1" dirty="0" err="1">
                <a:solidFill>
                  <a:schemeClr val="bg2">
                    <a:lumMod val="10000"/>
                  </a:schemeClr>
                </a:solidFill>
                <a:ea typeface="Calibri"/>
              </a:rPr>
              <a:t>мобдеж</a:t>
            </a:r>
            <a:r>
              <a:rPr lang="ru-RU" sz="3200" b="1" dirty="0">
                <a:solidFill>
                  <a:schemeClr val="bg2">
                    <a:lumMod val="10000"/>
                  </a:schemeClr>
                </a:solidFill>
                <a:ea typeface="Calibri"/>
              </a:rPr>
              <a:t> </a:t>
            </a:r>
            <a:r>
              <a:rPr lang="ru-RU" sz="3200" b="1" dirty="0" err="1">
                <a:solidFill>
                  <a:schemeClr val="bg2">
                    <a:lumMod val="10000"/>
                  </a:schemeClr>
                </a:solidFill>
                <a:ea typeface="Calibri"/>
              </a:rPr>
              <a:t>щысыр</a:t>
            </a:r>
            <a:r>
              <a:rPr lang="ru-RU" sz="3200" b="1" dirty="0">
                <a:solidFill>
                  <a:schemeClr val="bg2">
                    <a:lumMod val="10000"/>
                  </a:schemeClr>
                </a:solidFill>
                <a:ea typeface="Calibri"/>
              </a:rPr>
              <a:t>? </a:t>
            </a:r>
            <a:endParaRPr lang="ru-RU" sz="3200" b="1" dirty="0" smtClean="0">
              <a:solidFill>
                <a:schemeClr val="bg2">
                  <a:lumMod val="10000"/>
                </a:schemeClr>
              </a:solidFill>
              <a:ea typeface="Calibri"/>
            </a:endParaRPr>
          </a:p>
          <a:p>
            <a:pPr marL="45720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3200" b="1" dirty="0" err="1" smtClean="0">
                <a:solidFill>
                  <a:schemeClr val="bg2">
                    <a:lumMod val="10000"/>
                  </a:schemeClr>
                </a:solidFill>
                <a:ea typeface="Calibri"/>
              </a:rPr>
              <a:t>Хэт</a:t>
            </a:r>
            <a:r>
              <a:rPr lang="ru-RU" sz="3200" b="1" dirty="0" smtClean="0">
                <a:solidFill>
                  <a:schemeClr val="bg2">
                    <a:lumMod val="10000"/>
                  </a:schemeClr>
                </a:solidFill>
                <a:ea typeface="Calibri"/>
              </a:rPr>
              <a:t> </a:t>
            </a:r>
            <a:r>
              <a:rPr lang="ru-RU" sz="3200" b="1" dirty="0">
                <a:solidFill>
                  <a:schemeClr val="bg2">
                    <a:lumMod val="10000"/>
                  </a:schemeClr>
                </a:solidFill>
                <a:ea typeface="Calibri"/>
              </a:rPr>
              <a:t>мобык1э </a:t>
            </a:r>
            <a:r>
              <a:rPr lang="ru-RU" sz="3200" b="1" dirty="0" smtClean="0">
                <a:solidFill>
                  <a:schemeClr val="bg2">
                    <a:lumMod val="10000"/>
                  </a:schemeClr>
                </a:solidFill>
                <a:ea typeface="Calibri"/>
              </a:rPr>
              <a:t>к1уэр</a:t>
            </a:r>
            <a:r>
              <a:rPr lang="ru-RU" sz="3200" b="1" dirty="0">
                <a:solidFill>
                  <a:schemeClr val="bg2">
                    <a:lumMod val="10000"/>
                  </a:schemeClr>
                </a:solidFill>
                <a:ea typeface="Calibri"/>
              </a:rPr>
              <a:t>? </a:t>
            </a:r>
            <a:endParaRPr lang="ru-RU" sz="3200" b="1" dirty="0" smtClean="0">
              <a:solidFill>
                <a:schemeClr val="bg2">
                  <a:lumMod val="10000"/>
                </a:schemeClr>
              </a:solidFill>
              <a:ea typeface="Calibri"/>
            </a:endParaRPr>
          </a:p>
          <a:p>
            <a:pPr marL="45720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3200" b="1" dirty="0" err="1" smtClean="0">
                <a:solidFill>
                  <a:schemeClr val="bg2">
                    <a:lumMod val="10000"/>
                  </a:schemeClr>
                </a:solidFill>
                <a:ea typeface="Calibri"/>
              </a:rPr>
              <a:t>Хэт</a:t>
            </a:r>
            <a:r>
              <a:rPr lang="ru-RU" sz="3200" b="1" dirty="0" smtClean="0">
                <a:solidFill>
                  <a:schemeClr val="bg2">
                    <a:lumMod val="10000"/>
                  </a:schemeClr>
                </a:solidFill>
                <a:ea typeface="Calibri"/>
              </a:rPr>
              <a:t> </a:t>
            </a:r>
            <a:r>
              <a:rPr lang="ru-RU" sz="3200" b="1" dirty="0" err="1">
                <a:solidFill>
                  <a:schemeClr val="bg2">
                    <a:lumMod val="10000"/>
                  </a:schemeClr>
                </a:solidFill>
                <a:ea typeface="Calibri"/>
              </a:rPr>
              <a:t>джэдлыбжьэр</a:t>
            </a:r>
            <a:r>
              <a:rPr lang="ru-RU" sz="3200" b="1" dirty="0">
                <a:solidFill>
                  <a:schemeClr val="bg2">
                    <a:lumMod val="10000"/>
                  </a:schemeClr>
                </a:solidFill>
                <a:ea typeface="Calibri"/>
              </a:rPr>
              <a:t> </a:t>
            </a:r>
            <a:r>
              <a:rPr lang="ru-RU" sz="3200" b="1" dirty="0" err="1" smtClean="0">
                <a:solidFill>
                  <a:schemeClr val="bg2">
                    <a:lumMod val="10000"/>
                  </a:schemeClr>
                </a:solidFill>
                <a:ea typeface="Calibri"/>
              </a:rPr>
              <a:t>зышхыр</a:t>
            </a:r>
            <a:r>
              <a:rPr lang="ru-RU" sz="3200" b="1" dirty="0">
                <a:solidFill>
                  <a:schemeClr val="bg2">
                    <a:lumMod val="10000"/>
                  </a:schemeClr>
                </a:solidFill>
                <a:ea typeface="Calibri"/>
              </a:rPr>
              <a:t>? </a:t>
            </a:r>
            <a:endParaRPr lang="ru-RU" sz="3200" b="1" dirty="0" smtClean="0">
              <a:solidFill>
                <a:schemeClr val="bg2">
                  <a:lumMod val="10000"/>
                </a:schemeClr>
              </a:solidFill>
              <a:ea typeface="Calibri"/>
            </a:endParaRPr>
          </a:p>
          <a:p>
            <a:pPr marL="45720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3200" b="1" dirty="0" err="1" smtClean="0">
                <a:solidFill>
                  <a:schemeClr val="bg2">
                    <a:lumMod val="10000"/>
                  </a:schemeClr>
                </a:solidFill>
                <a:ea typeface="Calibri"/>
              </a:rPr>
              <a:t>Хэт</a:t>
            </a:r>
            <a:r>
              <a:rPr lang="ru-RU" sz="3200" b="1" dirty="0" smtClean="0">
                <a:solidFill>
                  <a:schemeClr val="bg2">
                    <a:lumMod val="10000"/>
                  </a:schemeClr>
                </a:solidFill>
                <a:ea typeface="Calibri"/>
              </a:rPr>
              <a:t> </a:t>
            </a:r>
            <a:r>
              <a:rPr lang="ru-RU" sz="3200" b="1" dirty="0" err="1">
                <a:solidFill>
                  <a:schemeClr val="bg2">
                    <a:lumMod val="10000"/>
                  </a:schemeClr>
                </a:solidFill>
                <a:ea typeface="Calibri"/>
              </a:rPr>
              <a:t>жьыуэ</a:t>
            </a:r>
            <a:r>
              <a:rPr lang="ru-RU" sz="3200" b="1" dirty="0">
                <a:solidFill>
                  <a:schemeClr val="bg2">
                    <a:lumMod val="10000"/>
                  </a:schemeClr>
                </a:solidFill>
                <a:ea typeface="Calibri"/>
              </a:rPr>
              <a:t> </a:t>
            </a:r>
            <a:r>
              <a:rPr lang="ru-RU" sz="3200" b="1" dirty="0" err="1" smtClean="0">
                <a:solidFill>
                  <a:schemeClr val="bg2">
                    <a:lumMod val="10000"/>
                  </a:schemeClr>
                </a:solidFill>
                <a:ea typeface="Calibri"/>
              </a:rPr>
              <a:t>къэтэджар</a:t>
            </a:r>
            <a:r>
              <a:rPr lang="ru-RU" sz="3200" b="1" dirty="0" smtClean="0">
                <a:solidFill>
                  <a:schemeClr val="bg2">
                    <a:lumMod val="10000"/>
                  </a:schemeClr>
                </a:solidFill>
                <a:ea typeface="Calibri"/>
              </a:rPr>
              <a:t>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479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568952" cy="1224136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Работаем с </a:t>
            </a:r>
            <a:r>
              <a:rPr lang="ru-RU" sz="4000" u="sng" dirty="0" smtClean="0"/>
              <a:t>орудными</a:t>
            </a:r>
            <a:r>
              <a:rPr lang="ru-RU" sz="4000" dirty="0" smtClean="0"/>
              <a:t> причастиями.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28800"/>
            <a:ext cx="8424936" cy="4464496"/>
          </a:xfrm>
        </p:spPr>
        <p:txBody>
          <a:bodyPr>
            <a:normAutofit/>
          </a:bodyPr>
          <a:lstStyle/>
          <a:p>
            <a:r>
              <a:rPr lang="ru-RU" sz="3200" b="1" u="sng" dirty="0" err="1" smtClean="0">
                <a:solidFill>
                  <a:srgbClr val="FF0000"/>
                </a:solidFill>
              </a:rPr>
              <a:t>Зэр</a:t>
            </a:r>
            <a:r>
              <a:rPr lang="ru-RU" sz="3200" b="1" u="sng" dirty="0" smtClean="0">
                <a:solidFill>
                  <a:srgbClr val="FF0000"/>
                </a:solidFill>
              </a:rPr>
              <a:t>(ы)</a:t>
            </a:r>
            <a:r>
              <a:rPr lang="ru-RU" sz="3200" b="1" dirty="0" smtClean="0">
                <a:solidFill>
                  <a:srgbClr val="FF0000"/>
                </a:solidFill>
              </a:rPr>
              <a:t>- </a:t>
            </a:r>
            <a:r>
              <a:rPr lang="ru-RU" sz="3200" b="1" dirty="0" smtClean="0">
                <a:solidFill>
                  <a:schemeClr val="bg2">
                    <a:lumMod val="10000"/>
                  </a:schemeClr>
                </a:solidFill>
              </a:rPr>
              <a:t>зэрыпщаф1э </a:t>
            </a:r>
            <a:r>
              <a:rPr lang="ru-RU" sz="3200" b="1" dirty="0" err="1" smtClean="0">
                <a:solidFill>
                  <a:schemeClr val="bg2">
                    <a:lumMod val="10000"/>
                  </a:schemeClr>
                </a:solidFill>
              </a:rPr>
              <a:t>шыуаныр</a:t>
            </a:r>
            <a:r>
              <a:rPr lang="ru-RU" sz="3200" b="1" dirty="0" smtClean="0">
                <a:solidFill>
                  <a:schemeClr val="bg2">
                    <a:lumMod val="10000"/>
                  </a:schemeClr>
                </a:solidFill>
              </a:rPr>
              <a:t>, зэрык1уэ </a:t>
            </a:r>
            <a:r>
              <a:rPr lang="ru-RU" sz="3200" b="1" dirty="0" err="1" smtClean="0">
                <a:solidFill>
                  <a:schemeClr val="bg2">
                    <a:lumMod val="10000"/>
                  </a:schemeClr>
                </a:solidFill>
              </a:rPr>
              <a:t>машинэр</a:t>
            </a:r>
            <a:r>
              <a:rPr lang="ru-RU" sz="3200" b="1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ru-RU" sz="3200" b="1" dirty="0" err="1" smtClean="0">
                <a:solidFill>
                  <a:schemeClr val="bg2">
                    <a:lumMod val="10000"/>
                  </a:schemeClr>
                </a:solidFill>
              </a:rPr>
              <a:t>зэреджэ</a:t>
            </a:r>
            <a:r>
              <a:rPr lang="ru-RU" sz="32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ru-RU" sz="3200" b="1" dirty="0" err="1" smtClean="0">
                <a:solidFill>
                  <a:schemeClr val="bg2">
                    <a:lumMod val="10000"/>
                  </a:schemeClr>
                </a:solidFill>
              </a:rPr>
              <a:t>учебникыр</a:t>
            </a:r>
            <a:r>
              <a:rPr lang="ru-RU" sz="3200" b="1" dirty="0" smtClean="0">
                <a:solidFill>
                  <a:schemeClr val="bg2">
                    <a:lumMod val="10000"/>
                  </a:schemeClr>
                </a:solidFill>
              </a:rPr>
              <a:t>, …</a:t>
            </a:r>
          </a:p>
          <a:p>
            <a:endParaRPr lang="ru-RU" sz="3200" b="1" dirty="0" smtClean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ru-RU" sz="3200" b="1" dirty="0" err="1" smtClean="0">
                <a:solidFill>
                  <a:schemeClr val="bg2">
                    <a:lumMod val="10000"/>
                  </a:schemeClr>
                </a:solidFill>
              </a:rPr>
              <a:t>Тамарэ</a:t>
            </a:r>
            <a:r>
              <a:rPr lang="ru-RU" sz="3200" b="1" dirty="0" smtClean="0">
                <a:solidFill>
                  <a:schemeClr val="bg2">
                    <a:lumMod val="10000"/>
                  </a:schemeClr>
                </a:solidFill>
              </a:rPr>
              <a:t> зэрыпщаф1э </a:t>
            </a:r>
            <a:r>
              <a:rPr lang="ru-RU" sz="3200" b="1" dirty="0" err="1" smtClean="0">
                <a:solidFill>
                  <a:schemeClr val="bg2">
                    <a:lumMod val="10000"/>
                  </a:schemeClr>
                </a:solidFill>
              </a:rPr>
              <a:t>шыуаныр</a:t>
            </a:r>
            <a:r>
              <a:rPr lang="ru-RU" sz="3200" b="1" dirty="0" smtClean="0">
                <a:solidFill>
                  <a:schemeClr val="bg2">
                    <a:lumMod val="10000"/>
                  </a:schemeClr>
                </a:solidFill>
              </a:rPr>
              <a:t> ин </a:t>
            </a:r>
            <a:r>
              <a:rPr lang="ru-RU" sz="3200" b="1" dirty="0" err="1" smtClean="0">
                <a:solidFill>
                  <a:schemeClr val="bg2">
                    <a:lumMod val="10000"/>
                  </a:schemeClr>
                </a:solidFill>
              </a:rPr>
              <a:t>дыдэкъым</a:t>
            </a:r>
            <a:r>
              <a:rPr lang="ru-RU" sz="3200" b="1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ru-RU" sz="3200" b="1" dirty="0" smtClean="0">
                <a:solidFill>
                  <a:schemeClr val="bg2">
                    <a:lumMod val="10000"/>
                  </a:schemeClr>
                </a:solidFill>
              </a:rPr>
              <a:t>Си </a:t>
            </a:r>
            <a:r>
              <a:rPr lang="ru-RU" sz="3200" b="1" dirty="0" err="1" smtClean="0">
                <a:solidFill>
                  <a:schemeClr val="bg2">
                    <a:lumMod val="10000"/>
                  </a:schemeClr>
                </a:solidFill>
              </a:rPr>
              <a:t>дэлъхур</a:t>
            </a:r>
            <a:r>
              <a:rPr lang="ru-RU" sz="32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ru-RU" sz="3200" b="1" dirty="0" err="1" smtClean="0">
                <a:solidFill>
                  <a:schemeClr val="bg2">
                    <a:lumMod val="10000"/>
                  </a:schemeClr>
                </a:solidFill>
              </a:rPr>
              <a:t>зэреджэ</a:t>
            </a:r>
            <a:r>
              <a:rPr lang="ru-RU" sz="32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ru-RU" sz="3200" b="1" dirty="0" err="1" smtClean="0">
                <a:solidFill>
                  <a:schemeClr val="bg2">
                    <a:lumMod val="10000"/>
                  </a:schemeClr>
                </a:solidFill>
              </a:rPr>
              <a:t>учебникыр</a:t>
            </a:r>
            <a:r>
              <a:rPr lang="ru-RU" sz="3200" b="1" dirty="0" smtClean="0">
                <a:solidFill>
                  <a:schemeClr val="bg2">
                    <a:lumMod val="10000"/>
                  </a:schemeClr>
                </a:solidFill>
              </a:rPr>
              <a:t> ст1олым </a:t>
            </a:r>
            <a:r>
              <a:rPr lang="ru-RU" sz="3200" b="1" dirty="0" err="1" smtClean="0">
                <a:solidFill>
                  <a:schemeClr val="bg2">
                    <a:lumMod val="10000"/>
                  </a:schemeClr>
                </a:solidFill>
              </a:rPr>
              <a:t>телъщ</a:t>
            </a:r>
            <a:r>
              <a:rPr lang="ru-RU" sz="3200" b="1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ru-RU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2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496944" cy="1600200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Работаем </a:t>
            </a:r>
            <a:r>
              <a:rPr lang="ru-RU" sz="3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с </a:t>
            </a:r>
            <a:r>
              <a:rPr lang="ru-RU" sz="3600" u="sng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обстоятельственными</a:t>
            </a:r>
            <a:r>
              <a:rPr lang="ru-RU" sz="3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 причастиями места </a:t>
            </a:r>
            <a:r>
              <a:rPr lang="ru-RU" sz="3600" dirty="0">
                <a:solidFill>
                  <a:prstClr val="black">
                    <a:lumMod val="85000"/>
                    <a:lumOff val="15000"/>
                  </a:prstClr>
                </a:solidFill>
              </a:rPr>
              <a:t>и </a:t>
            </a:r>
            <a:r>
              <a:rPr lang="ru-RU" sz="36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времени.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060848"/>
            <a:ext cx="8640960" cy="4176464"/>
          </a:xfrm>
        </p:spPr>
        <p:txBody>
          <a:bodyPr/>
          <a:lstStyle/>
          <a:p>
            <a:r>
              <a:rPr lang="ru-RU" sz="3200" b="1" u="sng" dirty="0" err="1" smtClean="0">
                <a:solidFill>
                  <a:srgbClr val="FF0000"/>
                </a:solidFill>
              </a:rPr>
              <a:t>Здэ</a:t>
            </a:r>
            <a:r>
              <a:rPr lang="ru-RU" sz="3200" b="1" dirty="0" smtClean="0">
                <a:solidFill>
                  <a:srgbClr val="FF0000"/>
                </a:solidFill>
              </a:rPr>
              <a:t>-</a:t>
            </a:r>
            <a:r>
              <a:rPr lang="ru-RU" sz="3200" b="1" dirty="0" smtClean="0">
                <a:solidFill>
                  <a:schemeClr val="tx1"/>
                </a:solidFill>
              </a:rPr>
              <a:t> здэк1уа </a:t>
            </a:r>
            <a:r>
              <a:rPr lang="ru-RU" sz="3200" b="1" dirty="0" err="1" smtClean="0">
                <a:solidFill>
                  <a:schemeClr val="tx1"/>
                </a:solidFill>
              </a:rPr>
              <a:t>къалэр</a:t>
            </a:r>
            <a:r>
              <a:rPr lang="ru-RU" sz="3200" b="1" dirty="0" smtClean="0">
                <a:solidFill>
                  <a:schemeClr val="tx1"/>
                </a:solidFill>
              </a:rPr>
              <a:t>, здэщы1а </a:t>
            </a:r>
            <a:r>
              <a:rPr lang="ru-RU" sz="3200" b="1" dirty="0" err="1" smtClean="0">
                <a:solidFill>
                  <a:schemeClr val="tx1"/>
                </a:solidFill>
              </a:rPr>
              <a:t>къэралыр</a:t>
            </a:r>
            <a:r>
              <a:rPr lang="ru-RU" sz="3200" b="1" dirty="0" smtClean="0">
                <a:solidFill>
                  <a:schemeClr val="tx1"/>
                </a:solidFill>
              </a:rPr>
              <a:t>, </a:t>
            </a:r>
            <a:r>
              <a:rPr lang="ru-RU" sz="3200" b="1" dirty="0" err="1" smtClean="0">
                <a:solidFill>
                  <a:schemeClr val="tx1"/>
                </a:solidFill>
              </a:rPr>
              <a:t>здэщыпсэу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 err="1" smtClean="0">
                <a:solidFill>
                  <a:schemeClr val="tx1"/>
                </a:solidFill>
              </a:rPr>
              <a:t>къуажэр</a:t>
            </a:r>
            <a:r>
              <a:rPr lang="ru-RU" sz="3200" b="1" dirty="0" smtClean="0">
                <a:solidFill>
                  <a:schemeClr val="tx1"/>
                </a:solidFill>
              </a:rPr>
              <a:t>, </a:t>
            </a:r>
            <a:r>
              <a:rPr lang="ru-RU" sz="32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ru-RU" sz="3200" b="1" u="sng" dirty="0" err="1" smtClean="0">
                <a:solidFill>
                  <a:srgbClr val="FF0000"/>
                </a:solidFill>
              </a:rPr>
              <a:t>Щы</a:t>
            </a:r>
            <a:r>
              <a:rPr lang="ru-RU" sz="3200" b="1" dirty="0" smtClean="0">
                <a:solidFill>
                  <a:srgbClr val="FF0000"/>
                </a:solidFill>
              </a:rPr>
              <a:t>- </a:t>
            </a:r>
            <a:r>
              <a:rPr lang="ru-RU" sz="3200" b="1" dirty="0" smtClean="0">
                <a:solidFill>
                  <a:schemeClr val="tx1"/>
                </a:solidFill>
              </a:rPr>
              <a:t>лэжьап1эм</a:t>
            </a:r>
            <a:r>
              <a:rPr lang="ru-RU" sz="3200" b="1" dirty="0" smtClean="0">
                <a:solidFill>
                  <a:srgbClr val="FF0000"/>
                </a:solidFill>
              </a:rPr>
              <a:t> </a:t>
            </a:r>
            <a:r>
              <a:rPr lang="ru-RU" sz="3200" b="1" dirty="0" smtClean="0">
                <a:solidFill>
                  <a:schemeClr val="tx1"/>
                </a:solidFill>
              </a:rPr>
              <a:t>щык1уэм, </a:t>
            </a:r>
            <a:r>
              <a:rPr lang="ru-RU" sz="3200" b="1" dirty="0" err="1" smtClean="0">
                <a:solidFill>
                  <a:schemeClr val="tx1"/>
                </a:solidFill>
              </a:rPr>
              <a:t>сабийр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 err="1" smtClean="0">
                <a:solidFill>
                  <a:schemeClr val="tx1"/>
                </a:solidFill>
              </a:rPr>
              <a:t>щигъашхэм</a:t>
            </a:r>
            <a:r>
              <a:rPr lang="ru-RU" sz="3200" b="1" dirty="0" smtClean="0">
                <a:solidFill>
                  <a:schemeClr val="tx1"/>
                </a:solidFill>
              </a:rPr>
              <a:t>, </a:t>
            </a:r>
            <a:r>
              <a:rPr lang="ru-RU" sz="3200" b="1" dirty="0" err="1" smtClean="0">
                <a:solidFill>
                  <a:schemeClr val="tx1"/>
                </a:solidFill>
              </a:rPr>
              <a:t>письмор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 err="1" smtClean="0">
                <a:solidFill>
                  <a:schemeClr val="tx1"/>
                </a:solidFill>
              </a:rPr>
              <a:t>щитхым</a:t>
            </a:r>
            <a:r>
              <a:rPr lang="ru-RU" sz="3200" b="1" dirty="0" smtClean="0">
                <a:solidFill>
                  <a:schemeClr val="tx1"/>
                </a:solidFill>
              </a:rPr>
              <a:t>, …</a:t>
            </a:r>
          </a:p>
          <a:p>
            <a:endParaRPr lang="ru-RU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23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260648"/>
            <a:ext cx="6781800" cy="1224136"/>
          </a:xfrm>
        </p:spPr>
        <p:txBody>
          <a:bodyPr>
            <a:normAutofit/>
          </a:bodyPr>
          <a:lstStyle/>
          <a:p>
            <a:pPr algn="ctr"/>
            <a:r>
              <a:rPr lang="ru-RU" sz="3600" dirty="0" err="1" smtClean="0"/>
              <a:t>Псалъэухахэм</a:t>
            </a:r>
            <a:r>
              <a:rPr lang="ru-RU" sz="3600" dirty="0" smtClean="0"/>
              <a:t> </a:t>
            </a:r>
            <a:r>
              <a:rPr lang="ru-RU" sz="3600" dirty="0" err="1" smtClean="0"/>
              <a:t>фыкъеджэ</a:t>
            </a:r>
            <a:r>
              <a:rPr lang="ru-RU" sz="3600" dirty="0" smtClean="0"/>
              <a:t>, урысыбзэк1э зэвдзэк1.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556792"/>
            <a:ext cx="8784976" cy="4606280"/>
          </a:xfrm>
        </p:spPr>
        <p:txBody>
          <a:bodyPr>
            <a:normAutofit/>
          </a:bodyPr>
          <a:lstStyle/>
          <a:p>
            <a:r>
              <a:rPr lang="ru-RU" sz="2800" b="1" dirty="0" err="1">
                <a:solidFill>
                  <a:schemeClr val="tx1"/>
                </a:solidFill>
              </a:rPr>
              <a:t>Мухьэмэд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рефератыр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щитхыну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 smtClean="0">
                <a:solidFill>
                  <a:schemeClr val="tx1"/>
                </a:solidFill>
              </a:rPr>
              <a:t>пщэдджыжьым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библиотекэм</a:t>
            </a:r>
            <a:r>
              <a:rPr lang="ru-RU" sz="2800" b="1" dirty="0">
                <a:solidFill>
                  <a:schemeClr val="tx1"/>
                </a:solidFill>
              </a:rPr>
              <a:t> к1уащ</a:t>
            </a:r>
            <a:r>
              <a:rPr lang="ru-RU" sz="28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sz="2800" b="1" dirty="0" smtClean="0">
                <a:solidFill>
                  <a:schemeClr val="tx1"/>
                </a:solidFill>
              </a:rPr>
              <a:t>Щ1алэхэр </a:t>
            </a:r>
            <a:r>
              <a:rPr lang="ru-RU" sz="2800" b="1" dirty="0">
                <a:solidFill>
                  <a:schemeClr val="tx1"/>
                </a:solidFill>
              </a:rPr>
              <a:t>футбол </a:t>
            </a:r>
            <a:r>
              <a:rPr lang="ru-RU" sz="2800" b="1" dirty="0" err="1">
                <a:solidFill>
                  <a:schemeClr val="tx1"/>
                </a:solidFill>
              </a:rPr>
              <a:t>щыджэгу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махуэм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уэшх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къешхащ</a:t>
            </a:r>
            <a:r>
              <a:rPr lang="ru-RU" sz="2800" b="1" dirty="0">
                <a:solidFill>
                  <a:schemeClr val="tx1"/>
                </a:solidFill>
              </a:rPr>
              <a:t>. </a:t>
            </a:r>
            <a:endParaRPr lang="ru-RU" sz="2800" b="1" dirty="0" smtClean="0">
              <a:solidFill>
                <a:schemeClr val="tx1"/>
              </a:solidFill>
            </a:endParaRPr>
          </a:p>
          <a:p>
            <a:r>
              <a:rPr lang="ru-RU" sz="2800" b="1" dirty="0" err="1" smtClean="0">
                <a:solidFill>
                  <a:schemeClr val="tx1"/>
                </a:solidFill>
              </a:rPr>
              <a:t>Сабийхэм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dirty="0">
                <a:solidFill>
                  <a:schemeClr val="tx1"/>
                </a:solidFill>
              </a:rPr>
              <a:t>1эжьэк1э </a:t>
            </a:r>
            <a:r>
              <a:rPr lang="ru-RU" sz="2800" b="1" dirty="0" err="1" smtClean="0">
                <a:solidFill>
                  <a:schemeClr val="tx1"/>
                </a:solidFill>
              </a:rPr>
              <a:t>къыщажыхьа</a:t>
            </a:r>
            <a:r>
              <a:rPr lang="ru-RU" sz="2800" b="1" dirty="0" smtClean="0">
                <a:solidFill>
                  <a:schemeClr val="tx1"/>
                </a:solidFill>
              </a:rPr>
              <a:t>  </a:t>
            </a:r>
            <a:r>
              <a:rPr lang="ru-RU" sz="2800" b="1" dirty="0" err="1">
                <a:solidFill>
                  <a:schemeClr val="tx1"/>
                </a:solidFill>
              </a:rPr>
              <a:t>махуэр</a:t>
            </a:r>
            <a:r>
              <a:rPr lang="ru-RU" sz="2800" b="1" dirty="0">
                <a:solidFill>
                  <a:schemeClr val="tx1"/>
                </a:solidFill>
              </a:rPr>
              <a:t> сщ1эжыркъым (не помню). </a:t>
            </a:r>
            <a:endParaRPr lang="ru-RU" sz="2800" b="1" dirty="0" smtClean="0">
              <a:solidFill>
                <a:schemeClr val="tx1"/>
              </a:solidFill>
            </a:endParaRPr>
          </a:p>
          <a:p>
            <a:r>
              <a:rPr lang="ru-RU" sz="2800" b="1" dirty="0" err="1" smtClean="0">
                <a:solidFill>
                  <a:schemeClr val="tx1"/>
                </a:solidFill>
              </a:rPr>
              <a:t>Уэшх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къыщешх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 smtClean="0">
                <a:solidFill>
                  <a:schemeClr val="tx1"/>
                </a:solidFill>
              </a:rPr>
              <a:t>пщэдджыжьым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жьауэр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къэсщтащ</a:t>
            </a:r>
            <a:r>
              <a:rPr lang="ru-RU" sz="2800" b="1" dirty="0">
                <a:solidFill>
                  <a:schemeClr val="tx1"/>
                </a:solidFill>
              </a:rPr>
              <a:t>. </a:t>
            </a:r>
            <a:endParaRPr lang="ru-RU" sz="2800" b="1" dirty="0" smtClean="0">
              <a:solidFill>
                <a:schemeClr val="tx1"/>
              </a:solidFill>
            </a:endParaRPr>
          </a:p>
          <a:p>
            <a:r>
              <a:rPr lang="ru-RU" sz="2800" b="1" dirty="0" err="1" smtClean="0">
                <a:solidFill>
                  <a:schemeClr val="tx1"/>
                </a:solidFill>
              </a:rPr>
              <a:t>Дунейр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dirty="0">
                <a:solidFill>
                  <a:schemeClr val="tx1"/>
                </a:solidFill>
              </a:rPr>
              <a:t>щ1ы1э </a:t>
            </a:r>
            <a:r>
              <a:rPr lang="ru-RU" sz="2800" b="1" dirty="0" err="1">
                <a:solidFill>
                  <a:schemeClr val="tx1"/>
                </a:solidFill>
              </a:rPr>
              <a:t>щыхъум</a:t>
            </a:r>
            <a:r>
              <a:rPr lang="ru-RU" sz="2800" b="1" dirty="0">
                <a:solidFill>
                  <a:schemeClr val="tx1"/>
                </a:solidFill>
              </a:rPr>
              <a:t>, </a:t>
            </a:r>
            <a:r>
              <a:rPr lang="ru-RU" sz="2800" b="1" dirty="0" err="1">
                <a:solidFill>
                  <a:schemeClr val="tx1"/>
                </a:solidFill>
              </a:rPr>
              <a:t>хуабэу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зытхуэпащ</a:t>
            </a:r>
            <a:r>
              <a:rPr lang="ru-RU" sz="2800" b="1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1786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6781800" cy="864096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Псалъэщ1эхэр  зыдогъащ1э.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340767"/>
            <a:ext cx="4320480" cy="489654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b="1" dirty="0" err="1"/>
              <a:t>гъэмахуэр</a:t>
            </a:r>
            <a:r>
              <a:rPr lang="ru-RU" sz="2800" b="1" dirty="0"/>
              <a:t> </a:t>
            </a:r>
            <a:r>
              <a:rPr lang="ru-RU" sz="2800" b="1" dirty="0" err="1"/>
              <a:t>къоблагъэ</a:t>
            </a:r>
            <a:r>
              <a:rPr lang="ru-RU" sz="2800" b="1" dirty="0"/>
              <a:t> </a:t>
            </a:r>
            <a:endParaRPr lang="ru-RU" sz="2800" b="1" dirty="0" smtClean="0"/>
          </a:p>
          <a:p>
            <a:r>
              <a:rPr lang="ru-RU" sz="2800" b="1" dirty="0" err="1"/>
              <a:t>г</a:t>
            </a:r>
            <a:r>
              <a:rPr lang="ru-RU" sz="2800" b="1" dirty="0" err="1" smtClean="0"/>
              <a:t>ъэмахуэр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куэд</a:t>
            </a:r>
            <a:r>
              <a:rPr lang="ru-RU" sz="2800" b="1" dirty="0" smtClean="0"/>
              <a:t> </a:t>
            </a:r>
            <a:r>
              <a:rPr lang="ru-RU" sz="2800" b="1" dirty="0"/>
              <a:t>мыщ1эу </a:t>
            </a:r>
            <a:r>
              <a:rPr lang="ru-RU" sz="2800" b="1" dirty="0" err="1"/>
              <a:t>къихьэнущ</a:t>
            </a:r>
            <a:r>
              <a:rPr lang="ru-RU" sz="2800" b="1" dirty="0"/>
              <a:t> </a:t>
            </a:r>
            <a:endParaRPr lang="ru-RU" sz="2800" b="1" dirty="0" smtClean="0"/>
          </a:p>
          <a:p>
            <a:r>
              <a:rPr lang="ru-RU" sz="2800" b="1" dirty="0" err="1" smtClean="0"/>
              <a:t>хуабэвэх</a:t>
            </a:r>
            <a:r>
              <a:rPr lang="ru-RU" sz="2800" b="1" dirty="0" smtClean="0"/>
              <a:t> </a:t>
            </a:r>
          </a:p>
          <a:p>
            <a:r>
              <a:rPr lang="ru-RU" sz="2800" b="1" dirty="0" err="1" smtClean="0"/>
              <a:t>псыхъуэ</a:t>
            </a:r>
            <a:r>
              <a:rPr lang="ru-RU" sz="2800" b="1" dirty="0" smtClean="0"/>
              <a:t> </a:t>
            </a:r>
          </a:p>
          <a:p>
            <a:r>
              <a:rPr lang="ru-RU" sz="2800" b="1" dirty="0" err="1" smtClean="0"/>
              <a:t>пшахъуэ</a:t>
            </a:r>
            <a:r>
              <a:rPr lang="ru-RU" sz="2800" b="1" dirty="0" smtClean="0"/>
              <a:t>   </a:t>
            </a:r>
            <a:endParaRPr lang="ru-RU" sz="2800" b="1" dirty="0"/>
          </a:p>
          <a:p>
            <a:r>
              <a:rPr lang="ru-RU" sz="2800" b="1" dirty="0"/>
              <a:t>лъапц1э </a:t>
            </a:r>
            <a:endParaRPr lang="ru-RU" sz="2800" b="1" dirty="0" smtClean="0"/>
          </a:p>
          <a:p>
            <a:r>
              <a:rPr lang="ru-RU" sz="2800" b="1" dirty="0" smtClean="0"/>
              <a:t>лъапц1эу   къэк1ухьын</a:t>
            </a:r>
          </a:p>
          <a:p>
            <a:pPr marL="0" indent="0">
              <a:buNone/>
            </a:pPr>
            <a:r>
              <a:rPr lang="ru-RU" sz="2800" b="1" dirty="0" smtClean="0"/>
              <a:t>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566882" y="1340767"/>
            <a:ext cx="4423310" cy="48965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smtClean="0"/>
              <a:t>приближается лето </a:t>
            </a:r>
          </a:p>
          <a:p>
            <a:r>
              <a:rPr lang="ru-RU" sz="2800" b="1" dirty="0" smtClean="0"/>
              <a:t>скоро наступит лето </a:t>
            </a:r>
          </a:p>
          <a:p>
            <a:pPr marL="0" indent="0">
              <a:buNone/>
            </a:pPr>
            <a:endParaRPr lang="ru-RU" sz="2000" b="1" dirty="0" smtClean="0"/>
          </a:p>
          <a:p>
            <a:r>
              <a:rPr lang="ru-RU" sz="2800" b="1" dirty="0" smtClean="0"/>
              <a:t>жарища,  сильная жара</a:t>
            </a:r>
          </a:p>
          <a:p>
            <a:r>
              <a:rPr lang="ru-RU" sz="2800" b="1" dirty="0" smtClean="0"/>
              <a:t>река, пойма реки </a:t>
            </a:r>
          </a:p>
          <a:p>
            <a:r>
              <a:rPr lang="ru-RU" sz="2800" b="1" dirty="0" smtClean="0"/>
              <a:t>песок </a:t>
            </a:r>
          </a:p>
          <a:p>
            <a:r>
              <a:rPr lang="ru-RU" sz="2800" b="1" dirty="0" smtClean="0"/>
              <a:t>босой, босоногий</a:t>
            </a:r>
          </a:p>
          <a:p>
            <a:r>
              <a:rPr lang="ru-RU" sz="2800" b="1" dirty="0" smtClean="0"/>
              <a:t>ходить босиком </a:t>
            </a:r>
          </a:p>
          <a:p>
            <a:endParaRPr lang="ru-RU" sz="2800" b="1" dirty="0" smtClean="0"/>
          </a:p>
          <a:p>
            <a:pPr marL="0" indent="0">
              <a:buFont typeface="Arial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421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79512" y="1218198"/>
            <a:ext cx="4104456" cy="45870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err="1" smtClean="0"/>
              <a:t>дыгъэм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зегъэсын</a:t>
            </a:r>
            <a:r>
              <a:rPr lang="ru-RU" sz="2800" b="1" dirty="0" smtClean="0"/>
              <a:t> </a:t>
            </a:r>
          </a:p>
          <a:p>
            <a:r>
              <a:rPr lang="ru-RU" sz="2800" b="1" dirty="0" err="1" smtClean="0"/>
              <a:t>дыгъэр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мэдзакъэ</a:t>
            </a:r>
            <a:r>
              <a:rPr lang="ru-RU" sz="2800" b="1" dirty="0" smtClean="0"/>
              <a:t> </a:t>
            </a:r>
          </a:p>
          <a:p>
            <a:r>
              <a:rPr lang="ru-RU" sz="2800" b="1" dirty="0" err="1" smtClean="0"/>
              <a:t>гуэлым</a:t>
            </a:r>
            <a:r>
              <a:rPr lang="ru-RU" sz="2800" b="1" dirty="0" smtClean="0"/>
              <a:t>     зыщыгъэпск1ын</a:t>
            </a:r>
          </a:p>
          <a:p>
            <a:r>
              <a:rPr lang="ru-RU" sz="2800" b="1" dirty="0" err="1" smtClean="0"/>
              <a:t>тенджыз</a:t>
            </a:r>
            <a:r>
              <a:rPr lang="ru-RU" sz="2800" b="1" dirty="0" smtClean="0"/>
              <a:t>  </a:t>
            </a:r>
          </a:p>
          <a:p>
            <a:r>
              <a:rPr lang="ru-RU" sz="2800" b="1" dirty="0" err="1" smtClean="0"/>
              <a:t>тенджыз</a:t>
            </a:r>
            <a:r>
              <a:rPr lang="ru-RU" sz="2800" b="1" dirty="0" smtClean="0"/>
              <a:t> Ф1ыц1э </a:t>
            </a:r>
          </a:p>
          <a:p>
            <a:r>
              <a:rPr lang="ru-RU" sz="2800" b="1" dirty="0" err="1" smtClean="0"/>
              <a:t>нэгу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зегъэужьын</a:t>
            </a:r>
            <a:endParaRPr lang="ru-RU" sz="2800" b="1" dirty="0" smtClean="0"/>
          </a:p>
          <a:p>
            <a:pPr marL="0" indent="0">
              <a:buFont typeface="Arial" pitchFamily="34" charset="0"/>
              <a:buNone/>
            </a:pPr>
            <a:endParaRPr lang="ru-RU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427984" y="1218199"/>
            <a:ext cx="4560075" cy="45870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smtClean="0"/>
              <a:t>загорать</a:t>
            </a:r>
          </a:p>
          <a:p>
            <a:r>
              <a:rPr lang="ru-RU" sz="2800" b="1" dirty="0" smtClean="0"/>
              <a:t>солнце припекает</a:t>
            </a:r>
          </a:p>
          <a:p>
            <a:r>
              <a:rPr lang="ru-RU" sz="2800" b="1" dirty="0" smtClean="0"/>
              <a:t>купаться в озере </a:t>
            </a:r>
          </a:p>
          <a:p>
            <a:endParaRPr lang="ru-RU" sz="2000" b="1" dirty="0" smtClean="0"/>
          </a:p>
          <a:p>
            <a:r>
              <a:rPr lang="ru-RU" sz="2800" b="1" dirty="0" smtClean="0"/>
              <a:t>море </a:t>
            </a:r>
          </a:p>
          <a:p>
            <a:r>
              <a:rPr lang="ru-RU" sz="2800" b="1" dirty="0" smtClean="0"/>
              <a:t>Черное море</a:t>
            </a:r>
          </a:p>
          <a:p>
            <a:r>
              <a:rPr lang="ru-RU" sz="2800" b="1" dirty="0" smtClean="0"/>
              <a:t>развлечься, веселиться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655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1050</TotalTime>
  <Words>400</Words>
  <Application>Microsoft Office PowerPoint</Application>
  <PresentationFormat>Экран (4:3)</PresentationFormat>
  <Paragraphs>76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NewsPrint</vt:lpstr>
      <vt:lpstr>Изучаем  кабардинский язык</vt:lpstr>
      <vt:lpstr>Презентация PowerPoint</vt:lpstr>
      <vt:lpstr>Псалъэухахэм къезэгъ  причастиехэр хэвгъэувэж.</vt:lpstr>
      <vt:lpstr>Упщ1эхэм  фыкъеджэ,  жэуап  ефт.</vt:lpstr>
      <vt:lpstr>Работаем с орудными причастиями.</vt:lpstr>
      <vt:lpstr>Работаем с обстоятельственными причастиями места и времени.</vt:lpstr>
      <vt:lpstr>Псалъэухахэм фыкъеджэ, урысыбзэк1э зэвдзэк1.</vt:lpstr>
      <vt:lpstr>Псалъэщ1эхэр  зыдогъащ1э.</vt:lpstr>
      <vt:lpstr>Презентация PowerPoint</vt:lpstr>
      <vt:lpstr>Пэж  хьэмэрэ  пц1ы?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MAMA</dc:creator>
  <cp:lastModifiedBy>Mama</cp:lastModifiedBy>
  <cp:revision>82</cp:revision>
  <dcterms:created xsi:type="dcterms:W3CDTF">2013-11-03T16:46:49Z</dcterms:created>
  <dcterms:modified xsi:type="dcterms:W3CDTF">2014-10-18T15:45:00Z</dcterms:modified>
</cp:coreProperties>
</file>