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58" r:id="rId5"/>
    <p:sldId id="259" r:id="rId6"/>
    <p:sldId id="266" r:id="rId7"/>
    <p:sldId id="269" r:id="rId8"/>
    <p:sldId id="263" r:id="rId9"/>
    <p:sldId id="270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33" autoAdjust="0"/>
  </p:normalViewPr>
  <p:slideViewPr>
    <p:cSldViewPr>
      <p:cViewPr varScale="1">
        <p:scale>
          <a:sx n="91" d="100"/>
          <a:sy n="91" d="100"/>
        </p:scale>
        <p:origin x="-10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09.10.2014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09.10.2014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09.10.2014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09.10.2014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09.10.2014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09.10.2014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09.10.2014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09.10.2014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09.10.2014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09.10.2014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09.10.2014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641C719-3028-4687-ADA5-E5353B49A3DC}" type="datetimeFigureOut">
              <a:rPr lang="ru-RU" smtClean="0"/>
              <a:t>09.10.2014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ru-RU" sz="6600" kern="0" dirty="0">
                <a:ln/>
                <a:solidFill>
                  <a:srgbClr val="FFC000"/>
                </a:solidFill>
                <a:effectLst/>
              </a:rPr>
              <a:t>Изучаем </a:t>
            </a:r>
            <a:br>
              <a:rPr lang="ru-RU" sz="6600" kern="0" dirty="0">
                <a:ln/>
                <a:solidFill>
                  <a:srgbClr val="FFC000"/>
                </a:solidFill>
                <a:effectLst/>
              </a:rPr>
            </a:br>
            <a:r>
              <a:rPr lang="ru-RU" sz="6600" kern="0" dirty="0">
                <a:ln/>
                <a:solidFill>
                  <a:srgbClr val="FFC000"/>
                </a:solidFill>
                <a:effectLst/>
              </a:rPr>
              <a:t>кабардинский язык</a:t>
            </a:r>
            <a:endParaRPr lang="ru-RU" sz="6600" dirty="0">
              <a:ln/>
              <a:solidFill>
                <a:srgbClr val="FFC000"/>
              </a:solidFill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5373216"/>
            <a:ext cx="3979460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algn="ctr">
              <a:spcBef>
                <a:spcPct val="20000"/>
              </a:spcBef>
              <a:buClr>
                <a:srgbClr val="4E67C8"/>
              </a:buClr>
              <a:buSzPct val="100000"/>
              <a:defRPr/>
            </a:pPr>
            <a:r>
              <a:rPr lang="ru-RU" sz="4000" b="1" dirty="0">
                <a:ln w="50800"/>
                <a:solidFill>
                  <a:schemeClr val="bg1">
                    <a:shade val="50000"/>
                  </a:schemeClr>
                </a:solidFill>
                <a:latin typeface="Candara"/>
                <a:cs typeface="Levenim MT" pitchFamily="2" charset="-79"/>
              </a:rPr>
              <a:t>Занятие </a:t>
            </a:r>
            <a:r>
              <a:rPr lang="ru-RU" sz="4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Candara"/>
                <a:cs typeface="Levenim MT" pitchFamily="2" charset="-79"/>
              </a:rPr>
              <a:t>№87</a:t>
            </a:r>
            <a:endParaRPr lang="ru-RU" sz="4000" b="1" dirty="0">
              <a:ln w="50800"/>
              <a:solidFill>
                <a:schemeClr val="bg1">
                  <a:shade val="50000"/>
                </a:schemeClr>
              </a:solidFill>
              <a:latin typeface="Candara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60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34" y="2404564"/>
            <a:ext cx="6968332" cy="345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44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Образуйте от глаголов </a:t>
            </a:r>
            <a:br>
              <a:rPr lang="ru-RU" dirty="0" smtClean="0"/>
            </a:br>
            <a:r>
              <a:rPr lang="ru-RU" dirty="0" smtClean="0"/>
              <a:t>слова в повелительной форме.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28800"/>
            <a:ext cx="2736304" cy="3600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щ1эк1ын</a:t>
            </a:r>
          </a:p>
          <a:p>
            <a:endParaRPr lang="ru-RU" sz="3200" b="1" dirty="0">
              <a:latin typeface="Arial" pitchFamily="34" charset="0"/>
              <a:cs typeface="Arial" pitchFamily="34" charset="0"/>
            </a:endParaRPr>
          </a:p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1ухын</a:t>
            </a:r>
          </a:p>
          <a:p>
            <a:endParaRPr lang="ru-RU" sz="3200" b="1" dirty="0">
              <a:latin typeface="Arial" pitchFamily="34" charset="0"/>
              <a:cs typeface="Arial" pitchFamily="34" charset="0"/>
            </a:endParaRPr>
          </a:p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хуэщ1ын</a:t>
            </a:r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130276" y="1628800"/>
            <a:ext cx="5760640" cy="3600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>
                <a:latin typeface="Arial" pitchFamily="34" charset="0"/>
                <a:cs typeface="Arial" pitchFamily="34" charset="0"/>
              </a:rPr>
              <a:t>щ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1эк1,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фы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щ1эк1</a:t>
            </a:r>
          </a:p>
          <a:p>
            <a:r>
              <a:rPr lang="ru-RU" sz="3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у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щ1э</a:t>
            </a:r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мы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к1,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фы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щ1э</a:t>
            </a:r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мы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к1</a:t>
            </a:r>
          </a:p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1ух, 1у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ф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х </a:t>
            </a:r>
          </a:p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1у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у</a:t>
            </a:r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мы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х, 1у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</a:t>
            </a:r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мы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х</a:t>
            </a:r>
          </a:p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хуэщ1, хуэ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ф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щ1</a:t>
            </a:r>
          </a:p>
          <a:p>
            <a:r>
              <a:rPr lang="ru-RU" sz="3200" b="1" dirty="0">
                <a:latin typeface="Arial" pitchFamily="34" charset="0"/>
                <a:cs typeface="Arial" pitchFamily="34" charset="0"/>
              </a:rPr>
              <a:t>х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у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у</a:t>
            </a:r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мы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щ1, хуэ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</a:t>
            </a:r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мы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щ1</a:t>
            </a:r>
          </a:p>
          <a:p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187624" y="5495512"/>
            <a:ext cx="6984776" cy="7920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 err="1" smtClean="0"/>
              <a:t>Псалъэухахэр</a:t>
            </a:r>
            <a:r>
              <a:rPr lang="ru-RU" sz="3200" b="1" dirty="0" smtClean="0"/>
              <a:t>  </a:t>
            </a:r>
            <a:r>
              <a:rPr lang="ru-RU" sz="3200" b="1" dirty="0" err="1" smtClean="0"/>
              <a:t>зэхыдолъхьэ</a:t>
            </a:r>
            <a:r>
              <a:rPr lang="ru-RU" sz="3200" b="1" dirty="0" smtClean="0"/>
              <a:t>.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01435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Адыгэбзэк1э жыф1э: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969278"/>
            <a:ext cx="4176464" cy="448405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200" b="1" i="1" dirty="0"/>
              <a:t>одна дверь, три дома, шесть окон, одно окно, одна крыша, пять комнат, два коридора, </a:t>
            </a:r>
            <a:r>
              <a:rPr lang="ru-RU" sz="3200" b="1" i="1" dirty="0" smtClean="0"/>
              <a:t>одна </a:t>
            </a:r>
            <a:r>
              <a:rPr lang="ru-RU" sz="3200" b="1" i="1" dirty="0"/>
              <a:t>кухня, два входа и два выхода, четыре </a:t>
            </a:r>
            <a:r>
              <a:rPr lang="ru-RU" sz="3200" b="1" i="1" dirty="0" smtClean="0"/>
              <a:t>стены.</a:t>
            </a:r>
            <a:endParaRPr lang="ru-RU" sz="3200" b="1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427985" y="1969278"/>
            <a:ext cx="4527940" cy="44840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b="1" dirty="0" smtClean="0"/>
              <a:t>1</a:t>
            </a:r>
          </a:p>
          <a:p>
            <a:endParaRPr lang="ru-RU" sz="3200" b="1" dirty="0" smtClean="0"/>
          </a:p>
          <a:p>
            <a:r>
              <a:rPr lang="ru-RU" sz="3200" b="1" dirty="0" smtClean="0"/>
              <a:t>                         </a:t>
            </a:r>
            <a:r>
              <a:rPr lang="ru-RU" sz="4800" b="1" dirty="0" smtClean="0"/>
              <a:t>-2</a:t>
            </a:r>
          </a:p>
          <a:p>
            <a:endParaRPr lang="ru-RU" sz="4800" b="1" dirty="0" smtClean="0"/>
          </a:p>
          <a:p>
            <a:r>
              <a:rPr lang="ru-RU" sz="4800" b="1" dirty="0" smtClean="0"/>
              <a:t>                         -3                                </a:t>
            </a:r>
          </a:p>
          <a:p>
            <a:endParaRPr lang="ru-RU" sz="3200" b="1" dirty="0" smtClean="0"/>
          </a:p>
          <a:p>
            <a:pPr marL="0" indent="0">
              <a:buNone/>
            </a:pPr>
            <a:r>
              <a:rPr lang="ru-RU" sz="3200" b="1" dirty="0" smtClean="0"/>
              <a:t>                          </a:t>
            </a:r>
            <a:endParaRPr lang="ru-RU" sz="3200" b="1" dirty="0"/>
          </a:p>
        </p:txBody>
      </p:sp>
      <p:pic>
        <p:nvPicPr>
          <p:cNvPr id="6" name="Picture 2" descr="Пластиковые окна и двери в Тамбове объявление в Тамбов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898" y="1969278"/>
            <a:ext cx="1055302" cy="105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Пластиковые окна и двери в Тамбове объявление в Тамбов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248" y="3288098"/>
            <a:ext cx="1077006" cy="107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Пластиковые окна и двери в Тамбове объявление в Тамбов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495" y="3288098"/>
            <a:ext cx="1077006" cy="107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Пластиковые окна и двери в Тамбове объявление в Тамбов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824" y="4662416"/>
            <a:ext cx="1089339" cy="108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Пластиковые окна и двери в Тамбове объявление в Тамбов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331" y="4674749"/>
            <a:ext cx="1077006" cy="107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Пластиковые окна и двери в Тамбове объявление в Тамбов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248" y="4687082"/>
            <a:ext cx="1077006" cy="107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55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80920" cy="823199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smtClean="0"/>
              <a:t>Упщ1эхэм </a:t>
            </a:r>
            <a:r>
              <a:rPr lang="ru-RU" sz="4000" b="1" dirty="0" err="1" smtClean="0"/>
              <a:t>жэуап</a:t>
            </a:r>
            <a:r>
              <a:rPr lang="ru-RU" sz="4000" b="1" dirty="0" smtClean="0"/>
              <a:t> </a:t>
            </a:r>
            <a:r>
              <a:rPr lang="ru-RU" sz="4000" b="1" dirty="0" err="1" smtClean="0"/>
              <a:t>идот</a:t>
            </a:r>
            <a:r>
              <a:rPr lang="ru-RU" sz="4000" b="1" dirty="0" smtClean="0"/>
              <a:t>.</a:t>
            </a:r>
            <a:endParaRPr lang="ru-RU" sz="4000" b="1" dirty="0">
              <a:solidFill>
                <a:schemeClr val="tx1"/>
              </a:solidFill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616" y="1340768"/>
            <a:ext cx="6768752" cy="5220826"/>
          </a:xfrm>
          <a:prstGeom prst="rect">
            <a:avLst/>
          </a:prstGeom>
        </p:spPr>
      </p:pic>
      <p:sp>
        <p:nvSpPr>
          <p:cNvPr id="11" name="Скругленный прямоугольник 10"/>
          <p:cNvSpPr/>
          <p:nvPr/>
        </p:nvSpPr>
        <p:spPr>
          <a:xfrm>
            <a:off x="179512" y="1412776"/>
            <a:ext cx="720080" cy="100811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 smtClean="0"/>
              <a:t>!</a:t>
            </a:r>
            <a:endParaRPr lang="ru-RU" sz="3600" b="1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79512" y="2636912"/>
            <a:ext cx="720080" cy="100811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/>
              <a:t>р</a:t>
            </a:r>
          </a:p>
        </p:txBody>
      </p:sp>
    </p:spTree>
    <p:extLst>
      <p:ext uri="{BB962C8B-B14F-4D97-AF65-F5344CB8AC3E}">
        <p14:creationId xmlns:p14="http://schemas.microsoft.com/office/powerpoint/2010/main" val="266544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/>
          <a:lstStyle/>
          <a:p>
            <a:pPr algn="ctr"/>
            <a:r>
              <a:rPr lang="ru-RU" b="1" dirty="0" smtClean="0"/>
              <a:t>Псалъэщ1эхэр зыдогъащ1э</a:t>
            </a:r>
            <a:endParaRPr lang="ru-RU" b="1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07504" y="1124744"/>
            <a:ext cx="4248472" cy="573325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08000" indent="0">
              <a:spcBef>
                <a:spcPts val="0"/>
              </a:spcBef>
              <a:buNone/>
            </a:pPr>
            <a:r>
              <a:rPr lang="ru-RU" sz="2800" dirty="0">
                <a:cs typeface="Arial" pitchFamily="34" charset="0"/>
              </a:rPr>
              <a:t>унэлъащ1э </a:t>
            </a:r>
            <a:endParaRPr lang="ru-RU" sz="2800" dirty="0" smtClean="0">
              <a:cs typeface="Arial" pitchFamily="34" charset="0"/>
            </a:endParaRPr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 err="1" smtClean="0">
                <a:cs typeface="Arial" pitchFamily="34" charset="0"/>
              </a:rPr>
              <a:t>шэнт</a:t>
            </a:r>
            <a:endParaRPr lang="ru-RU" sz="2800" dirty="0">
              <a:cs typeface="Arial" pitchFamily="34" charset="0"/>
            </a:endParaRPr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 err="1">
                <a:cs typeface="Arial" pitchFamily="34" charset="0"/>
              </a:rPr>
              <a:t>шэнтиуэ</a:t>
            </a:r>
            <a:r>
              <a:rPr lang="ru-RU" sz="2800" dirty="0">
                <a:cs typeface="Arial" pitchFamily="34" charset="0"/>
              </a:rPr>
              <a:t> </a:t>
            </a:r>
            <a:endParaRPr lang="ru-RU" sz="2800" dirty="0" smtClean="0">
              <a:cs typeface="Arial" pitchFamily="34" charset="0"/>
            </a:endParaRPr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 err="1">
                <a:cs typeface="Arial" pitchFamily="34" charset="0"/>
              </a:rPr>
              <a:t>ш</a:t>
            </a:r>
            <a:r>
              <a:rPr lang="ru-RU" sz="2800" dirty="0" err="1" smtClean="0">
                <a:cs typeface="Arial" pitchFamily="34" charset="0"/>
              </a:rPr>
              <a:t>энтщхьэгуэ</a:t>
            </a:r>
            <a:endParaRPr lang="ru-RU" sz="2800" dirty="0" smtClean="0">
              <a:cs typeface="Arial" pitchFamily="34" charset="0"/>
            </a:endParaRPr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 smtClean="0">
                <a:cs typeface="Arial" pitchFamily="34" charset="0"/>
              </a:rPr>
              <a:t>гъуэлъып1э </a:t>
            </a:r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 smtClean="0">
                <a:cs typeface="Arial" pitchFamily="34" charset="0"/>
              </a:rPr>
              <a:t>телъхьэп1э </a:t>
            </a:r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 smtClean="0">
                <a:cs typeface="Arial" pitchFamily="34" charset="0"/>
              </a:rPr>
              <a:t>ф1эдзап1э </a:t>
            </a:r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 err="1" smtClean="0">
                <a:cs typeface="Arial" pitchFamily="34" charset="0"/>
              </a:rPr>
              <a:t>алэрыбгъу</a:t>
            </a:r>
            <a:r>
              <a:rPr lang="ru-RU" sz="2800" dirty="0" smtClean="0">
                <a:cs typeface="Arial" pitchFamily="34" charset="0"/>
              </a:rPr>
              <a:t> </a:t>
            </a:r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 err="1" smtClean="0">
                <a:cs typeface="Arial" pitchFamily="34" charset="0"/>
              </a:rPr>
              <a:t>сыхьэт</a:t>
            </a:r>
            <a:r>
              <a:rPr lang="ru-RU" sz="2800" dirty="0" smtClean="0">
                <a:cs typeface="Arial" pitchFamily="34" charset="0"/>
              </a:rPr>
              <a:t> </a:t>
            </a:r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 err="1" smtClean="0">
                <a:cs typeface="Arial" pitchFamily="34" charset="0"/>
              </a:rPr>
              <a:t>уэздыгъэ</a:t>
            </a:r>
            <a:endParaRPr lang="ru-RU" sz="2800" dirty="0" smtClean="0">
              <a:cs typeface="Arial" pitchFamily="34" charset="0"/>
            </a:endParaRPr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>
                <a:cs typeface="Arial" pitchFamily="34" charset="0"/>
              </a:rPr>
              <a:t>г</a:t>
            </a:r>
            <a:r>
              <a:rPr lang="ru-RU" sz="2800" dirty="0" smtClean="0">
                <a:cs typeface="Arial" pitchFamily="34" charset="0"/>
              </a:rPr>
              <a:t>аз </a:t>
            </a:r>
            <a:r>
              <a:rPr lang="ru-RU" sz="2800" dirty="0" err="1" smtClean="0">
                <a:cs typeface="Arial" pitchFamily="34" charset="0"/>
              </a:rPr>
              <a:t>хьэку</a:t>
            </a:r>
            <a:r>
              <a:rPr lang="ru-RU" sz="2800" dirty="0" smtClean="0">
                <a:cs typeface="Arial" pitchFamily="34" charset="0"/>
              </a:rPr>
              <a:t> </a:t>
            </a:r>
          </a:p>
          <a:p>
            <a:pPr marL="108000" indent="0">
              <a:spcBef>
                <a:spcPts val="0"/>
              </a:spcBef>
              <a:buNone/>
            </a:pPr>
            <a:r>
              <a:rPr lang="ru-RU" sz="2800" dirty="0" err="1" smtClean="0">
                <a:cs typeface="Arial" pitchFamily="34" charset="0"/>
              </a:rPr>
              <a:t>зэрыдэ</a:t>
            </a:r>
            <a:r>
              <a:rPr lang="ru-RU" sz="2800" dirty="0" smtClean="0">
                <a:cs typeface="Arial" pitchFamily="34" charset="0"/>
              </a:rPr>
              <a:t> </a:t>
            </a:r>
            <a:r>
              <a:rPr lang="ru-RU" sz="2800" dirty="0" err="1" smtClean="0">
                <a:cs typeface="Arial" pitchFamily="34" charset="0"/>
              </a:rPr>
              <a:t>машинэ</a:t>
            </a:r>
            <a:endParaRPr lang="ru-RU" sz="2800" dirty="0" smtClean="0">
              <a:cs typeface="Arial" pitchFamily="34" charset="0"/>
            </a:endParaRPr>
          </a:p>
          <a:p>
            <a:pPr marL="108000" indent="0">
              <a:spcBef>
                <a:spcPts val="0"/>
              </a:spcBef>
              <a:buNone/>
            </a:pPr>
            <a:r>
              <a:rPr lang="ru-RU" sz="2800" smtClean="0">
                <a:cs typeface="Arial" pitchFamily="34" charset="0"/>
              </a:rPr>
              <a:t>зэрыжьыщ1э </a:t>
            </a:r>
            <a:r>
              <a:rPr lang="ru-RU" sz="2800" dirty="0" err="1" smtClean="0">
                <a:cs typeface="Arial" pitchFamily="34" charset="0"/>
              </a:rPr>
              <a:t>машинэ</a:t>
            </a:r>
            <a:endParaRPr lang="ru-RU" sz="2800" dirty="0" smtClean="0">
              <a:cs typeface="Arial" pitchFamily="34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427984" y="1124744"/>
            <a:ext cx="4608512" cy="573325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108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4500" dirty="0" smtClean="0"/>
              <a:t>мебель </a:t>
            </a:r>
            <a:endParaRPr lang="ru-RU" sz="4500" dirty="0"/>
          </a:p>
          <a:p>
            <a:pPr marL="108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4500" dirty="0" smtClean="0"/>
              <a:t>стул </a:t>
            </a:r>
            <a:endParaRPr lang="ru-RU" sz="4500" dirty="0"/>
          </a:p>
          <a:p>
            <a:pPr marL="108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4500" dirty="0" smtClean="0"/>
              <a:t>кресло </a:t>
            </a:r>
            <a:endParaRPr lang="ru-RU" sz="4500" dirty="0"/>
          </a:p>
          <a:p>
            <a:pPr marL="108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4500" dirty="0" smtClean="0"/>
              <a:t>табурет</a:t>
            </a:r>
            <a:r>
              <a:rPr lang="ru-RU" sz="4500" dirty="0"/>
              <a:t>, табуретка</a:t>
            </a:r>
          </a:p>
          <a:p>
            <a:pPr marL="108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4500" dirty="0" smtClean="0"/>
              <a:t>кровать</a:t>
            </a:r>
            <a:endParaRPr lang="ru-RU" sz="4500" dirty="0"/>
          </a:p>
          <a:p>
            <a:pPr marL="108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4500" dirty="0" smtClean="0"/>
              <a:t>полка</a:t>
            </a:r>
            <a:endParaRPr lang="ru-RU" sz="4500" dirty="0"/>
          </a:p>
          <a:p>
            <a:pPr marL="108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4500" dirty="0" smtClean="0"/>
              <a:t>вешалка </a:t>
            </a:r>
            <a:endParaRPr lang="ru-RU" sz="4500" dirty="0"/>
          </a:p>
          <a:p>
            <a:pPr marL="108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4500" dirty="0" smtClean="0"/>
              <a:t>ковер </a:t>
            </a:r>
            <a:endParaRPr lang="ru-RU" sz="4500" dirty="0"/>
          </a:p>
          <a:p>
            <a:pPr marL="108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4500" dirty="0" smtClean="0"/>
              <a:t>часы</a:t>
            </a:r>
            <a:endParaRPr lang="ru-RU" sz="4500" dirty="0"/>
          </a:p>
          <a:p>
            <a:pPr marL="108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4500" dirty="0" smtClean="0"/>
              <a:t>лампа </a:t>
            </a:r>
            <a:endParaRPr lang="ru-RU" sz="4500" dirty="0"/>
          </a:p>
          <a:p>
            <a:pPr marL="108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4500" dirty="0" smtClean="0"/>
              <a:t>газовая </a:t>
            </a:r>
            <a:r>
              <a:rPr lang="ru-RU" sz="4500" dirty="0"/>
              <a:t>печка </a:t>
            </a:r>
          </a:p>
          <a:p>
            <a:pPr marL="108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4500" dirty="0" smtClean="0"/>
              <a:t>швейная </a:t>
            </a:r>
            <a:r>
              <a:rPr lang="ru-RU" sz="4500" dirty="0"/>
              <a:t>машина</a:t>
            </a:r>
          </a:p>
          <a:p>
            <a:pPr marL="108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4500" dirty="0" smtClean="0"/>
              <a:t>стиральная </a:t>
            </a:r>
            <a:r>
              <a:rPr lang="ru-RU" sz="4500" dirty="0"/>
              <a:t>машина 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840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116632"/>
            <a:ext cx="2736304" cy="655272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err="1"/>
              <a:t>ету</a:t>
            </a:r>
            <a:r>
              <a:rPr lang="ru-RU" sz="2800" dirty="0"/>
              <a:t>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err="1" smtClean="0"/>
              <a:t>ету</a:t>
            </a:r>
            <a:r>
              <a:rPr lang="ru-RU" sz="2800" dirty="0" smtClean="0"/>
              <a:t> </a:t>
            </a:r>
            <a:r>
              <a:rPr lang="ru-RU" sz="2800" dirty="0" err="1"/>
              <a:t>тедзэн</a:t>
            </a:r>
            <a:r>
              <a:rPr lang="ru-RU" sz="2800" dirty="0"/>
              <a:t> </a:t>
            </a:r>
            <a:endParaRPr lang="ru-RU" sz="2800" dirty="0" smtClean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800" dirty="0" err="1" smtClean="0"/>
              <a:t>щысын</a:t>
            </a:r>
            <a:r>
              <a:rPr lang="ru-RU" sz="2800" dirty="0" smtClean="0"/>
              <a:t> </a:t>
            </a:r>
          </a:p>
          <a:p>
            <a:pPr marL="0" indent="0">
              <a:buNone/>
            </a:pPr>
            <a:r>
              <a:rPr lang="ru-RU" sz="2800" dirty="0" err="1" smtClean="0"/>
              <a:t>щылъын</a:t>
            </a:r>
            <a:r>
              <a:rPr lang="ru-RU" sz="2800" dirty="0" smtClean="0"/>
              <a:t> </a:t>
            </a:r>
          </a:p>
          <a:p>
            <a:pPr marL="0" indent="0">
              <a:buNone/>
            </a:pPr>
            <a:r>
              <a:rPr lang="ru-RU" sz="2800" dirty="0"/>
              <a:t>ф</a:t>
            </a:r>
            <a:r>
              <a:rPr lang="ru-RU" sz="2800" dirty="0" smtClean="0"/>
              <a:t>1эдзэн</a:t>
            </a:r>
          </a:p>
          <a:p>
            <a:pPr marL="0" indent="0">
              <a:buNone/>
            </a:pPr>
            <a:r>
              <a:rPr lang="ru-RU" sz="2800" dirty="0" smtClean="0"/>
              <a:t> </a:t>
            </a:r>
          </a:p>
          <a:p>
            <a:pPr marL="0" indent="0">
              <a:buNone/>
            </a:pPr>
            <a:r>
              <a:rPr lang="ru-RU" sz="2800" dirty="0" smtClean="0"/>
              <a:t>щ1эгъэнэн 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3600" dirty="0" smtClean="0"/>
          </a:p>
          <a:p>
            <a:pPr marL="0" indent="0">
              <a:buNone/>
            </a:pPr>
            <a:r>
              <a:rPr lang="ru-RU" sz="2800" dirty="0" smtClean="0"/>
              <a:t>гъэунк1ыф1ын</a:t>
            </a:r>
            <a:endParaRPr lang="ru-RU" sz="28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987824" y="116632"/>
            <a:ext cx="6048672" cy="655272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утюг</a:t>
            </a:r>
            <a:endParaRPr lang="ru-RU" sz="2800" dirty="0"/>
          </a:p>
          <a:p>
            <a:pPr marL="0" indent="0">
              <a:buNone/>
            </a:pPr>
            <a:r>
              <a:rPr lang="ru-RU" sz="2800" i="1" dirty="0" err="1" smtClean="0"/>
              <a:t>перех</a:t>
            </a:r>
            <a:r>
              <a:rPr lang="ru-RU" sz="2800" i="1" dirty="0"/>
              <a:t>.</a:t>
            </a:r>
            <a:r>
              <a:rPr lang="ru-RU" sz="2800" dirty="0"/>
              <a:t> утюжить, гладить; </a:t>
            </a:r>
            <a:r>
              <a:rPr lang="ru-RU" sz="2800" dirty="0" smtClean="0"/>
              <a:t>5 тип, но </a:t>
            </a:r>
            <a:r>
              <a:rPr lang="ru-RU" sz="2800" dirty="0"/>
              <a:t>только одно отличие – префикс </a:t>
            </a:r>
            <a:r>
              <a:rPr lang="ru-RU" sz="2800" b="1" dirty="0"/>
              <a:t>р-</a:t>
            </a:r>
            <a:r>
              <a:rPr lang="ru-RU" sz="2800" dirty="0"/>
              <a:t> в 3-м лице после префикса </a:t>
            </a:r>
            <a:r>
              <a:rPr lang="ru-RU" sz="2800" b="1" dirty="0" smtClean="0"/>
              <a:t>т- </a:t>
            </a:r>
            <a:endParaRPr lang="ru-RU" sz="2800" dirty="0"/>
          </a:p>
          <a:p>
            <a:pPr marL="0" indent="0">
              <a:buNone/>
            </a:pPr>
            <a:r>
              <a:rPr lang="ru-RU" sz="2800" i="1" dirty="0" err="1" smtClean="0"/>
              <a:t>неперех</a:t>
            </a:r>
            <a:r>
              <a:rPr lang="ru-RU" sz="2800" i="1" dirty="0"/>
              <a:t>.</a:t>
            </a:r>
            <a:r>
              <a:rPr lang="ru-RU" sz="2800" dirty="0"/>
              <a:t> сидеть; </a:t>
            </a:r>
            <a:r>
              <a:rPr lang="ru-RU" sz="2800" dirty="0" smtClean="0"/>
              <a:t>1 тип</a:t>
            </a:r>
          </a:p>
          <a:p>
            <a:pPr marL="0" indent="0">
              <a:buNone/>
            </a:pPr>
            <a:r>
              <a:rPr lang="ru-RU" sz="2800" i="1" dirty="0" err="1" smtClean="0"/>
              <a:t>неперех</a:t>
            </a:r>
            <a:r>
              <a:rPr lang="ru-RU" sz="2800" dirty="0"/>
              <a:t>. лежать; </a:t>
            </a:r>
            <a:r>
              <a:rPr lang="ru-RU" sz="2800" dirty="0" smtClean="0"/>
              <a:t>1 тип</a:t>
            </a:r>
          </a:p>
          <a:p>
            <a:pPr marL="0" indent="0">
              <a:buNone/>
            </a:pPr>
            <a:r>
              <a:rPr lang="ru-RU" sz="2800" i="1" dirty="0" err="1" smtClean="0"/>
              <a:t>перех</a:t>
            </a:r>
            <a:r>
              <a:rPr lang="ru-RU" sz="2800" dirty="0"/>
              <a:t>. вешать, повесить что-л. на что-либо; </a:t>
            </a:r>
            <a:r>
              <a:rPr lang="ru-RU" sz="2800" dirty="0" smtClean="0"/>
              <a:t>5 тип</a:t>
            </a:r>
          </a:p>
          <a:p>
            <a:pPr marL="0" indent="0">
              <a:buNone/>
            </a:pPr>
            <a:r>
              <a:rPr lang="ru-RU" sz="2800" i="1" dirty="0" err="1" smtClean="0"/>
              <a:t>перех</a:t>
            </a:r>
            <a:r>
              <a:rPr lang="ru-RU" sz="2800" dirty="0"/>
              <a:t>. 1) зажигать, зажечь что-л.; 2) поджигать, поджечь что-л.; 3) прикуривать, прикурить что-л.; </a:t>
            </a:r>
            <a:r>
              <a:rPr lang="ru-RU" sz="2800" dirty="0" smtClean="0"/>
              <a:t> 5 тип</a:t>
            </a:r>
          </a:p>
          <a:p>
            <a:pPr marL="0" indent="0">
              <a:buNone/>
            </a:pPr>
            <a:r>
              <a:rPr lang="ru-RU" sz="2800" i="1" dirty="0" err="1" smtClean="0"/>
              <a:t>перех</a:t>
            </a:r>
            <a:r>
              <a:rPr lang="ru-RU" sz="2800" dirty="0"/>
              <a:t>. гасить, погасить, тушить, потушить что-л.; </a:t>
            </a:r>
            <a:r>
              <a:rPr lang="ru-RU" sz="2800" dirty="0" smtClean="0"/>
              <a:t>4 тип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858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640960" cy="1512168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/>
              <a:t>Найти слово, которое по смыслу не подходит к каждому предложению.</a:t>
            </a:r>
            <a:endParaRPr lang="ru-RU" sz="4000" b="1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1988840"/>
            <a:ext cx="8640960" cy="4680520"/>
          </a:xfrm>
        </p:spPr>
        <p:txBody>
          <a:bodyPr>
            <a:normAutofit/>
          </a:bodyPr>
          <a:lstStyle/>
          <a:p>
            <a:pPr lvl="0"/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Ди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пэшым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диван, шэнтиуит1, газ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хьэку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, ст1ол,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шэнтих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щ1этщ.</a:t>
            </a:r>
          </a:p>
          <a:p>
            <a:pPr lvl="0"/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Си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къуэшым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пэшым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зы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гъуэлъып1э,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зы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стол1, шэнтит1, зэрыжьыщ1э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машинэ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, шкаф щ1этщ.</a:t>
            </a:r>
          </a:p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Пщэф1ап1эм газ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хьэку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, гъуэлъып1э,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зы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ст1ол, шэнтипл1, шкаф, холодильник щ1этщ. </a:t>
            </a:r>
          </a:p>
        </p:txBody>
      </p:sp>
    </p:spTree>
    <p:extLst>
      <p:ext uri="{BB962C8B-B14F-4D97-AF65-F5344CB8AC3E}">
        <p14:creationId xmlns:p14="http://schemas.microsoft.com/office/powerpoint/2010/main" val="126034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784976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err="1" smtClean="0"/>
              <a:t>Фыкъеджэ</a:t>
            </a:r>
            <a:r>
              <a:rPr lang="ru-RU" b="1" dirty="0" smtClean="0"/>
              <a:t>, урысыбзэк1э зэвдзэк1.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79512" y="1700808"/>
            <a:ext cx="8784976" cy="4957716"/>
          </a:xfrm>
        </p:spPr>
        <p:txBody>
          <a:bodyPr>
            <a:normAutofit/>
          </a:bodyPr>
          <a:lstStyle/>
          <a:p>
            <a:r>
              <a:rPr lang="ru-RU" sz="3600" i="1" dirty="0" err="1">
                <a:latin typeface="Times New Roman" pitchFamily="18" charset="0"/>
                <a:cs typeface="Times New Roman" pitchFamily="18" charset="0"/>
              </a:rPr>
              <a:t>Уэздыгъэр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 щ1эгъанэ, си </a:t>
            </a:r>
            <a:r>
              <a:rPr lang="ru-RU" sz="3600" i="1" dirty="0" err="1">
                <a:latin typeface="Times New Roman" pitchFamily="18" charset="0"/>
                <a:cs typeface="Times New Roman" pitchFamily="18" charset="0"/>
              </a:rPr>
              <a:t>шыпхъу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 ц1ык1у</a:t>
            </a:r>
            <a:r>
              <a:rPr lang="ru-RU" sz="3600" i="1" dirty="0" smtClean="0">
                <a:latin typeface="Times New Roman" pitchFamily="18" charset="0"/>
                <a:cs typeface="Times New Roman" pitchFamily="18" charset="0"/>
              </a:rPr>
              <a:t>!</a:t>
            </a:r>
          </a:p>
          <a:p>
            <a:r>
              <a:rPr lang="ru-RU" sz="3600" i="1" dirty="0" err="1" smtClean="0">
                <a:latin typeface="Times New Roman" pitchFamily="18" charset="0"/>
                <a:cs typeface="Times New Roman" pitchFamily="18" charset="0"/>
              </a:rPr>
              <a:t>Уэздыгъэр</a:t>
            </a:r>
            <a:r>
              <a:rPr lang="ru-RU" sz="3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i="1" dirty="0" smtClean="0">
                <a:latin typeface="Times New Roman" pitchFamily="18" charset="0"/>
                <a:cs typeface="Times New Roman" pitchFamily="18" charset="0"/>
              </a:rPr>
              <a:t>гъэунк1ыф1, 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си </a:t>
            </a:r>
            <a:r>
              <a:rPr lang="ru-RU" sz="3600" i="1" dirty="0" err="1">
                <a:latin typeface="Times New Roman" pitchFamily="18" charset="0"/>
                <a:cs typeface="Times New Roman" pitchFamily="18" charset="0"/>
              </a:rPr>
              <a:t>къуэш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 ц1ык1у</a:t>
            </a:r>
            <a:r>
              <a:rPr lang="ru-RU" sz="3600" i="1" dirty="0" smtClean="0">
                <a:latin typeface="Times New Roman" pitchFamily="18" charset="0"/>
                <a:cs typeface="Times New Roman" pitchFamily="18" charset="0"/>
              </a:rPr>
              <a:t>!</a:t>
            </a:r>
          </a:p>
          <a:p>
            <a:r>
              <a:rPr lang="ru-RU" sz="3600" i="1" dirty="0" err="1" smtClean="0">
                <a:latin typeface="Times New Roman" pitchFamily="18" charset="0"/>
                <a:cs typeface="Times New Roman" pitchFamily="18" charset="0"/>
              </a:rPr>
              <a:t>Телевизорыр</a:t>
            </a:r>
            <a:r>
              <a:rPr lang="ru-RU" sz="3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щ1эгъанэт, </a:t>
            </a:r>
            <a:r>
              <a:rPr lang="ru-RU" sz="3600" i="1" dirty="0" err="1">
                <a:latin typeface="Times New Roman" pitchFamily="18" charset="0"/>
                <a:cs typeface="Times New Roman" pitchFamily="18" charset="0"/>
              </a:rPr>
              <a:t>Аминэ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36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600" i="1" dirty="0" err="1" smtClean="0">
                <a:latin typeface="Times New Roman" pitchFamily="18" charset="0"/>
                <a:cs typeface="Times New Roman" pitchFamily="18" charset="0"/>
              </a:rPr>
              <a:t>Компьютерыр</a:t>
            </a:r>
            <a:r>
              <a:rPr lang="ru-RU" sz="3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гъэук1ыф1, </a:t>
            </a:r>
            <a:r>
              <a:rPr lang="ru-RU" sz="3600" i="1" dirty="0" err="1">
                <a:latin typeface="Times New Roman" pitchFamily="18" charset="0"/>
                <a:cs typeface="Times New Roman" pitchFamily="18" charset="0"/>
              </a:rPr>
              <a:t>Ахьмэд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36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600" i="1" dirty="0" err="1" smtClean="0">
                <a:latin typeface="Times New Roman" pitchFamily="18" charset="0"/>
                <a:cs typeface="Times New Roman" pitchFamily="18" charset="0"/>
              </a:rPr>
              <a:t>Уи</a:t>
            </a:r>
            <a:r>
              <a:rPr lang="ru-RU" sz="3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i="1" dirty="0" err="1">
                <a:latin typeface="Times New Roman" pitchFamily="18" charset="0"/>
                <a:cs typeface="Times New Roman" pitchFamily="18" charset="0"/>
              </a:rPr>
              <a:t>бэлътор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i="1" dirty="0" err="1">
                <a:latin typeface="Times New Roman" pitchFamily="18" charset="0"/>
                <a:cs typeface="Times New Roman" pitchFamily="18" charset="0"/>
              </a:rPr>
              <a:t>шкафым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 ф1эдзэ, </a:t>
            </a:r>
            <a:r>
              <a:rPr lang="ru-RU" sz="3600" i="1" dirty="0" err="1">
                <a:latin typeface="Times New Roman" pitchFamily="18" charset="0"/>
                <a:cs typeface="Times New Roman" pitchFamily="18" charset="0"/>
              </a:rPr>
              <a:t>Даринэ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36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600" i="1" dirty="0" err="1" smtClean="0">
                <a:latin typeface="Times New Roman" pitchFamily="18" charset="0"/>
                <a:cs typeface="Times New Roman" pitchFamily="18" charset="0"/>
              </a:rPr>
              <a:t>Уи</a:t>
            </a:r>
            <a:r>
              <a:rPr lang="ru-RU" sz="3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пы1эмрэ 1элъэхэмрэ телъхьэп1эм </a:t>
            </a:r>
            <a:r>
              <a:rPr lang="ru-RU" sz="3600" i="1" dirty="0" err="1">
                <a:latin typeface="Times New Roman" pitchFamily="18" charset="0"/>
                <a:cs typeface="Times New Roman" pitchFamily="18" charset="0"/>
              </a:rPr>
              <a:t>телъхьэ</a:t>
            </a: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600" i="1" dirty="0" err="1">
                <a:latin typeface="Times New Roman" pitchFamily="18" charset="0"/>
                <a:cs typeface="Times New Roman" pitchFamily="18" charset="0"/>
              </a:rPr>
              <a:t>Къантемыр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36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289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Фыкъеджэ</a:t>
            </a:r>
            <a:r>
              <a:rPr lang="ru-RU" dirty="0" smtClean="0"/>
              <a:t>, адэк1э </a:t>
            </a:r>
            <a:r>
              <a:rPr lang="ru-RU" dirty="0" err="1" smtClean="0"/>
              <a:t>пыфщэ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916832"/>
            <a:ext cx="8856984" cy="4389120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В.: </a:t>
            </a:r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Сэ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ету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тызодзэ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Уэ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сыт пщ1эр?</a:t>
            </a:r>
          </a:p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1: </a:t>
            </a:r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Сэ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уэздыгъэр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щ1ызогъанэ. </a:t>
            </a:r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Уэ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сыт пщ1эр?</a:t>
            </a:r>
          </a:p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2: </a:t>
            </a:r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Сэ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компьютерыр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щ1ызогъанэ. </a:t>
            </a:r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Уэ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сыт пщ1эр? </a:t>
            </a:r>
            <a:endParaRPr lang="ru-RU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3: …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5-конечная звезда 3"/>
          <p:cNvSpPr/>
          <p:nvPr/>
        </p:nvSpPr>
        <p:spPr>
          <a:xfrm>
            <a:off x="8244408" y="5877272"/>
            <a:ext cx="648072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79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Другая 1">
      <a:dk1>
        <a:sysClr val="windowText" lastClr="000000"/>
      </a:dk1>
      <a:lt1>
        <a:sysClr val="window" lastClr="FFFFFF"/>
      </a:lt1>
      <a:dk2>
        <a:srgbClr val="548DD4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170</TotalTime>
  <Words>354</Words>
  <Application>Microsoft Office PowerPoint</Application>
  <PresentationFormat>Экран (4:3)</PresentationFormat>
  <Paragraphs>89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Поток</vt:lpstr>
      <vt:lpstr>Изучаем  кабардинский язык</vt:lpstr>
      <vt:lpstr>Образуйте от глаголов  слова в повелительной форме.</vt:lpstr>
      <vt:lpstr>Адыгэбзэк1э жыф1э:</vt:lpstr>
      <vt:lpstr>Упщ1эхэм жэуап идот.</vt:lpstr>
      <vt:lpstr>Псалъэщ1эхэр зыдогъащ1э</vt:lpstr>
      <vt:lpstr>Презентация PowerPoint</vt:lpstr>
      <vt:lpstr>Найти слово, которое по смыслу не подходит к каждому предложению.</vt:lpstr>
      <vt:lpstr>Фыкъеджэ, урысыбзэк1э зэвдзэк1.</vt:lpstr>
      <vt:lpstr>Фыкъеджэ, адэк1э пыфщэ.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мама</dc:creator>
  <cp:lastModifiedBy>Mama</cp:lastModifiedBy>
  <cp:revision>20</cp:revision>
  <dcterms:created xsi:type="dcterms:W3CDTF">2014-03-12T17:19:47Z</dcterms:created>
  <dcterms:modified xsi:type="dcterms:W3CDTF">2014-10-09T17:54:32Z</dcterms:modified>
</cp:coreProperties>
</file>