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57" r:id="rId4"/>
    <p:sldId id="259" r:id="rId5"/>
    <p:sldId id="264" r:id="rId6"/>
    <p:sldId id="258" r:id="rId7"/>
    <p:sldId id="266" r:id="rId8"/>
    <p:sldId id="269" r:id="rId9"/>
    <p:sldId id="267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20C8-9F0F-4D53-AB54-B4CBEAFCAA85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208C-1030-4B69-8D0F-A9144F279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208C-1030-4B69-8D0F-A9144F2794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8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268760"/>
            <a:ext cx="7344816" cy="3141876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6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6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6000" b="1" dirty="0" smtClean="0"/>
              <a:t> </a:t>
            </a:r>
            <a:br>
              <a:rPr lang="ru-RU" sz="6000" b="1" dirty="0" smtClean="0"/>
            </a:br>
            <a:r>
              <a:rPr lang="ru-RU" sz="6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5445224"/>
            <a:ext cx="3309803" cy="104460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Занятие №90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Работаем со словом </a:t>
            </a:r>
            <a:r>
              <a:rPr lang="ru-RU" b="1" dirty="0" err="1" smtClean="0">
                <a:solidFill>
                  <a:srgbClr val="FF0000"/>
                </a:solidFill>
              </a:rPr>
              <a:t>гъуэзэджэ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i="1" dirty="0">
                <a:solidFill>
                  <a:schemeClr val="tx1"/>
                </a:solidFill>
              </a:rPr>
              <a:t>Сыту </a:t>
            </a:r>
            <a:r>
              <a:rPr lang="ru-RU" sz="3200" b="1" i="1" dirty="0" err="1">
                <a:solidFill>
                  <a:schemeClr val="tx1"/>
                </a:solidFill>
              </a:rPr>
              <a:t>гъуэзэджэ</a:t>
            </a:r>
            <a:r>
              <a:rPr lang="ru-RU" sz="3200" b="1" i="1" dirty="0">
                <a:solidFill>
                  <a:schemeClr val="tx1"/>
                </a:solidFill>
              </a:rPr>
              <a:t>  ... !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Сыту </a:t>
            </a:r>
            <a:r>
              <a:rPr lang="ru-RU" sz="3200" b="1" i="1" dirty="0" err="1">
                <a:solidFill>
                  <a:schemeClr val="tx1"/>
                </a:solidFill>
              </a:rPr>
              <a:t>гъуэзэджэ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уи</a:t>
            </a:r>
            <a:r>
              <a:rPr lang="ru-RU" sz="3200" b="1" i="1" dirty="0">
                <a:solidFill>
                  <a:schemeClr val="tx1"/>
                </a:solidFill>
              </a:rPr>
              <a:t> ... !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Сыту </a:t>
            </a:r>
            <a:r>
              <a:rPr lang="ru-RU" sz="3200" b="1" i="1" dirty="0" err="1">
                <a:solidFill>
                  <a:schemeClr val="tx1"/>
                </a:solidFill>
              </a:rPr>
              <a:t>гъуэзэджэ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ди</a:t>
            </a:r>
            <a:r>
              <a:rPr lang="ru-RU" sz="3200" b="1" i="1" dirty="0">
                <a:solidFill>
                  <a:schemeClr val="tx1"/>
                </a:solidFill>
              </a:rPr>
              <a:t> ... !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Сыту </a:t>
            </a:r>
            <a:r>
              <a:rPr lang="ru-RU" sz="3200" b="1" i="1" dirty="0" err="1">
                <a:solidFill>
                  <a:schemeClr val="tx1"/>
                </a:solidFill>
              </a:rPr>
              <a:t>гъуэзэджэ</a:t>
            </a:r>
            <a:r>
              <a:rPr lang="ru-RU" sz="3200" b="1" i="1" dirty="0">
                <a:solidFill>
                  <a:schemeClr val="tx1"/>
                </a:solidFill>
              </a:rPr>
              <a:t> фи ... !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Сыту </a:t>
            </a:r>
            <a:r>
              <a:rPr lang="ru-RU" sz="3200" b="1" i="1" dirty="0" err="1">
                <a:solidFill>
                  <a:schemeClr val="tx1"/>
                </a:solidFill>
              </a:rPr>
              <a:t>гъуэзэджэ</a:t>
            </a:r>
            <a:r>
              <a:rPr lang="ru-RU" sz="3200" b="1" i="1" dirty="0">
                <a:solidFill>
                  <a:schemeClr val="tx1"/>
                </a:solidFill>
              </a:rPr>
              <a:t> абы и ... !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16824" cy="7920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Псалъэщ1эхэр зыдогъащ1э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3456384" cy="54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8580" indent="0">
              <a:buNone/>
            </a:pPr>
            <a:r>
              <a:rPr lang="ru-RU" sz="2800" b="1" dirty="0"/>
              <a:t>п1э </a:t>
            </a: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 smtClean="0"/>
              <a:t>п1этепхъуэ </a:t>
            </a:r>
          </a:p>
          <a:p>
            <a:pPr marL="68580" indent="0">
              <a:buNone/>
            </a:pPr>
            <a:r>
              <a:rPr lang="ru-RU" sz="2800" b="1" dirty="0" err="1" smtClean="0"/>
              <a:t>уэншэку</a:t>
            </a:r>
            <a:endParaRPr lang="ru-RU" sz="2800" b="1" dirty="0"/>
          </a:p>
          <a:p>
            <a:pPr marL="68580" indent="0">
              <a:buNone/>
            </a:pPr>
            <a:r>
              <a:rPr lang="ru-RU" sz="2800" b="1" dirty="0" err="1"/>
              <a:t>щхьэнтэ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 smtClean="0"/>
              <a:t>шхы1эн</a:t>
            </a:r>
            <a:endParaRPr lang="ru-RU" sz="2800" b="1" dirty="0"/>
          </a:p>
          <a:p>
            <a:pPr marL="68580" indent="0">
              <a:buNone/>
            </a:pPr>
            <a:r>
              <a:rPr lang="ru-RU" sz="2800" b="1" dirty="0"/>
              <a:t>1упхъуэ </a:t>
            </a: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 smtClean="0"/>
              <a:t>(</a:t>
            </a:r>
            <a:r>
              <a:rPr lang="ru-RU" sz="2800" b="1" dirty="0"/>
              <a:t>п1эр) 1ухын </a:t>
            </a: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 smtClean="0"/>
              <a:t>(</a:t>
            </a:r>
            <a:r>
              <a:rPr lang="ru-RU" sz="2800" b="1" dirty="0"/>
              <a:t>п1эр) </a:t>
            </a:r>
            <a:r>
              <a:rPr lang="ru-RU" sz="2800" b="1" dirty="0" smtClean="0"/>
              <a:t>щ1ыжын</a:t>
            </a:r>
          </a:p>
          <a:p>
            <a:pPr marL="68580" indent="0">
              <a:buNone/>
            </a:pPr>
            <a:r>
              <a:rPr lang="ru-RU" sz="2800" b="1" dirty="0" smtClean="0"/>
              <a:t> </a:t>
            </a:r>
            <a:r>
              <a:rPr lang="ru-RU" sz="2800" b="1" dirty="0" err="1" smtClean="0"/>
              <a:t>тепхъуэн</a:t>
            </a:r>
            <a:r>
              <a:rPr lang="ru-RU" sz="2800" b="1" dirty="0" smtClean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707904" y="1268760"/>
            <a:ext cx="5245968" cy="547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ru-RU" sz="2800" dirty="0" smtClean="0"/>
              <a:t>постель 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покрывало </a:t>
            </a:r>
            <a:r>
              <a:rPr lang="ru-RU" sz="2800" dirty="0"/>
              <a:t>на кровать</a:t>
            </a:r>
          </a:p>
          <a:p>
            <a:pPr marL="68580" indent="0">
              <a:buNone/>
            </a:pPr>
            <a:r>
              <a:rPr lang="ru-RU" sz="2800" dirty="0" smtClean="0"/>
              <a:t>матрац 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подушка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err="1" smtClean="0"/>
              <a:t>одеало</a:t>
            </a:r>
            <a:r>
              <a:rPr lang="ru-RU" sz="2800" dirty="0" smtClean="0"/>
              <a:t> 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шторы</a:t>
            </a:r>
            <a:r>
              <a:rPr lang="ru-RU" sz="2800" dirty="0"/>
              <a:t>, занавеска</a:t>
            </a:r>
          </a:p>
          <a:p>
            <a:pPr marL="68580" indent="0">
              <a:buNone/>
            </a:pPr>
            <a:r>
              <a:rPr lang="ru-RU" sz="2800" dirty="0" smtClean="0"/>
              <a:t>убрать </a:t>
            </a:r>
            <a:r>
              <a:rPr lang="ru-RU" sz="2800" dirty="0"/>
              <a:t>постель </a:t>
            </a:r>
          </a:p>
          <a:p>
            <a:pPr marL="68580" indent="0">
              <a:buNone/>
            </a:pPr>
            <a:r>
              <a:rPr lang="ru-RU" sz="2800" dirty="0" smtClean="0"/>
              <a:t>подготовить </a:t>
            </a:r>
            <a:r>
              <a:rPr lang="ru-RU" sz="2800" dirty="0"/>
              <a:t>постель ко сну</a:t>
            </a:r>
          </a:p>
          <a:p>
            <a:pPr marL="68580" indent="0">
              <a:buNone/>
            </a:pPr>
            <a:r>
              <a:rPr lang="ru-RU" sz="2800" i="1" dirty="0" err="1" smtClean="0"/>
              <a:t>перех</a:t>
            </a:r>
            <a:r>
              <a:rPr lang="ru-RU" sz="2800" i="1" dirty="0" smtClean="0"/>
              <a:t>. </a:t>
            </a:r>
            <a:r>
              <a:rPr lang="ru-RU" sz="2800" dirty="0"/>
              <a:t>покрывать, покрыть, накрывать, накрыть </a:t>
            </a:r>
            <a:r>
              <a:rPr lang="ru-RU" sz="2800" i="1" dirty="0"/>
              <a:t>что-л</a:t>
            </a:r>
            <a:r>
              <a:rPr lang="ru-RU" sz="2800" i="1" dirty="0" smtClean="0"/>
              <a:t>.</a:t>
            </a:r>
            <a:r>
              <a:rPr lang="ru-RU" sz="2800" i="1" dirty="0"/>
              <a:t> чем-л.; </a:t>
            </a:r>
            <a:r>
              <a:rPr lang="ru-RU" sz="2800" i="1" dirty="0" smtClean="0"/>
              <a:t>5 тип</a:t>
            </a:r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024744" cy="648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3168352" cy="654952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b="1" dirty="0" err="1" smtClean="0"/>
              <a:t>стIолым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стIолтепхъуэ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тепхъуэн</a:t>
            </a:r>
            <a:r>
              <a:rPr lang="ru-RU" sz="2800" b="1" dirty="0" smtClean="0"/>
              <a:t> </a:t>
            </a:r>
          </a:p>
          <a:p>
            <a:pPr marL="68580" indent="0">
              <a:buNone/>
            </a:pPr>
            <a:r>
              <a:rPr lang="ru-RU" sz="2800" b="1" dirty="0" smtClean="0"/>
              <a:t>теп1эн </a:t>
            </a:r>
          </a:p>
          <a:p>
            <a:pPr marL="68580" indent="0">
              <a:buNone/>
            </a:pP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/>
              <a:t>ф</a:t>
            </a:r>
            <a:r>
              <a:rPr lang="ru-RU" sz="2800" b="1" dirty="0" smtClean="0"/>
              <a:t>1элъын</a:t>
            </a:r>
          </a:p>
          <a:p>
            <a:pPr marL="68580" indent="0">
              <a:buNone/>
            </a:pPr>
            <a:endParaRPr lang="ru-RU" sz="2800" b="1" dirty="0"/>
          </a:p>
          <a:p>
            <a:pPr marL="68580" indent="0">
              <a:buNone/>
            </a:pPr>
            <a:endParaRPr lang="ru-RU" sz="2800" b="1" dirty="0" smtClean="0"/>
          </a:p>
          <a:p>
            <a:pPr marL="68580" indent="0">
              <a:buNone/>
            </a:pPr>
            <a:endParaRPr lang="ru-RU" sz="1800" b="1" dirty="0"/>
          </a:p>
          <a:p>
            <a:pPr marL="68580" indent="0">
              <a:buNone/>
            </a:pPr>
            <a:r>
              <a:rPr lang="ru-RU" sz="2800" b="1" dirty="0" smtClean="0"/>
              <a:t>щ1этын </a:t>
            </a:r>
          </a:p>
          <a:p>
            <a:pPr marL="68580" indent="0">
              <a:buNone/>
            </a:pPr>
            <a:endParaRPr lang="ru-RU" sz="1400" b="1" dirty="0" smtClean="0"/>
          </a:p>
          <a:p>
            <a:pPr marL="68580" indent="0">
              <a:buNone/>
            </a:pPr>
            <a:r>
              <a:rPr lang="ru-RU" sz="2800" b="1" dirty="0"/>
              <a:t>ж</a:t>
            </a:r>
            <a:r>
              <a:rPr lang="ru-RU" sz="2800" b="1" dirty="0" smtClean="0"/>
              <a:t>ьыщ1эн </a:t>
            </a:r>
            <a:endParaRPr lang="ru-RU" sz="28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419872" y="188641"/>
            <a:ext cx="5616624" cy="6549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ru-RU" sz="5100" dirty="0" smtClean="0">
                <a:solidFill>
                  <a:schemeClr val="tx1"/>
                </a:solidFill>
              </a:rPr>
              <a:t>накрыть </a:t>
            </a:r>
            <a:r>
              <a:rPr lang="ru-RU" sz="5100" dirty="0">
                <a:solidFill>
                  <a:schemeClr val="tx1"/>
                </a:solidFill>
              </a:rPr>
              <a:t>стол скатертью; </a:t>
            </a:r>
            <a:endParaRPr lang="ru-RU" sz="51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5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65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5100" i="1" dirty="0" err="1" smtClean="0">
                <a:solidFill>
                  <a:schemeClr val="tx1"/>
                </a:solidFill>
              </a:rPr>
              <a:t>перех</a:t>
            </a:r>
            <a:r>
              <a:rPr lang="ru-RU" sz="5100" i="1" dirty="0">
                <a:solidFill>
                  <a:schemeClr val="tx1"/>
                </a:solidFill>
              </a:rPr>
              <a:t>. </a:t>
            </a:r>
            <a:r>
              <a:rPr lang="ru-RU" sz="5100" dirty="0">
                <a:solidFill>
                  <a:schemeClr val="tx1"/>
                </a:solidFill>
              </a:rPr>
              <a:t>накрывать, накрыть, прикрывать, прикрыть </a:t>
            </a:r>
            <a:r>
              <a:rPr lang="ru-RU" sz="5100" i="1" dirty="0">
                <a:solidFill>
                  <a:schemeClr val="tx1"/>
                </a:solidFill>
              </a:rPr>
              <a:t>что-л. чем-л</a:t>
            </a:r>
            <a:r>
              <a:rPr lang="ru-RU" sz="5100" i="1" dirty="0" smtClean="0">
                <a:solidFill>
                  <a:schemeClr val="tx1"/>
                </a:solidFill>
              </a:rPr>
              <a:t>.; 5 тип</a:t>
            </a:r>
            <a:endParaRPr lang="ru-RU" sz="51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5100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5100" i="1" dirty="0">
                <a:solidFill>
                  <a:schemeClr val="tx1"/>
                </a:solidFill>
              </a:rPr>
              <a:t>. </a:t>
            </a:r>
            <a:r>
              <a:rPr lang="ru-RU" sz="5100" dirty="0">
                <a:solidFill>
                  <a:schemeClr val="tx1"/>
                </a:solidFill>
              </a:rPr>
              <a:t>1) быть надетым на что-либо; 2) быть вдетым во что-либо; 3) висеть на чём-либо; используем только в 3-м лице – </a:t>
            </a:r>
            <a:r>
              <a:rPr lang="ru-RU" sz="5100" i="1" dirty="0">
                <a:solidFill>
                  <a:schemeClr val="tx1"/>
                </a:solidFill>
              </a:rPr>
              <a:t>ф1элъщ</a:t>
            </a:r>
            <a:r>
              <a:rPr lang="ru-RU" sz="51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r>
              <a:rPr lang="ru-RU" sz="5100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5100" i="1" dirty="0">
                <a:solidFill>
                  <a:schemeClr val="tx1"/>
                </a:solidFill>
              </a:rPr>
              <a:t>. </a:t>
            </a:r>
            <a:r>
              <a:rPr lang="ru-RU" sz="5100" dirty="0">
                <a:solidFill>
                  <a:schemeClr val="tx1"/>
                </a:solidFill>
              </a:rPr>
              <a:t>стоять где-либо, в чём-либо, под чем-л</a:t>
            </a:r>
            <a:r>
              <a:rPr lang="ru-RU" sz="5100" dirty="0" smtClean="0">
                <a:solidFill>
                  <a:schemeClr val="tx1"/>
                </a:solidFill>
              </a:rPr>
              <a:t>.; 1 тип </a:t>
            </a:r>
            <a:endParaRPr lang="ru-RU" sz="51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5100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5100" i="1" dirty="0">
                <a:solidFill>
                  <a:schemeClr val="tx1"/>
                </a:solidFill>
              </a:rPr>
              <a:t>. </a:t>
            </a:r>
            <a:r>
              <a:rPr lang="ru-RU" sz="5100" dirty="0">
                <a:solidFill>
                  <a:schemeClr val="tx1"/>
                </a:solidFill>
              </a:rPr>
              <a:t>стирать, выстирать </a:t>
            </a:r>
            <a:r>
              <a:rPr lang="ru-RU" sz="5100" i="1" dirty="0">
                <a:solidFill>
                  <a:schemeClr val="tx1"/>
                </a:solidFill>
              </a:rPr>
              <a:t>что-л</a:t>
            </a:r>
            <a:r>
              <a:rPr lang="ru-RU" sz="5100" i="1" dirty="0" smtClean="0">
                <a:solidFill>
                  <a:schemeClr val="tx1"/>
                </a:solidFill>
              </a:rPr>
              <a:t>.; 2 тип </a:t>
            </a:r>
            <a:endParaRPr lang="ru-RU" sz="5100" b="1" dirty="0" smtClean="0">
              <a:solidFill>
                <a:schemeClr val="tx1"/>
              </a:solidFill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5786"/>
            <a:ext cx="7024744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332656"/>
            <a:ext cx="2952328" cy="6408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ru-RU" sz="2800" b="1" dirty="0" err="1" smtClean="0"/>
              <a:t>жьыщIын</a:t>
            </a:r>
            <a:endParaRPr lang="ru-RU" sz="2800" b="1" dirty="0" smtClean="0"/>
          </a:p>
          <a:p>
            <a:pPr marL="68580" indent="0">
              <a:buNone/>
            </a:pPr>
            <a:endParaRPr lang="ru-RU" sz="2800" b="1" dirty="0"/>
          </a:p>
          <a:p>
            <a:pPr marL="68580" indent="0">
              <a:buNone/>
            </a:pPr>
            <a:endParaRPr lang="ru-RU" sz="3200" b="1" dirty="0"/>
          </a:p>
          <a:p>
            <a:pPr marL="68580" indent="0">
              <a:buNone/>
            </a:pPr>
            <a:r>
              <a:rPr lang="ru-RU" sz="2800" b="1" dirty="0" err="1"/>
              <a:t>дэн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pPr marL="68580" indent="0">
              <a:buNone/>
            </a:pP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 err="1" smtClean="0"/>
              <a:t>дын</a:t>
            </a:r>
            <a:r>
              <a:rPr lang="ru-RU" sz="2800" b="1" dirty="0" smtClean="0"/>
              <a:t> </a:t>
            </a:r>
          </a:p>
          <a:p>
            <a:pPr marL="68580" indent="0">
              <a:buNone/>
            </a:pPr>
            <a:endParaRPr lang="ru-RU" b="1" dirty="0" smtClean="0"/>
          </a:p>
          <a:p>
            <a:pPr marL="68580" indent="0">
              <a:buNone/>
            </a:pPr>
            <a:r>
              <a:rPr lang="ru-RU" sz="2800" b="1" dirty="0"/>
              <a:t>к</a:t>
            </a:r>
            <a:r>
              <a:rPr lang="ru-RU" sz="2800" b="1" dirty="0" smtClean="0"/>
              <a:t>ъэпхъэнк1ын</a:t>
            </a:r>
          </a:p>
          <a:p>
            <a:pPr marL="68580" indent="0">
              <a:buNone/>
            </a:pPr>
            <a:r>
              <a:rPr lang="ru-RU" sz="2800" b="1" dirty="0" err="1" smtClean="0"/>
              <a:t>унэлъэгур</a:t>
            </a:r>
            <a:r>
              <a:rPr lang="ru-RU" sz="2800" b="1" dirty="0" smtClean="0"/>
              <a:t> </a:t>
            </a:r>
            <a:r>
              <a:rPr lang="ru-RU" sz="2800" b="1" dirty="0"/>
              <a:t>къэпхъэнк1ын </a:t>
            </a:r>
            <a:endParaRPr lang="ru-RU" sz="2800" b="1" dirty="0" smtClean="0"/>
          </a:p>
          <a:p>
            <a:pPr marL="68580" indent="0">
              <a:buNone/>
            </a:pPr>
            <a:r>
              <a:rPr lang="ru-RU" sz="2800" b="1" dirty="0" err="1" smtClean="0"/>
              <a:t>къэлъэсын</a:t>
            </a:r>
            <a:r>
              <a:rPr lang="ru-RU" sz="2800" b="1" dirty="0" smtClean="0"/>
              <a:t> </a:t>
            </a:r>
          </a:p>
          <a:p>
            <a:pPr marL="68580" indent="0">
              <a:buNone/>
            </a:pPr>
            <a:r>
              <a:rPr lang="ru-RU" sz="2800" b="1" dirty="0" err="1" smtClean="0"/>
              <a:t>унэлъэгур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къэлъэсын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12500" y="332656"/>
            <a:ext cx="5832648" cy="6408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ru-RU" sz="2800" i="1" dirty="0" err="1" smtClean="0">
                <a:solidFill>
                  <a:schemeClr val="tx1"/>
                </a:solidFill>
              </a:rPr>
              <a:t>перех</a:t>
            </a:r>
            <a:r>
              <a:rPr lang="ru-RU" sz="2800" i="1" dirty="0">
                <a:solidFill>
                  <a:schemeClr val="tx1"/>
                </a:solidFill>
              </a:rPr>
              <a:t>. </a:t>
            </a:r>
            <a:r>
              <a:rPr lang="ru-RU" sz="2800" dirty="0">
                <a:solidFill>
                  <a:schemeClr val="tx1"/>
                </a:solidFill>
              </a:rPr>
              <a:t>стирать, выстирать </a:t>
            </a:r>
            <a:r>
              <a:rPr lang="ru-RU" sz="2800" i="1" dirty="0">
                <a:solidFill>
                  <a:schemeClr val="tx1"/>
                </a:solidFill>
              </a:rPr>
              <a:t>что-л. (конкретно называется вещь</a:t>
            </a:r>
            <a:r>
              <a:rPr lang="ru-RU" sz="2800" i="1" dirty="0" smtClean="0">
                <a:solidFill>
                  <a:schemeClr val="tx1"/>
                </a:solidFill>
              </a:rPr>
              <a:t>); 4 тип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r>
              <a:rPr lang="ru-RU" sz="2800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800" i="1" dirty="0">
                <a:solidFill>
                  <a:schemeClr val="tx1"/>
                </a:solidFill>
              </a:rPr>
              <a:t>. </a:t>
            </a:r>
            <a:r>
              <a:rPr lang="ru-RU" sz="2800" dirty="0">
                <a:solidFill>
                  <a:schemeClr val="tx1"/>
                </a:solidFill>
              </a:rPr>
              <a:t>шить, заниматься шитьём; </a:t>
            </a:r>
            <a:r>
              <a:rPr lang="ru-RU" sz="2800" dirty="0">
                <a:solidFill>
                  <a:schemeClr val="tx1"/>
                </a:solidFill>
              </a:rPr>
              <a:t>2</a:t>
            </a:r>
            <a:r>
              <a:rPr lang="ru-RU" sz="2800" dirty="0" smtClean="0">
                <a:solidFill>
                  <a:schemeClr val="tx1"/>
                </a:solidFill>
              </a:rPr>
              <a:t> тип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i="1" dirty="0" err="1" smtClean="0">
                <a:solidFill>
                  <a:schemeClr val="tx1"/>
                </a:solidFill>
              </a:rPr>
              <a:t>перех</a:t>
            </a:r>
            <a:r>
              <a:rPr lang="ru-RU" sz="2800" i="1" dirty="0">
                <a:solidFill>
                  <a:schemeClr val="tx1"/>
                </a:solidFill>
              </a:rPr>
              <a:t>. </a:t>
            </a:r>
            <a:r>
              <a:rPr lang="ru-RU" sz="2800" dirty="0">
                <a:solidFill>
                  <a:schemeClr val="tx1"/>
                </a:solidFill>
              </a:rPr>
              <a:t>шить что-л. </a:t>
            </a:r>
            <a:r>
              <a:rPr lang="ru-RU" sz="2800" i="1" dirty="0">
                <a:solidFill>
                  <a:schemeClr val="tx1"/>
                </a:solidFill>
              </a:rPr>
              <a:t>(конкретно называется вещь);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4 тип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i="1" dirty="0" err="1" smtClean="0">
                <a:solidFill>
                  <a:schemeClr val="tx1"/>
                </a:solidFill>
              </a:rPr>
              <a:t>перех</a:t>
            </a:r>
            <a:r>
              <a:rPr lang="ru-RU" sz="2800" i="1" dirty="0">
                <a:solidFill>
                  <a:schemeClr val="tx1"/>
                </a:solidFill>
              </a:rPr>
              <a:t>. </a:t>
            </a:r>
            <a:r>
              <a:rPr lang="ru-RU" sz="2800" dirty="0">
                <a:solidFill>
                  <a:schemeClr val="tx1"/>
                </a:solidFill>
              </a:rPr>
              <a:t>подмести </a:t>
            </a:r>
            <a:r>
              <a:rPr lang="ru-RU" sz="2800" i="1" dirty="0">
                <a:solidFill>
                  <a:schemeClr val="tx1"/>
                </a:solidFill>
              </a:rPr>
              <a:t>что-л.; </a:t>
            </a:r>
            <a:r>
              <a:rPr lang="ru-RU" sz="2800" i="1" dirty="0" smtClean="0">
                <a:solidFill>
                  <a:schemeClr val="tx1"/>
                </a:solidFill>
              </a:rPr>
              <a:t>5 тип</a:t>
            </a:r>
            <a:endParaRPr lang="ru-RU" sz="2800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подмести </a:t>
            </a:r>
            <a:r>
              <a:rPr lang="ru-RU" sz="2800" dirty="0">
                <a:solidFill>
                  <a:schemeClr val="tx1"/>
                </a:solidFill>
              </a:rPr>
              <a:t>пол; 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1600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i="1" dirty="0" err="1" smtClean="0">
                <a:solidFill>
                  <a:schemeClr val="tx1"/>
                </a:solidFill>
              </a:rPr>
              <a:t>перех</a:t>
            </a:r>
            <a:r>
              <a:rPr lang="ru-RU" sz="2800" i="1" dirty="0">
                <a:solidFill>
                  <a:schemeClr val="tx1"/>
                </a:solidFill>
              </a:rPr>
              <a:t>. </a:t>
            </a:r>
            <a:r>
              <a:rPr lang="ru-RU" sz="2800" dirty="0">
                <a:solidFill>
                  <a:schemeClr val="tx1"/>
                </a:solidFill>
              </a:rPr>
              <a:t>вымыть </a:t>
            </a:r>
            <a:r>
              <a:rPr lang="ru-RU" sz="2800" i="1" dirty="0">
                <a:solidFill>
                  <a:schemeClr val="tx1"/>
                </a:solidFill>
              </a:rPr>
              <a:t>что-л.; </a:t>
            </a:r>
            <a:r>
              <a:rPr lang="ru-RU" sz="2800" i="1" dirty="0" smtClean="0">
                <a:solidFill>
                  <a:schemeClr val="tx1"/>
                </a:solidFill>
              </a:rPr>
              <a:t>5 тип</a:t>
            </a:r>
            <a:endParaRPr lang="ru-RU" sz="2800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вымыть </a:t>
            </a:r>
            <a:r>
              <a:rPr lang="ru-RU" sz="2800" dirty="0">
                <a:solidFill>
                  <a:schemeClr val="tx1"/>
                </a:solidFill>
              </a:rPr>
              <a:t>пол;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4758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i="1" dirty="0"/>
              <a:t>Си </a:t>
            </a:r>
            <a:r>
              <a:rPr lang="ru-RU" sz="2800" b="1" i="1" dirty="0" err="1"/>
              <a:t>шыпхъум</a:t>
            </a:r>
            <a:r>
              <a:rPr lang="ru-RU" sz="2800" b="1" i="1" dirty="0"/>
              <a:t> и </a:t>
            </a:r>
            <a:r>
              <a:rPr lang="ru-RU" sz="2800" b="1" i="1" dirty="0" err="1"/>
              <a:t>пэшым</a:t>
            </a:r>
            <a:r>
              <a:rPr lang="ru-RU" sz="2800" b="1" i="1" dirty="0"/>
              <a:t> диван ... (щ1элъщ, щ1этщ). </a:t>
            </a:r>
            <a:endParaRPr lang="ru-RU" sz="2800" b="1" i="1" dirty="0" smtClean="0"/>
          </a:p>
          <a:p>
            <a:r>
              <a:rPr lang="ru-RU" sz="2800" b="1" i="1" dirty="0" smtClean="0"/>
              <a:t>Гъуэлъып1эм </a:t>
            </a:r>
            <a:r>
              <a:rPr lang="ru-RU" sz="2800" b="1" i="1" dirty="0"/>
              <a:t>щхьэнтит1 ... (ф1элъщ, </a:t>
            </a:r>
            <a:r>
              <a:rPr lang="ru-RU" sz="2800" b="1" i="1" dirty="0" err="1"/>
              <a:t>илъщ</a:t>
            </a:r>
            <a:r>
              <a:rPr lang="ru-RU" sz="2800" b="1" i="1" dirty="0"/>
              <a:t>). </a:t>
            </a:r>
            <a:endParaRPr lang="ru-RU" sz="2800" b="1" i="1" dirty="0" smtClean="0"/>
          </a:p>
          <a:p>
            <a:r>
              <a:rPr lang="ru-RU" sz="2800" b="1" i="1" dirty="0" smtClean="0"/>
              <a:t>Гъуэлъып1эм </a:t>
            </a:r>
            <a:r>
              <a:rPr lang="ru-RU" sz="2800" b="1" i="1" dirty="0"/>
              <a:t>п1этепхъуэ </a:t>
            </a:r>
            <a:r>
              <a:rPr lang="ru-RU" sz="2800" b="1" i="1" dirty="0" err="1"/>
              <a:t>дахэ</a:t>
            </a:r>
            <a:r>
              <a:rPr lang="ru-RU" sz="2800" b="1" i="1" dirty="0"/>
              <a:t> ... (</a:t>
            </a:r>
            <a:r>
              <a:rPr lang="ru-RU" sz="2800" b="1" i="1" dirty="0" err="1"/>
              <a:t>тепхъуащ</a:t>
            </a:r>
            <a:r>
              <a:rPr lang="ru-RU" sz="2800" b="1" i="1" dirty="0"/>
              <a:t>, </a:t>
            </a:r>
            <a:r>
              <a:rPr lang="ru-RU" sz="2800" b="1" i="1" dirty="0" err="1"/>
              <a:t>исщ</a:t>
            </a:r>
            <a:r>
              <a:rPr lang="ru-RU" sz="2800" b="1" i="1" dirty="0"/>
              <a:t>). </a:t>
            </a:r>
            <a:endParaRPr lang="ru-RU" sz="2800" b="1" i="1" dirty="0" smtClean="0"/>
          </a:p>
          <a:p>
            <a:r>
              <a:rPr lang="ru-RU" sz="2800" b="1" i="1" dirty="0" err="1" smtClean="0"/>
              <a:t>Унэ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блыным</a:t>
            </a:r>
            <a:r>
              <a:rPr lang="ru-RU" sz="2800" b="1" i="1" dirty="0"/>
              <a:t> </a:t>
            </a:r>
            <a:r>
              <a:rPr lang="ru-RU" sz="2800" b="1" i="1" dirty="0" err="1"/>
              <a:t>алэрыбгъу</a:t>
            </a:r>
            <a:r>
              <a:rPr lang="ru-RU" sz="2800" b="1" i="1" dirty="0"/>
              <a:t> ...  (ф1элъщ, щ1этщ</a:t>
            </a:r>
            <a:r>
              <a:rPr lang="ru-RU" sz="2800" b="1" i="1" dirty="0" smtClean="0"/>
              <a:t>).</a:t>
            </a:r>
          </a:p>
          <a:p>
            <a:r>
              <a:rPr lang="ru-RU" sz="2800" b="1" i="1" dirty="0" smtClean="0"/>
              <a:t>  </a:t>
            </a:r>
            <a:r>
              <a:rPr lang="ru-RU" sz="2800" b="1" i="1" dirty="0" err="1"/>
              <a:t>Унэ</a:t>
            </a:r>
            <a:r>
              <a:rPr lang="ru-RU" sz="2800" b="1" i="1" dirty="0"/>
              <a:t> </a:t>
            </a:r>
            <a:r>
              <a:rPr lang="ru-RU" sz="2800" b="1" i="1" dirty="0" err="1"/>
              <a:t>лъэгум</a:t>
            </a:r>
            <a:r>
              <a:rPr lang="ru-RU" sz="2800" b="1" i="1" dirty="0"/>
              <a:t> </a:t>
            </a:r>
            <a:r>
              <a:rPr lang="ru-RU" sz="2800" b="1" i="1" dirty="0" err="1"/>
              <a:t>алэрыбгъушхуэ</a:t>
            </a:r>
            <a:r>
              <a:rPr lang="ru-RU" sz="2800" b="1" i="1" dirty="0"/>
              <a:t> ... (щ1эсщ, </a:t>
            </a:r>
            <a:r>
              <a:rPr lang="ru-RU" sz="2800" b="1" i="1" dirty="0" err="1"/>
              <a:t>илъщ</a:t>
            </a:r>
            <a:r>
              <a:rPr lang="ru-RU" sz="2800" b="1" i="1" dirty="0"/>
              <a:t>). </a:t>
            </a:r>
            <a:endParaRPr lang="ru-RU" sz="2800" b="1" dirty="0"/>
          </a:p>
          <a:p>
            <a:endParaRPr lang="ru-RU" sz="2400" b="1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0113" y="550644"/>
            <a:ext cx="702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err="1" smtClean="0">
                <a:solidFill>
                  <a:schemeClr val="tx2">
                    <a:lumMod val="50000"/>
                  </a:schemeClr>
                </a:solidFill>
              </a:rPr>
              <a:t>Дауэ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i="1" dirty="0" err="1" smtClean="0">
                <a:solidFill>
                  <a:schemeClr val="tx2">
                    <a:lumMod val="50000"/>
                  </a:schemeClr>
                </a:solidFill>
              </a:rPr>
              <a:t>нэбгъэсыж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i="1" dirty="0" err="1" smtClean="0">
                <a:solidFill>
                  <a:schemeClr val="tx2">
                    <a:lumMod val="50000"/>
                  </a:schemeClr>
                </a:solidFill>
              </a:rPr>
              <a:t>хъуну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86409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Упщ1эхэм </a:t>
            </a:r>
            <a:r>
              <a:rPr lang="ru-RU" sz="3600" b="1" dirty="0" err="1" smtClean="0">
                <a:solidFill>
                  <a:srgbClr val="C00000"/>
                </a:solidFill>
              </a:rPr>
              <a:t>дыкъоджэ</a:t>
            </a:r>
            <a:r>
              <a:rPr lang="ru-RU" sz="3600" b="1" dirty="0" smtClean="0">
                <a:solidFill>
                  <a:srgbClr val="C00000"/>
                </a:solidFill>
              </a:rPr>
              <a:t>, </a:t>
            </a:r>
            <a:r>
              <a:rPr lang="ru-RU" sz="3600" b="1" dirty="0" err="1" smtClean="0">
                <a:solidFill>
                  <a:srgbClr val="C00000"/>
                </a:solidFill>
              </a:rPr>
              <a:t>жэуап</a:t>
            </a:r>
            <a:r>
              <a:rPr lang="ru-RU" sz="3600" b="1" dirty="0" smtClean="0">
                <a:solidFill>
                  <a:srgbClr val="C00000"/>
                </a:solidFill>
              </a:rPr>
              <a:t> </a:t>
            </a:r>
            <a:r>
              <a:rPr lang="ru-RU" sz="3600" b="1" dirty="0" err="1" smtClean="0">
                <a:solidFill>
                  <a:srgbClr val="C00000"/>
                </a:solidFill>
              </a:rPr>
              <a:t>идот</a:t>
            </a:r>
            <a:r>
              <a:rPr lang="ru-RU" sz="3600" b="1" dirty="0" smtClean="0">
                <a:solidFill>
                  <a:srgbClr val="C00000"/>
                </a:solidFill>
              </a:rPr>
              <a:t>.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4968552"/>
          </a:xfrm>
        </p:spPr>
        <p:txBody>
          <a:bodyPr>
            <a:noAutofit/>
          </a:bodyPr>
          <a:lstStyle/>
          <a:p>
            <a:r>
              <a:rPr lang="ru-RU" sz="3200" b="1" i="1" u="sng" dirty="0" err="1" smtClean="0"/>
              <a:t>Хэт</a:t>
            </a:r>
            <a:r>
              <a:rPr lang="ru-RU" sz="3200" b="1" i="1" dirty="0" smtClean="0"/>
              <a:t> </a:t>
            </a:r>
            <a:r>
              <a:rPr lang="ru-RU" sz="3200" b="1" i="1" dirty="0"/>
              <a:t>п1эр 1узыхар? </a:t>
            </a:r>
          </a:p>
          <a:p>
            <a:r>
              <a:rPr lang="ru-RU" sz="3200" b="1" i="1" dirty="0" err="1" smtClean="0"/>
              <a:t>Хэт</a:t>
            </a:r>
            <a:r>
              <a:rPr lang="ru-RU" sz="3200" b="1" i="1" dirty="0" smtClean="0"/>
              <a:t> </a:t>
            </a:r>
            <a:r>
              <a:rPr lang="ru-RU" sz="3200" b="1" i="1" dirty="0"/>
              <a:t>п1эр зыщ1ыжар? </a:t>
            </a:r>
          </a:p>
          <a:p>
            <a:r>
              <a:rPr lang="ru-RU" sz="3200" b="1" i="1" dirty="0" err="1" smtClean="0"/>
              <a:t>Хэт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унэ</a:t>
            </a:r>
            <a:r>
              <a:rPr lang="ru-RU" sz="3200" b="1" i="1" dirty="0"/>
              <a:t> </a:t>
            </a:r>
            <a:r>
              <a:rPr lang="ru-RU" sz="3200" b="1" i="1" dirty="0" err="1"/>
              <a:t>лъэгур</a:t>
            </a:r>
            <a:r>
              <a:rPr lang="ru-RU" sz="3200" b="1" i="1" dirty="0"/>
              <a:t> </a:t>
            </a:r>
            <a:r>
              <a:rPr lang="ru-RU" sz="3200" b="1" i="1" dirty="0" err="1"/>
              <a:t>къэзылъэсар</a:t>
            </a:r>
            <a:r>
              <a:rPr lang="ru-RU" sz="3200" b="1" i="1" dirty="0"/>
              <a:t>? </a:t>
            </a:r>
          </a:p>
          <a:p>
            <a:r>
              <a:rPr lang="ru-RU" sz="3200" b="1" i="1" dirty="0" err="1" smtClean="0"/>
              <a:t>Хэт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унэ</a:t>
            </a:r>
            <a:r>
              <a:rPr lang="ru-RU" sz="3200" b="1" i="1" dirty="0"/>
              <a:t> </a:t>
            </a:r>
            <a:r>
              <a:rPr lang="ru-RU" sz="3200" b="1" i="1" dirty="0" err="1"/>
              <a:t>лъэгур</a:t>
            </a:r>
            <a:r>
              <a:rPr lang="ru-RU" sz="3200" b="1" i="1" dirty="0"/>
              <a:t> къэзыпхъэнк1ар? </a:t>
            </a:r>
          </a:p>
          <a:p>
            <a:r>
              <a:rPr lang="ru-RU" sz="3200" b="1" i="1" dirty="0" err="1" smtClean="0"/>
              <a:t>Хэт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бостейр</a:t>
            </a:r>
            <a:r>
              <a:rPr lang="ru-RU" sz="3200" b="1" i="1" dirty="0"/>
              <a:t> </a:t>
            </a:r>
            <a:r>
              <a:rPr lang="ru-RU" sz="3200" b="1" i="1" dirty="0" err="1"/>
              <a:t>зыдар</a:t>
            </a:r>
            <a:r>
              <a:rPr lang="ru-RU" sz="3200" b="1" i="1" dirty="0"/>
              <a:t>? </a:t>
            </a:r>
          </a:p>
          <a:p>
            <a:r>
              <a:rPr lang="ru-RU" sz="3200" b="1" i="1" dirty="0" err="1" smtClean="0"/>
              <a:t>Хэт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щыгъынхэр</a:t>
            </a:r>
            <a:r>
              <a:rPr lang="ru-RU" sz="3200" b="1" i="1" dirty="0"/>
              <a:t> зыжьыщ1ар? </a:t>
            </a:r>
          </a:p>
        </p:txBody>
      </p:sp>
    </p:spTree>
    <p:extLst>
      <p:ext uri="{BB962C8B-B14F-4D97-AF65-F5344CB8AC3E}">
        <p14:creationId xmlns:p14="http://schemas.microsoft.com/office/powerpoint/2010/main" val="2885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Упщ1эхэм </a:t>
            </a:r>
            <a:r>
              <a:rPr lang="ru-RU" b="1" dirty="0" err="1">
                <a:solidFill>
                  <a:srgbClr val="C00000"/>
                </a:solidFill>
              </a:rPr>
              <a:t>дыкъоджэ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r>
              <a:rPr lang="ru-RU" b="1" dirty="0" err="1">
                <a:solidFill>
                  <a:srgbClr val="C00000"/>
                </a:solidFill>
              </a:rPr>
              <a:t>жэуап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идот</a:t>
            </a:r>
            <a:r>
              <a:rPr lang="ru-RU" b="1" dirty="0">
                <a:solidFill>
                  <a:srgbClr val="C00000"/>
                </a:solidFill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059813"/>
          </a:xfrm>
        </p:spPr>
        <p:txBody>
          <a:bodyPr>
            <a:normAutofit/>
          </a:bodyPr>
          <a:lstStyle/>
          <a:p>
            <a:r>
              <a:rPr lang="ru-RU" sz="3200" b="1" i="1" u="sng" dirty="0"/>
              <a:t>Сыт</a:t>
            </a:r>
            <a:r>
              <a:rPr lang="ru-RU" sz="3200" b="1" i="1" dirty="0"/>
              <a:t> </a:t>
            </a:r>
            <a:r>
              <a:rPr lang="ru-RU" sz="3200" b="1" i="1" dirty="0" err="1"/>
              <a:t>пэшым</a:t>
            </a:r>
            <a:r>
              <a:rPr lang="ru-RU" sz="3200" b="1" i="1" dirty="0"/>
              <a:t> щ1этыр? </a:t>
            </a:r>
          </a:p>
          <a:p>
            <a:r>
              <a:rPr lang="ru-RU" sz="3200" b="1" i="1" dirty="0" smtClean="0"/>
              <a:t>Сыт </a:t>
            </a:r>
            <a:r>
              <a:rPr lang="ru-RU" sz="3200" b="1" i="1" dirty="0" err="1"/>
              <a:t>пэшым</a:t>
            </a:r>
            <a:r>
              <a:rPr lang="ru-RU" sz="3200" b="1" i="1" dirty="0"/>
              <a:t> щ1элъыр? </a:t>
            </a:r>
          </a:p>
          <a:p>
            <a:r>
              <a:rPr lang="ru-RU" sz="3200" b="1" i="1" dirty="0" smtClean="0"/>
              <a:t>Сыт </a:t>
            </a:r>
            <a:r>
              <a:rPr lang="ru-RU" sz="3200" b="1" i="1" dirty="0" err="1"/>
              <a:t>блыным</a:t>
            </a:r>
            <a:r>
              <a:rPr lang="ru-RU" sz="3200" b="1" i="1" dirty="0"/>
              <a:t> </a:t>
            </a:r>
            <a:r>
              <a:rPr lang="ru-RU" sz="3200" b="1" i="1" dirty="0" smtClean="0"/>
              <a:t>ф1элъыр?</a:t>
            </a:r>
          </a:p>
          <a:p>
            <a:r>
              <a:rPr lang="ru-RU" sz="3200" b="1" i="1" dirty="0" smtClean="0"/>
              <a:t>Сыт </a:t>
            </a:r>
            <a:r>
              <a:rPr lang="ru-RU" sz="3200" b="1" i="1" dirty="0"/>
              <a:t>ст1олым </a:t>
            </a:r>
            <a:r>
              <a:rPr lang="ru-RU" sz="3200" b="1" i="1" dirty="0" err="1"/>
              <a:t>тетыр</a:t>
            </a:r>
            <a:r>
              <a:rPr lang="ru-RU" sz="3200" b="1" i="1" dirty="0"/>
              <a:t>? </a:t>
            </a:r>
          </a:p>
          <a:p>
            <a:r>
              <a:rPr lang="ru-RU" sz="3200" b="1" i="1" dirty="0" smtClean="0"/>
              <a:t>Сыт </a:t>
            </a:r>
            <a:r>
              <a:rPr lang="ru-RU" sz="3200" b="1" i="1" dirty="0" err="1"/>
              <a:t>шэнтщхьэгуэм</a:t>
            </a:r>
            <a:r>
              <a:rPr lang="ru-RU" sz="3200" b="1" i="1" dirty="0"/>
              <a:t> </a:t>
            </a:r>
            <a:r>
              <a:rPr lang="ru-RU" sz="3200" b="1" i="1" dirty="0" err="1"/>
              <a:t>телъыр</a:t>
            </a:r>
            <a:r>
              <a:rPr lang="ru-RU" sz="3200" b="1" i="1" dirty="0"/>
              <a:t>? </a:t>
            </a:r>
          </a:p>
          <a:p>
            <a:r>
              <a:rPr lang="ru-RU" sz="3200" b="1" i="1" dirty="0" smtClean="0"/>
              <a:t>Сыт </a:t>
            </a:r>
            <a:r>
              <a:rPr lang="ru-RU" sz="3200" b="1" i="1" dirty="0" err="1"/>
              <a:t>щхьэгъубжэм</a:t>
            </a:r>
            <a:r>
              <a:rPr lang="ru-RU" sz="3200" b="1" i="1" dirty="0"/>
              <a:t> </a:t>
            </a:r>
            <a:r>
              <a:rPr lang="ru-RU" sz="3200" b="1" i="1" u="sng" dirty="0"/>
              <a:t>1у</a:t>
            </a:r>
            <a:r>
              <a:rPr lang="ru-RU" sz="3200" b="1" i="1" dirty="0"/>
              <a:t>лъыр?</a:t>
            </a:r>
            <a:r>
              <a:rPr lang="ru-RU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5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Значение </a:t>
            </a:r>
            <a:r>
              <a:rPr lang="ru-RU" sz="3200" b="1" dirty="0" err="1" smtClean="0">
                <a:solidFill>
                  <a:schemeClr val="tx1"/>
                </a:solidFill>
              </a:rPr>
              <a:t>преверба</a:t>
            </a:r>
            <a:r>
              <a:rPr lang="ru-RU" sz="3200" b="1" dirty="0" smtClean="0">
                <a:solidFill>
                  <a:schemeClr val="tx1"/>
                </a:solidFill>
              </a:rPr>
              <a:t> 1у-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733113"/>
          </a:xfrm>
        </p:spPr>
        <p:txBody>
          <a:bodyPr/>
          <a:lstStyle/>
          <a:p>
            <a:r>
              <a:rPr lang="ru-RU" sz="2800" dirty="0">
                <a:solidFill>
                  <a:srgbClr val="FF0000"/>
                </a:solidFill>
              </a:rPr>
              <a:t>Основы </a:t>
            </a:r>
            <a:r>
              <a:rPr lang="ru-RU" sz="2800" u="sng" dirty="0">
                <a:solidFill>
                  <a:srgbClr val="FF0000"/>
                </a:solidFill>
              </a:rPr>
              <a:t>статических </a:t>
            </a:r>
            <a:r>
              <a:rPr lang="ru-RU" sz="2800" dirty="0">
                <a:solidFill>
                  <a:srgbClr val="FF0000"/>
                </a:solidFill>
              </a:rPr>
              <a:t>глаголов с </a:t>
            </a:r>
            <a:r>
              <a:rPr lang="ru-RU" sz="2800" dirty="0" err="1">
                <a:solidFill>
                  <a:srgbClr val="FF0000"/>
                </a:solidFill>
              </a:rPr>
              <a:t>превербом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1у-</a:t>
            </a:r>
            <a:r>
              <a:rPr lang="ru-RU" sz="2800" dirty="0">
                <a:solidFill>
                  <a:srgbClr val="FF0000"/>
                </a:solidFill>
              </a:rPr>
              <a:t> обозначают положение возле кого-чего-либо. Например: </a:t>
            </a:r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1утын</a:t>
            </a:r>
            <a:r>
              <a:rPr lang="ru-RU" sz="2800" dirty="0">
                <a:solidFill>
                  <a:srgbClr val="FF0000"/>
                </a:solidFill>
              </a:rPr>
              <a:t> (стоять возле кого-чего-л.), </a:t>
            </a:r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1усын</a:t>
            </a:r>
            <a:r>
              <a:rPr lang="ru-RU" sz="2800" dirty="0">
                <a:solidFill>
                  <a:srgbClr val="FF0000"/>
                </a:solidFill>
              </a:rPr>
              <a:t> (сидеть возле кого-чего-л.),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1улъын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</a:rPr>
              <a:t>(лежать возле кого-чего-л</a:t>
            </a:r>
            <a:r>
              <a:rPr lang="ru-RU" sz="2800" dirty="0" smtClean="0">
                <a:solidFill>
                  <a:srgbClr val="FF0000"/>
                </a:solidFill>
              </a:rPr>
              <a:t>.).</a:t>
            </a:r>
          </a:p>
          <a:p>
            <a:r>
              <a:rPr lang="ru-RU" sz="2800" dirty="0"/>
              <a:t>Основы </a:t>
            </a:r>
            <a:r>
              <a:rPr lang="ru-RU" sz="2800" u="sng" dirty="0"/>
              <a:t>динамических </a:t>
            </a:r>
            <a:r>
              <a:rPr lang="ru-RU" sz="2800" dirty="0"/>
              <a:t>глаголов с </a:t>
            </a:r>
            <a:r>
              <a:rPr lang="ru-RU" sz="2800" dirty="0" err="1"/>
              <a:t>превербом</a:t>
            </a:r>
            <a:r>
              <a:rPr lang="ru-RU" sz="2800" dirty="0"/>
              <a:t> </a:t>
            </a:r>
            <a:r>
              <a:rPr lang="ru-RU" sz="2800" b="1" dirty="0"/>
              <a:t>1у-</a:t>
            </a:r>
            <a:r>
              <a:rPr lang="ru-RU" sz="2800" dirty="0"/>
              <a:t> обозначают действие возле предмета, движение к предмету или от предмета. Например, </a:t>
            </a:r>
            <a:r>
              <a:rPr lang="ru-RU" sz="2800" i="1" dirty="0">
                <a:solidFill>
                  <a:srgbClr val="FF0000"/>
                </a:solidFill>
              </a:rPr>
              <a:t>1ухын</a:t>
            </a:r>
            <a:r>
              <a:rPr lang="ru-RU" sz="2800" dirty="0"/>
              <a:t> – убрать, унести; </a:t>
            </a:r>
            <a:r>
              <a:rPr lang="ru-RU" sz="2800" i="1" dirty="0">
                <a:solidFill>
                  <a:srgbClr val="FF0000"/>
                </a:solidFill>
              </a:rPr>
              <a:t>1ухьэн</a:t>
            </a:r>
            <a:r>
              <a:rPr lang="ru-RU" sz="2800" dirty="0"/>
              <a:t> – подойти, </a:t>
            </a:r>
            <a:r>
              <a:rPr lang="ru-RU" sz="2800" i="1" dirty="0">
                <a:solidFill>
                  <a:srgbClr val="FF0000"/>
                </a:solidFill>
              </a:rPr>
              <a:t>1ук1ын</a:t>
            </a:r>
            <a:r>
              <a:rPr lang="ru-RU" sz="2800" dirty="0"/>
              <a:t> – отойти.    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b="1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532</TotalTime>
  <Words>412</Words>
  <Application>Microsoft Office PowerPoint</Application>
  <PresentationFormat>Экран (4:3)</PresentationFormat>
  <Paragraphs>89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Работаем со словом гъуэзэджэ.</vt:lpstr>
      <vt:lpstr>Псалъэщ1эхэр зыдогъащ1э</vt:lpstr>
      <vt:lpstr>Презентация PowerPoint</vt:lpstr>
      <vt:lpstr>Презентация PowerPoint</vt:lpstr>
      <vt:lpstr>Дауэ нэбгъэсыж хъуну? </vt:lpstr>
      <vt:lpstr>Упщ1эхэм дыкъоджэ, жэуап идот.</vt:lpstr>
      <vt:lpstr>Упщ1эхэм дыкъоджэ, жэуап идот.</vt:lpstr>
      <vt:lpstr>Значение преверба 1у-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26</cp:revision>
  <dcterms:created xsi:type="dcterms:W3CDTF">2013-11-25T07:17:07Z</dcterms:created>
  <dcterms:modified xsi:type="dcterms:W3CDTF">2014-10-09T18:33:05Z</dcterms:modified>
</cp:coreProperties>
</file>