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7" r:id="rId6"/>
    <p:sldId id="258" r:id="rId7"/>
    <p:sldId id="269" r:id="rId8"/>
    <p:sldId id="263" r:id="rId9"/>
    <p:sldId id="270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3" autoAdjust="0"/>
  </p:normalViewPr>
  <p:slideViewPr>
    <p:cSldViewPr>
      <p:cViewPr varScale="1">
        <p:scale>
          <a:sx n="91" d="100"/>
          <a:sy n="91" d="100"/>
        </p:scale>
        <p:origin x="-10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88A4-1791-404A-AFCC-6FB952EDD3BE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E911F-4B44-450A-B905-98CE2BFDF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E911F-4B44-450A-B905-98CE2BFDFCB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5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rgbClr val="FFC000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rgbClr val="FFC000"/>
                </a:solidFill>
                <a:effectLst/>
              </a:rPr>
            </a:br>
            <a:r>
              <a:rPr lang="ru-RU" sz="6600" kern="0" dirty="0">
                <a:ln/>
                <a:solidFill>
                  <a:srgbClr val="FFC000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№92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ru-RU" b="1" dirty="0" smtClean="0"/>
              <a:t>Псалъэщ1эхэр зыдогъащ1э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99592" y="1124744"/>
            <a:ext cx="3096344" cy="56166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хьэ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хьэпшыр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джэду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>
                <a:cs typeface="Arial" pitchFamily="34" charset="0"/>
              </a:rPr>
              <a:t>джэду</a:t>
            </a:r>
            <a:r>
              <a:rPr lang="ru-RU" sz="2800" dirty="0">
                <a:cs typeface="Arial" pitchFamily="34" charset="0"/>
              </a:rPr>
              <a:t> </a:t>
            </a:r>
            <a:r>
              <a:rPr lang="ru-RU" sz="2800" dirty="0" err="1" smtClean="0">
                <a:cs typeface="Arial" pitchFamily="34" charset="0"/>
              </a:rPr>
              <a:t>шыр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шы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>
                <a:cs typeface="Arial" pitchFamily="34" charset="0"/>
              </a:rPr>
              <a:t>шыщ1э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шыд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>
                <a:cs typeface="Arial" pitchFamily="34" charset="0"/>
              </a:rPr>
              <a:t>шыд</a:t>
            </a:r>
            <a:r>
              <a:rPr lang="ru-RU" sz="2800" dirty="0">
                <a:cs typeface="Arial" pitchFamily="34" charset="0"/>
              </a:rPr>
              <a:t> </a:t>
            </a:r>
            <a:r>
              <a:rPr lang="ru-RU" sz="2800" dirty="0" smtClean="0">
                <a:cs typeface="Arial" pitchFamily="34" charset="0"/>
              </a:rPr>
              <a:t>шыщ1э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жэм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>
                <a:cs typeface="Arial" pitchFamily="34" charset="0"/>
              </a:rPr>
              <a:t>шк1э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мэл</a:t>
            </a:r>
            <a:endParaRPr lang="ru-RU" sz="2800" dirty="0" smtClean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>
                <a:cs typeface="Arial" pitchFamily="34" charset="0"/>
              </a:rPr>
              <a:t>щ</a:t>
            </a:r>
            <a:r>
              <a:rPr lang="ru-RU" sz="2800" dirty="0" err="1" smtClean="0">
                <a:cs typeface="Arial" pitchFamily="34" charset="0"/>
              </a:rPr>
              <a:t>ынэ</a:t>
            </a:r>
            <a:endParaRPr lang="ru-RU" sz="2800" dirty="0" smtClean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бжэн</a:t>
            </a:r>
            <a:endParaRPr lang="ru-RU" sz="2800" dirty="0" smtClean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endParaRPr lang="ru-RU" sz="2800" dirty="0" smtClean="0">
              <a:cs typeface="Arial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076056" y="1124744"/>
            <a:ext cx="3096344" cy="56166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собака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щенок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кошка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котенок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лошадь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жеребенок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ишак</a:t>
            </a:r>
            <a:r>
              <a:rPr lang="ru-RU" sz="2800" dirty="0"/>
              <a:t>, осел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осленок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корова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теленок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/>
              <a:t>о</a:t>
            </a:r>
            <a:r>
              <a:rPr lang="ru-RU" sz="2800" dirty="0" smtClean="0"/>
              <a:t>вца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ягненок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коза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84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9592" y="476672"/>
            <a:ext cx="3096344" cy="59046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/>
              <a:t>ажэ</a:t>
            </a:r>
            <a:r>
              <a:rPr lang="ru-RU" sz="2800" dirty="0" smtClean="0"/>
              <a:t>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чыц1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/>
              <a:t>1эщ </a:t>
            </a:r>
            <a:endParaRPr lang="ru-RU" sz="2800" dirty="0" smtClean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/>
              <a:t>джэдкъаз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/>
              <a:t>адакъэ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/>
              <a:t>джэд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/>
              <a:t>джэджьей</a:t>
            </a:r>
            <a:r>
              <a:rPr lang="ru-RU" sz="2800" dirty="0"/>
              <a:t> </a:t>
            </a:r>
            <a:endParaRPr lang="ru-RU" sz="2800" dirty="0" smtClean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/>
              <a:t>къаз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/>
              <a:t>къаз</a:t>
            </a:r>
            <a:r>
              <a:rPr lang="ru-RU" sz="2800" dirty="0" smtClean="0"/>
              <a:t> </a:t>
            </a:r>
            <a:r>
              <a:rPr lang="ru-RU" sz="2800" dirty="0" err="1" smtClean="0"/>
              <a:t>шыр</a:t>
            </a:r>
            <a:endParaRPr lang="ru-RU" sz="2800" dirty="0" smtClean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/>
              <a:t>бабыщ</a:t>
            </a:r>
            <a:endParaRPr lang="ru-RU" sz="2800" dirty="0" smtClean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/>
              <a:t>бабыщ</a:t>
            </a:r>
            <a:r>
              <a:rPr lang="ru-RU" sz="2800" dirty="0" smtClean="0"/>
              <a:t> </a:t>
            </a:r>
            <a:r>
              <a:rPr lang="ru-RU" sz="2800" dirty="0" err="1" smtClean="0"/>
              <a:t>шыр</a:t>
            </a:r>
            <a:endParaRPr lang="ru-RU" sz="2800" dirty="0" smtClean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/>
              <a:t>гуэгуш</a:t>
            </a:r>
            <a:endParaRPr lang="ru-RU" sz="2800" dirty="0" smtClean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/>
              <a:t>г</a:t>
            </a:r>
            <a:r>
              <a:rPr lang="ru-RU" sz="2800" dirty="0" err="1" smtClean="0"/>
              <a:t>уэгуш</a:t>
            </a:r>
            <a:r>
              <a:rPr lang="ru-RU" sz="2800" dirty="0" smtClean="0"/>
              <a:t> </a:t>
            </a:r>
            <a:r>
              <a:rPr lang="ru-RU" sz="2800" dirty="0" err="1" smtClean="0"/>
              <a:t>шыр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476672"/>
            <a:ext cx="3312368" cy="59046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козел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козленок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скот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домашняя </a:t>
            </a:r>
            <a:r>
              <a:rPr lang="ru-RU" sz="2800" dirty="0"/>
              <a:t>птица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петух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курица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цыпленок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гусь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/>
              <a:t>гусенок </a:t>
            </a:r>
            <a:endParaRPr lang="ru-RU" sz="2800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/>
              <a:t>у</a:t>
            </a:r>
            <a:r>
              <a:rPr lang="ru-RU" sz="2800" dirty="0" smtClean="0"/>
              <a:t>тка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/>
              <a:t>у</a:t>
            </a:r>
            <a:r>
              <a:rPr lang="ru-RU" sz="2800" dirty="0" smtClean="0"/>
              <a:t>тенок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/>
              <a:t>и</a:t>
            </a:r>
            <a:r>
              <a:rPr lang="ru-RU" sz="2800" dirty="0" smtClean="0"/>
              <a:t>ндюк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/>
              <a:t>и</a:t>
            </a:r>
            <a:r>
              <a:rPr lang="ru-RU" sz="2800" dirty="0" smtClean="0"/>
              <a:t>ндюшонок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22413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Употребление </a:t>
            </a:r>
            <a:br>
              <a:rPr lang="ru-RU" sz="4000" b="1" dirty="0" smtClean="0">
                <a:solidFill>
                  <a:schemeClr val="tx1"/>
                </a:solidFill>
              </a:rPr>
            </a:br>
            <a:r>
              <a:rPr lang="ru-RU" sz="4000" b="1" dirty="0" smtClean="0">
                <a:solidFill>
                  <a:schemeClr val="tx1"/>
                </a:solidFill>
              </a:rPr>
              <a:t>количественных числительных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9952" y="1700808"/>
            <a:ext cx="4680520" cy="47525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гуэгуш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пщык1утху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бжэн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пщык1уз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джэд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хыщ1рэ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тхурэ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шы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т1ощ1рэ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зырэ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шыщ1э пщык1ух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бабыщ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т1ощ1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мэл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щэщ1рэ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блы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рэ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1700808"/>
            <a:ext cx="3663844" cy="47525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58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58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5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800" dirty="0" err="1" smtClean="0">
                <a:latin typeface="Times New Roman" pitchFamily="18" charset="0"/>
                <a:cs typeface="Times New Roman" pitchFamily="18" charset="0"/>
              </a:rPr>
              <a:t>бжэн</a:t>
            </a:r>
            <a:endParaRPr lang="ru-RU" sz="5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58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58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5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800" dirty="0" err="1" smtClean="0">
                <a:latin typeface="Times New Roman" pitchFamily="18" charset="0"/>
                <a:cs typeface="Times New Roman" pitchFamily="18" charset="0"/>
              </a:rPr>
              <a:t>жэм</a:t>
            </a:r>
            <a:endParaRPr lang="ru-RU" sz="5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58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58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5800" dirty="0" smtClean="0">
                <a:latin typeface="Times New Roman" pitchFamily="18" charset="0"/>
                <a:cs typeface="Times New Roman" pitchFamily="18" charset="0"/>
              </a:rPr>
              <a:t> шк1э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58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58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5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800" dirty="0" err="1" smtClean="0">
                <a:latin typeface="Times New Roman" pitchFamily="18" charset="0"/>
                <a:cs typeface="Times New Roman" pitchFamily="18" charset="0"/>
              </a:rPr>
              <a:t>щынэ</a:t>
            </a:r>
            <a:endParaRPr lang="ru-RU" sz="5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5800" dirty="0" err="1" smtClean="0"/>
              <a:t>зы</a:t>
            </a:r>
            <a:r>
              <a:rPr lang="ru-RU" sz="5800" dirty="0" smtClean="0"/>
              <a:t> </a:t>
            </a:r>
            <a:r>
              <a:rPr lang="ru-RU" sz="5800" dirty="0" err="1" smtClean="0"/>
              <a:t>гуэгуш</a:t>
            </a:r>
            <a:endParaRPr lang="ru-RU" sz="5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5800" dirty="0" err="1" smtClean="0"/>
              <a:t>зы</a:t>
            </a:r>
            <a:r>
              <a:rPr lang="ru-RU" sz="5800" dirty="0" smtClean="0"/>
              <a:t> </a:t>
            </a:r>
            <a:r>
              <a:rPr lang="ru-RU" sz="5800" dirty="0" err="1" smtClean="0"/>
              <a:t>къаз</a:t>
            </a:r>
            <a:endParaRPr lang="ru-RU" sz="5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800" dirty="0" smtClean="0"/>
              <a:t>                      </a:t>
            </a:r>
          </a:p>
          <a:p>
            <a:r>
              <a:rPr lang="ru-RU" sz="5800" dirty="0" smtClean="0"/>
              <a:t>Но </a:t>
            </a:r>
            <a:r>
              <a:rPr lang="ru-RU" sz="5800" dirty="0" err="1" smtClean="0">
                <a:solidFill>
                  <a:srgbClr val="FF0000"/>
                </a:solidFill>
              </a:rPr>
              <a:t>зыш</a:t>
            </a:r>
            <a:endParaRPr lang="ru-RU" sz="5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5800" dirty="0" smtClean="0"/>
              <a:t>   </a:t>
            </a:r>
            <a:r>
              <a:rPr lang="ru-RU" sz="5800" dirty="0" err="1" smtClean="0"/>
              <a:t>зы+шы</a:t>
            </a:r>
            <a:r>
              <a:rPr lang="ru-RU" sz="5800" dirty="0" smtClean="0"/>
              <a:t> = </a:t>
            </a:r>
            <a:r>
              <a:rPr lang="ru-RU" sz="5800" dirty="0" err="1" smtClean="0"/>
              <a:t>зыш</a:t>
            </a:r>
            <a:r>
              <a:rPr lang="ru-RU" sz="5800" dirty="0" smtClean="0"/>
              <a:t>                       </a:t>
            </a:r>
            <a:endParaRPr lang="ru-RU" sz="5800" dirty="0"/>
          </a:p>
        </p:txBody>
      </p:sp>
    </p:spTree>
    <p:extLst>
      <p:ext uri="{BB962C8B-B14F-4D97-AF65-F5344CB8AC3E}">
        <p14:creationId xmlns:p14="http://schemas.microsoft.com/office/powerpoint/2010/main" val="17535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 smtClean="0">
                <a:solidFill>
                  <a:schemeClr val="tx1"/>
                </a:solidFill>
              </a:rPr>
              <a:t>Псэущхьэхэр</a:t>
            </a:r>
            <a:r>
              <a:rPr lang="ru-RU" sz="4000" b="1" dirty="0" smtClean="0">
                <a:solidFill>
                  <a:schemeClr val="tx1"/>
                </a:solidFill>
              </a:rPr>
              <a:t> </a:t>
            </a:r>
            <a:r>
              <a:rPr lang="ru-RU" sz="4000" b="1" dirty="0" err="1" smtClean="0">
                <a:solidFill>
                  <a:schemeClr val="tx1"/>
                </a:solidFill>
              </a:rPr>
              <a:t>дапщэ</a:t>
            </a:r>
            <a:r>
              <a:rPr lang="ru-RU" sz="4000" b="1" dirty="0" smtClean="0">
                <a:solidFill>
                  <a:schemeClr val="tx1"/>
                </a:solidFill>
              </a:rPr>
              <a:t> </a:t>
            </a:r>
            <a:r>
              <a:rPr lang="ru-RU" sz="4000" b="1" dirty="0" err="1" smtClean="0">
                <a:solidFill>
                  <a:schemeClr val="tx1"/>
                </a:solidFill>
              </a:rPr>
              <a:t>зэрыхъур</a:t>
            </a:r>
            <a:r>
              <a:rPr lang="ru-RU" sz="4000" b="1" dirty="0" smtClean="0">
                <a:solidFill>
                  <a:schemeClr val="tx1"/>
                </a:solidFill>
              </a:rPr>
              <a:t>?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5805264"/>
            <a:ext cx="6984776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/>
              <a:t>Псалъэухахэр</a:t>
            </a:r>
            <a:r>
              <a:rPr lang="ru-RU" sz="3200" b="1" dirty="0" smtClean="0"/>
              <a:t>  </a:t>
            </a:r>
            <a:r>
              <a:rPr lang="ru-RU" sz="3200" b="1" dirty="0" err="1" smtClean="0"/>
              <a:t>зэхыдолъхьэ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5" y="1315130"/>
            <a:ext cx="2649298" cy="1984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03800"/>
            <a:ext cx="2638178" cy="197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0" y="3583829"/>
            <a:ext cx="2636783" cy="196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1315129"/>
            <a:ext cx="2745073" cy="196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-1"/>
          <a:stretch/>
        </p:blipFill>
        <p:spPr bwMode="auto">
          <a:xfrm>
            <a:off x="6280602" y="3588705"/>
            <a:ext cx="2664297" cy="196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Английский кокер-спаниель (фото) - прирожденный охотник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" t="9654" r="7737"/>
          <a:stretch/>
        </p:blipFill>
        <p:spPr bwMode="auto">
          <a:xfrm>
            <a:off x="3275415" y="3573514"/>
            <a:ext cx="2638178" cy="197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0920" cy="144016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Употребление порядковых числительных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844824"/>
            <a:ext cx="8352928" cy="48245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Дэ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ещанэ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къатым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дыщопсэу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Си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ныбжьэгъур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епл1анэ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курсым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щоджэ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Си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шыпхъу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нэхъыщ1эр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ебгъуанэ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классым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щоджэ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Порядковые числительные образуются с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помощью префикса </a:t>
            </a:r>
            <a:r>
              <a:rPr lang="ru-RU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е-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и суффикса 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анэ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Таблица числительных</a:t>
            </a:r>
            <a:endParaRPr lang="ru-RU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1440076"/>
              </p:ext>
            </p:extLst>
          </p:nvPr>
        </p:nvGraphicFramePr>
        <p:xfrm>
          <a:off x="179512" y="1052736"/>
          <a:ext cx="8784975" cy="5659759"/>
        </p:xfrm>
        <a:graphic>
          <a:graphicData uri="http://schemas.openxmlformats.org/drawingml/2006/table">
            <a:tbl>
              <a:tblPr firstRow="1" firstCol="1" bandRow="1"/>
              <a:tblGrid>
                <a:gridCol w="504056"/>
                <a:gridCol w="2232248"/>
                <a:gridCol w="2664296"/>
                <a:gridCol w="3384375"/>
              </a:tblGrid>
              <a:tr h="3794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количественные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порядковые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разделительные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358512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тху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тху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тху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тху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12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бгъу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бгъу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бгъу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бгъу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272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пщык1уз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пщык1уз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пщык1уз-пщык1уз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272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пщык1убл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пщык1убл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пщык1убл-пщык1убл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02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т1ощ1рэ зырэ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т1ощ1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т1ощ1-т1ощ1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зы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909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пл1ыщ1рэ т1урэ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пл1ыщ1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т1у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пл1ыщ1-пл1ыщ1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т1у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т1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909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260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щит1рэ хыщ1рэ зырэ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щит1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хыщ1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щит1-щит1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хыщ1-хыщ1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 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зы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909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573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щитхурэ блыщ1рэ щырэ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щитху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блыщ1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щитху-щитху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блыщ1-блыщ1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3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2008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Дробные и кратные числительные.</a:t>
            </a:r>
            <a:endParaRPr lang="ru-RU" sz="4000" b="1" dirty="0" smtClean="0">
              <a:solidFill>
                <a:schemeClr val="tx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60578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8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дробных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числительных характерно наличие суффикса </a:t>
            </a:r>
            <a:r>
              <a:rPr lang="ru-RU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анэ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Например,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тху</a:t>
            </a:r>
            <a:r>
              <a:rPr lang="ru-RU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анэ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-1/5, пщ1</a:t>
            </a:r>
            <a:r>
              <a:rPr lang="ru-RU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анэ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1/10,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ани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т1 – 2/3,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тху</a:t>
            </a:r>
            <a:r>
              <a:rPr lang="ru-RU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ани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– 3/5. Читается, начиная со знаменателя.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28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Кратные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числительные образуются от количественных числительных. Числительные от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зэ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(один раз) до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пщ1э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(десять раз) образуются путем замены </a:t>
            </a:r>
            <a:r>
              <a:rPr lang="ru-RU" sz="2800" b="1" u="sng" dirty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800" b="1" u="sng" dirty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Например,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щэ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, пл1э,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тхуэ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хэ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но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u="sng" dirty="0">
                <a:latin typeface="Times New Roman" pitchFamily="18" charset="0"/>
                <a:cs typeface="Times New Roman" pitchFamily="18" charset="0"/>
              </a:rPr>
              <a:t>т1эу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т.д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О</a:t>
            </a: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т 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составных (сложных) числительных образуются </a:t>
            </a: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с помощью суффикса </a:t>
            </a:r>
            <a:r>
              <a:rPr lang="ru-RU" sz="2800" b="1" dirty="0">
                <a:latin typeface="Times New Roman" pitchFamily="18" charset="0"/>
                <a:ea typeface="Calibri"/>
                <a:cs typeface="Times New Roman" pitchFamily="18" charset="0"/>
              </a:rPr>
              <a:t>-</a:t>
            </a:r>
            <a:r>
              <a:rPr lang="ru-RU" sz="2800" b="1" dirty="0" err="1">
                <a:latin typeface="Times New Roman" pitchFamily="18" charset="0"/>
                <a:ea typeface="Calibri"/>
                <a:cs typeface="Times New Roman" pitchFamily="18" charset="0"/>
              </a:rPr>
              <a:t>рэ</a:t>
            </a:r>
            <a:r>
              <a:rPr lang="ru-RU" sz="2800" b="1" dirty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Например, </a:t>
            </a:r>
            <a:r>
              <a:rPr lang="ru-RU" sz="2800" i="1" dirty="0">
                <a:latin typeface="Times New Roman" pitchFamily="18" charset="0"/>
                <a:ea typeface="Calibri"/>
                <a:cs typeface="Times New Roman" pitchFamily="18" charset="0"/>
              </a:rPr>
              <a:t>пщык1утху</a:t>
            </a:r>
            <a:r>
              <a:rPr lang="ru-RU" sz="2800" b="1" i="1" dirty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рэ</a:t>
            </a:r>
            <a:r>
              <a:rPr lang="ru-RU" sz="2800" i="1" dirty="0">
                <a:latin typeface="Times New Roman" pitchFamily="18" charset="0"/>
                <a:ea typeface="Calibri"/>
                <a:cs typeface="Times New Roman" pitchFamily="18" charset="0"/>
              </a:rPr>
              <a:t>, т1ощ1</a:t>
            </a:r>
            <a:r>
              <a:rPr lang="ru-RU" sz="2800" b="1" i="1" dirty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рэ</a:t>
            </a:r>
            <a:r>
              <a:rPr lang="ru-RU" sz="2800" i="1" dirty="0">
                <a:latin typeface="Times New Roman" pitchFamily="18" charset="0"/>
                <a:ea typeface="Calibri"/>
                <a:cs typeface="Times New Roman" pitchFamily="18" charset="0"/>
              </a:rPr>
              <a:t>,  т1ощ1</a:t>
            </a:r>
            <a:r>
              <a:rPr lang="ru-RU" sz="2800" b="1" i="1" dirty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рэ</a:t>
            </a:r>
            <a:r>
              <a:rPr lang="ru-RU" sz="2800" i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ea typeface="Calibri"/>
                <a:cs typeface="Times New Roman" pitchFamily="18" charset="0"/>
              </a:rPr>
              <a:t>тхуэ</a:t>
            </a:r>
            <a:r>
              <a:rPr lang="ru-RU" sz="2800" b="1" i="1" dirty="0" err="1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рэ</a:t>
            </a:r>
            <a:r>
              <a:rPr lang="ru-RU" sz="2800" i="1" dirty="0"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800" i="1" dirty="0" err="1">
                <a:latin typeface="Times New Roman" pitchFamily="18" charset="0"/>
                <a:ea typeface="Calibri"/>
                <a:cs typeface="Times New Roman" pitchFamily="18" charset="0"/>
              </a:rPr>
              <a:t>мин</a:t>
            </a:r>
            <a:r>
              <a:rPr lang="ru-RU" sz="2800" b="1" i="1" dirty="0" err="1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рэ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 и т.д.</a:t>
            </a:r>
            <a:endParaRPr lang="ru-RU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/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Склонение числительных.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26069"/>
            <a:ext cx="2808312" cy="30243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err="1"/>
              <a:t>И.п</a:t>
            </a:r>
            <a:r>
              <a:rPr lang="ru-RU" sz="2800" dirty="0"/>
              <a:t>. </a:t>
            </a:r>
            <a:r>
              <a:rPr lang="ru-RU" sz="2800" dirty="0" err="1"/>
              <a:t>щы</a:t>
            </a:r>
            <a:r>
              <a:rPr lang="ru-RU" sz="2800" dirty="0" err="1">
                <a:solidFill>
                  <a:srgbClr val="FF0000"/>
                </a:solidFill>
              </a:rPr>
              <a:t>р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dirty="0" err="1"/>
              <a:t>Э.п</a:t>
            </a:r>
            <a:r>
              <a:rPr lang="ru-RU" sz="2800" dirty="0"/>
              <a:t>. </a:t>
            </a:r>
            <a:r>
              <a:rPr lang="ru-RU" sz="2800" dirty="0" err="1"/>
              <a:t>щы</a:t>
            </a:r>
            <a:r>
              <a:rPr lang="ru-RU" sz="2800" dirty="0" err="1">
                <a:solidFill>
                  <a:srgbClr val="FF0000"/>
                </a:solidFill>
              </a:rPr>
              <a:t>м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dirty="0" err="1"/>
              <a:t>П.п</a:t>
            </a:r>
            <a:r>
              <a:rPr lang="ru-RU" sz="2800" dirty="0"/>
              <a:t>. щы</a:t>
            </a:r>
            <a:r>
              <a:rPr lang="ru-RU" sz="2800" dirty="0">
                <a:solidFill>
                  <a:srgbClr val="FF0000"/>
                </a:solidFill>
              </a:rPr>
              <a:t>мк1э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</a:rPr>
              <a:t>(к1э)</a:t>
            </a:r>
          </a:p>
          <a:p>
            <a:r>
              <a:rPr lang="ru-RU" sz="2800" dirty="0" err="1"/>
              <a:t>О.п</a:t>
            </a:r>
            <a:r>
              <a:rPr lang="ru-RU" sz="2800" dirty="0"/>
              <a:t>. </a:t>
            </a:r>
            <a:r>
              <a:rPr lang="ru-RU" sz="2800" dirty="0" err="1" smtClean="0"/>
              <a:t>щы</a:t>
            </a:r>
            <a:r>
              <a:rPr lang="ru-RU" sz="2800" dirty="0" err="1" smtClean="0">
                <a:solidFill>
                  <a:srgbClr val="FF0000"/>
                </a:solidFill>
              </a:rPr>
              <a:t>рауэ</a:t>
            </a:r>
            <a:r>
              <a:rPr lang="ru-RU" sz="2800" dirty="0" smtClean="0">
                <a:solidFill>
                  <a:srgbClr val="FF0000"/>
                </a:solidFill>
              </a:rPr>
              <a:t> (</a:t>
            </a:r>
            <a:r>
              <a:rPr lang="ru-RU" sz="2800" dirty="0" err="1" smtClean="0">
                <a:solidFill>
                  <a:srgbClr val="FF0000"/>
                </a:solidFill>
              </a:rPr>
              <a:t>уэ</a:t>
            </a:r>
            <a:r>
              <a:rPr lang="ru-RU" sz="2800" dirty="0" smtClean="0">
                <a:solidFill>
                  <a:srgbClr val="FF0000"/>
                </a:solidFill>
              </a:rPr>
              <a:t>)</a:t>
            </a:r>
            <a:endParaRPr lang="ru-RU" sz="2800" dirty="0">
              <a:solidFill>
                <a:srgbClr val="FF0000"/>
              </a:solidFill>
            </a:endParaRPr>
          </a:p>
          <a:p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8244408" y="5877272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987824" y="1924731"/>
            <a:ext cx="2808312" cy="302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err="1" smtClean="0"/>
              <a:t>еханэ</a:t>
            </a:r>
            <a:r>
              <a:rPr lang="ru-RU" sz="2800" dirty="0" err="1" smtClean="0">
                <a:solidFill>
                  <a:srgbClr val="FF0000"/>
                </a:solidFill>
              </a:rPr>
              <a:t>р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err="1" smtClean="0"/>
              <a:t>еханэ</a:t>
            </a:r>
            <a:r>
              <a:rPr lang="ru-RU" sz="2800" dirty="0" err="1" smtClean="0">
                <a:solidFill>
                  <a:srgbClr val="FF0000"/>
                </a:solidFill>
              </a:rPr>
              <a:t>м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еханэ</a:t>
            </a:r>
            <a:r>
              <a:rPr lang="ru-RU" sz="2800" dirty="0" smtClean="0">
                <a:solidFill>
                  <a:srgbClr val="FF0000"/>
                </a:solidFill>
              </a:rPr>
              <a:t>мк1э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(к1э)</a:t>
            </a:r>
          </a:p>
          <a:p>
            <a:r>
              <a:rPr lang="ru-RU" sz="2800" dirty="0" err="1" smtClean="0"/>
              <a:t>еханэрауэ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(у)</a:t>
            </a:r>
          </a:p>
          <a:p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777628" y="1924731"/>
            <a:ext cx="3168352" cy="302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err="1" smtClean="0"/>
              <a:t>блырыблы</a:t>
            </a:r>
            <a:r>
              <a:rPr lang="ru-RU" sz="2800" dirty="0" err="1" smtClean="0">
                <a:solidFill>
                  <a:srgbClr val="FF0000"/>
                </a:solidFill>
              </a:rPr>
              <a:t>р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err="1" smtClean="0"/>
              <a:t>блырыблы</a:t>
            </a:r>
            <a:r>
              <a:rPr lang="ru-RU" sz="2800" dirty="0" err="1" smtClean="0">
                <a:solidFill>
                  <a:srgbClr val="FF0000"/>
                </a:solidFill>
              </a:rPr>
              <a:t>м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блырыблы</a:t>
            </a:r>
            <a:r>
              <a:rPr lang="ru-RU" sz="2800" dirty="0" smtClean="0">
                <a:solidFill>
                  <a:srgbClr val="FF0000"/>
                </a:solidFill>
              </a:rPr>
              <a:t>мк1э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(к1э)</a:t>
            </a:r>
          </a:p>
          <a:p>
            <a:r>
              <a:rPr lang="ru-RU" sz="2800" dirty="0" err="1" smtClean="0"/>
              <a:t>блырыблы</a:t>
            </a:r>
            <a:r>
              <a:rPr lang="ru-RU" sz="2800" dirty="0" err="1" smtClean="0">
                <a:solidFill>
                  <a:srgbClr val="FF0000"/>
                </a:solidFill>
              </a:rPr>
              <a:t>рауэ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(у)</a:t>
            </a:r>
          </a:p>
          <a:p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601</TotalTime>
  <Words>347</Words>
  <Application>Microsoft Office PowerPoint</Application>
  <PresentationFormat>Экран (4:3)</PresentationFormat>
  <Paragraphs>134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Изучаем  кабардинский язык</vt:lpstr>
      <vt:lpstr>Псалъэщ1эхэр зыдогъащ1э</vt:lpstr>
      <vt:lpstr>Презентация PowerPoint</vt:lpstr>
      <vt:lpstr>Употребление  количественных числительных</vt:lpstr>
      <vt:lpstr>Псэущхьэхэр дапщэ зэрыхъур?</vt:lpstr>
      <vt:lpstr>Употребление порядковых числительных.</vt:lpstr>
      <vt:lpstr>Таблица числительных</vt:lpstr>
      <vt:lpstr>Дробные и кратные числительные.</vt:lpstr>
      <vt:lpstr>Склонение числительных.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33</cp:revision>
  <dcterms:created xsi:type="dcterms:W3CDTF">2014-03-12T17:19:47Z</dcterms:created>
  <dcterms:modified xsi:type="dcterms:W3CDTF">2014-10-14T05:23:08Z</dcterms:modified>
</cp:coreProperties>
</file>