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9" r:id="rId3"/>
    <p:sldId id="277" r:id="rId4"/>
    <p:sldId id="281" r:id="rId5"/>
    <p:sldId id="283" r:id="rId6"/>
    <p:sldId id="282" r:id="rId7"/>
    <p:sldId id="28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07C9-292F-4772-80FF-D1698E4A8F3E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C54F-EF04-48F9-8F98-D01837680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5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C54F-EF04-48F9-8F98-D01837680C5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1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14.10.2014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</a:t>
            </a: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№</a:t>
            </a:r>
            <a:r>
              <a:rPr lang="ru-RU" sz="4400" b="1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93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526" y="332656"/>
            <a:ext cx="8568952" cy="864096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Аудирование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340768"/>
            <a:ext cx="8676964" cy="4536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dirty="0">
                <a:solidFill>
                  <a:schemeClr val="tx1"/>
                </a:solidFill>
              </a:rPr>
              <a:t>Ар </a:t>
            </a:r>
            <a:r>
              <a:rPr lang="ru-RU" sz="3200" dirty="0" err="1">
                <a:solidFill>
                  <a:schemeClr val="tx1"/>
                </a:solidFill>
              </a:rPr>
              <a:t>псэущхьэщ</a:t>
            </a:r>
            <a:r>
              <a:rPr lang="ru-RU" sz="3200" dirty="0">
                <a:solidFill>
                  <a:schemeClr val="tx1"/>
                </a:solidFill>
              </a:rPr>
              <a:t>.  Ар </a:t>
            </a:r>
            <a:r>
              <a:rPr lang="ru-RU" sz="3200" dirty="0" err="1">
                <a:solidFill>
                  <a:schemeClr val="tx1"/>
                </a:solidFill>
              </a:rPr>
              <a:t>псэущхьэ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инкъым</a:t>
            </a:r>
            <a:r>
              <a:rPr lang="ru-RU" sz="3200" dirty="0">
                <a:solidFill>
                  <a:schemeClr val="tx1"/>
                </a:solidFill>
              </a:rPr>
              <a:t>. А </a:t>
            </a:r>
            <a:r>
              <a:rPr lang="ru-RU" sz="3200" dirty="0" err="1">
                <a:solidFill>
                  <a:schemeClr val="tx1"/>
                </a:solidFill>
              </a:rPr>
              <a:t>псэущхьэр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дахэ</a:t>
            </a:r>
            <a:r>
              <a:rPr lang="ru-RU" sz="3200" dirty="0">
                <a:solidFill>
                  <a:schemeClr val="tx1"/>
                </a:solidFill>
              </a:rPr>
              <a:t> ц1ык1ущ. Ар </a:t>
            </a:r>
            <a:r>
              <a:rPr lang="ru-RU" sz="3200" dirty="0" err="1">
                <a:solidFill>
                  <a:schemeClr val="tx1"/>
                </a:solidFill>
              </a:rPr>
              <a:t>щабэщ</a:t>
            </a:r>
            <a:r>
              <a:rPr lang="ru-RU" sz="3200" dirty="0">
                <a:solidFill>
                  <a:schemeClr val="tx1"/>
                </a:solidFill>
              </a:rPr>
              <a:t>. А </a:t>
            </a:r>
            <a:r>
              <a:rPr lang="ru-RU" sz="3200" dirty="0" err="1">
                <a:solidFill>
                  <a:schemeClr val="tx1"/>
                </a:solidFill>
              </a:rPr>
              <a:t>псэущхьэр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унэм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щопсэу</a:t>
            </a:r>
            <a:r>
              <a:rPr lang="ru-RU" sz="3200" dirty="0">
                <a:solidFill>
                  <a:schemeClr val="tx1"/>
                </a:solidFill>
              </a:rPr>
              <a:t>. Абы ф1ыуэ </a:t>
            </a:r>
            <a:r>
              <a:rPr lang="ru-RU" sz="3200" dirty="0" err="1">
                <a:solidFill>
                  <a:schemeClr val="tx1"/>
                </a:solidFill>
              </a:rPr>
              <a:t>елъагъу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шэ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err="1">
                <a:solidFill>
                  <a:schemeClr val="tx1"/>
                </a:solidFill>
              </a:rPr>
              <a:t>лы</a:t>
            </a:r>
            <a:r>
              <a:rPr lang="ru-RU" sz="3200" dirty="0">
                <a:solidFill>
                  <a:schemeClr val="tx1"/>
                </a:solidFill>
              </a:rPr>
              <a:t>.  Сыт ар? </a:t>
            </a:r>
            <a:r>
              <a:rPr lang="ru-RU" sz="3200" i="1" dirty="0">
                <a:solidFill>
                  <a:schemeClr val="tx1"/>
                </a:solidFill>
              </a:rPr>
              <a:t>(</a:t>
            </a:r>
            <a:r>
              <a:rPr lang="ru-RU" sz="3200" i="1" dirty="0" err="1" smtClean="0">
                <a:solidFill>
                  <a:schemeClr val="tx1"/>
                </a:solidFill>
              </a:rPr>
              <a:t>Джэду</a:t>
            </a:r>
            <a:r>
              <a:rPr lang="ru-RU" sz="3200" i="1" dirty="0" smtClean="0">
                <a:solidFill>
                  <a:schemeClr val="tx1"/>
                </a:solidFill>
              </a:rPr>
              <a:t>.)</a:t>
            </a:r>
            <a:endParaRPr lang="ru-RU" sz="3200" i="1" dirty="0">
              <a:solidFill>
                <a:schemeClr val="tx1"/>
              </a:solidFill>
            </a:endParaRPr>
          </a:p>
          <a:p>
            <a:pPr algn="just"/>
            <a:r>
              <a:rPr lang="ru-RU" sz="3200" dirty="0">
                <a:solidFill>
                  <a:schemeClr val="tx1"/>
                </a:solidFill>
              </a:rPr>
              <a:t>Ар </a:t>
            </a:r>
            <a:r>
              <a:rPr lang="ru-RU" sz="3200" dirty="0" err="1">
                <a:solidFill>
                  <a:schemeClr val="tx1"/>
                </a:solidFill>
              </a:rPr>
              <a:t>псэущхьэщ</a:t>
            </a:r>
            <a:r>
              <a:rPr lang="ru-RU" sz="3200" dirty="0">
                <a:solidFill>
                  <a:schemeClr val="tx1"/>
                </a:solidFill>
              </a:rPr>
              <a:t>. Ар </a:t>
            </a:r>
            <a:r>
              <a:rPr lang="ru-RU" sz="3200" dirty="0" err="1">
                <a:solidFill>
                  <a:schemeClr val="tx1"/>
                </a:solidFill>
              </a:rPr>
              <a:t>унэ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псэущхьэщ</a:t>
            </a:r>
            <a:r>
              <a:rPr lang="ru-RU" sz="3200" dirty="0">
                <a:solidFill>
                  <a:schemeClr val="tx1"/>
                </a:solidFill>
              </a:rPr>
              <a:t>. Ар </a:t>
            </a:r>
            <a:r>
              <a:rPr lang="ru-RU" sz="3200" dirty="0" err="1">
                <a:solidFill>
                  <a:schemeClr val="tx1"/>
                </a:solidFill>
              </a:rPr>
              <a:t>псэущхьэ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инщ</a:t>
            </a:r>
            <a:r>
              <a:rPr lang="ru-RU" sz="3200" dirty="0">
                <a:solidFill>
                  <a:schemeClr val="tx1"/>
                </a:solidFill>
              </a:rPr>
              <a:t>. Абы ф1ыуэ </a:t>
            </a:r>
            <a:r>
              <a:rPr lang="ru-RU" sz="3200" dirty="0" err="1">
                <a:solidFill>
                  <a:schemeClr val="tx1"/>
                </a:solidFill>
              </a:rPr>
              <a:t>елъагъу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удз</a:t>
            </a:r>
            <a:r>
              <a:rPr lang="ru-RU" sz="3200" dirty="0">
                <a:solidFill>
                  <a:schemeClr val="tx1"/>
                </a:solidFill>
              </a:rPr>
              <a:t>. А </a:t>
            </a:r>
            <a:r>
              <a:rPr lang="ru-RU" sz="3200" dirty="0" err="1">
                <a:solidFill>
                  <a:schemeClr val="tx1"/>
                </a:solidFill>
              </a:rPr>
              <a:t>псэущхьэм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шэ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къыдет</a:t>
            </a:r>
            <a:r>
              <a:rPr lang="ru-RU" sz="3200" dirty="0">
                <a:solidFill>
                  <a:schemeClr val="tx1"/>
                </a:solidFill>
              </a:rPr>
              <a:t>. Сыт ар</a:t>
            </a:r>
            <a:r>
              <a:rPr lang="ru-RU" sz="3200" i="1" dirty="0">
                <a:solidFill>
                  <a:schemeClr val="tx1"/>
                </a:solidFill>
              </a:rPr>
              <a:t>? (</a:t>
            </a:r>
            <a:r>
              <a:rPr lang="ru-RU" sz="3200" i="1" dirty="0" err="1" smtClean="0">
                <a:solidFill>
                  <a:schemeClr val="tx1"/>
                </a:solidFill>
              </a:rPr>
              <a:t>Жэм</a:t>
            </a:r>
            <a:r>
              <a:rPr lang="ru-RU" sz="3200" i="1" dirty="0" smtClean="0">
                <a:solidFill>
                  <a:schemeClr val="tx1"/>
                </a:solidFill>
              </a:rPr>
              <a:t>.)</a:t>
            </a:r>
            <a:endParaRPr lang="ru-RU" sz="3200" i="1" dirty="0">
              <a:solidFill>
                <a:schemeClr val="tx1"/>
              </a:solidFill>
            </a:endParaRPr>
          </a:p>
          <a:p>
            <a:pPr algn="just"/>
            <a:r>
              <a:rPr lang="ru-RU" sz="3200" dirty="0">
                <a:solidFill>
                  <a:schemeClr val="tx1"/>
                </a:solidFill>
              </a:rPr>
              <a:t>Ар </a:t>
            </a:r>
            <a:r>
              <a:rPr lang="ru-RU" sz="3200" dirty="0" err="1">
                <a:solidFill>
                  <a:schemeClr val="tx1"/>
                </a:solidFill>
              </a:rPr>
              <a:t>джэдкъазхэм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ящыщщ</a:t>
            </a:r>
            <a:r>
              <a:rPr lang="ru-RU" sz="3200" dirty="0">
                <a:solidFill>
                  <a:schemeClr val="tx1"/>
                </a:solidFill>
              </a:rPr>
              <a:t>. Ар ц1ык1ущ. </a:t>
            </a:r>
            <a:r>
              <a:rPr lang="ru-RU" sz="3200" dirty="0" err="1">
                <a:solidFill>
                  <a:schemeClr val="tx1"/>
                </a:solidFill>
              </a:rPr>
              <a:t>Езыр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гъуэжьщ</a:t>
            </a:r>
            <a:r>
              <a:rPr lang="ru-RU" sz="3200" dirty="0">
                <a:solidFill>
                  <a:schemeClr val="tx1"/>
                </a:solidFill>
              </a:rPr>
              <a:t>, </a:t>
            </a:r>
            <a:r>
              <a:rPr lang="ru-RU" sz="3200" dirty="0" err="1">
                <a:solidFill>
                  <a:schemeClr val="tx1"/>
                </a:solidFill>
              </a:rPr>
              <a:t>щабэщ</a:t>
            </a:r>
            <a:r>
              <a:rPr lang="ru-RU" sz="3200" dirty="0">
                <a:solidFill>
                  <a:schemeClr val="tx1"/>
                </a:solidFill>
              </a:rPr>
              <a:t>. Абы ф1ыуэ </a:t>
            </a:r>
            <a:r>
              <a:rPr lang="ru-RU" sz="3200" dirty="0" err="1">
                <a:solidFill>
                  <a:schemeClr val="tx1"/>
                </a:solidFill>
              </a:rPr>
              <a:t>елъагъу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псыр</a:t>
            </a:r>
            <a:r>
              <a:rPr lang="ru-RU" sz="3200" dirty="0">
                <a:solidFill>
                  <a:schemeClr val="tx1"/>
                </a:solidFill>
              </a:rPr>
              <a:t>. Ар </a:t>
            </a:r>
            <a:r>
              <a:rPr lang="ru-RU" sz="3200" dirty="0" err="1">
                <a:solidFill>
                  <a:schemeClr val="tx1"/>
                </a:solidFill>
              </a:rPr>
              <a:t>шыр</a:t>
            </a:r>
            <a:r>
              <a:rPr lang="ru-RU" sz="3200" dirty="0">
                <a:solidFill>
                  <a:schemeClr val="tx1"/>
                </a:solidFill>
              </a:rPr>
              <a:t> ц1ык1ущ. Сыт ар?</a:t>
            </a:r>
            <a:r>
              <a:rPr lang="ru-RU" sz="3200" i="1" dirty="0">
                <a:solidFill>
                  <a:schemeClr val="tx1"/>
                </a:solidFill>
              </a:rPr>
              <a:t> (</a:t>
            </a:r>
            <a:r>
              <a:rPr lang="ru-RU" sz="3200" i="1" dirty="0" err="1">
                <a:solidFill>
                  <a:schemeClr val="tx1"/>
                </a:solidFill>
              </a:rPr>
              <a:t>Бабыщ</a:t>
            </a:r>
            <a:r>
              <a:rPr lang="ru-RU" sz="3200" i="1" dirty="0">
                <a:solidFill>
                  <a:schemeClr val="tx1"/>
                </a:solidFill>
              </a:rPr>
              <a:t> </a:t>
            </a:r>
            <a:r>
              <a:rPr lang="ru-RU" sz="3200" i="1" dirty="0" err="1" smtClean="0">
                <a:solidFill>
                  <a:schemeClr val="tx1"/>
                </a:solidFill>
              </a:rPr>
              <a:t>шыр</a:t>
            </a:r>
            <a:r>
              <a:rPr lang="ru-RU" sz="3200" i="1" dirty="0" smtClean="0">
                <a:solidFill>
                  <a:schemeClr val="tx1"/>
                </a:solidFill>
              </a:rPr>
              <a:t>.)</a:t>
            </a:r>
            <a:endParaRPr lang="ru-RU" sz="3200" i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9532" y="5349977"/>
            <a:ext cx="8568952" cy="8873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63688" y="5989962"/>
            <a:ext cx="5832648" cy="6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Составить аналогично.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928992" cy="1296144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Бжыгъэц1эхэм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къытыдогъэзэж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.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48965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На какие вопросы отвечают числительные?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Количественные - </a:t>
            </a:r>
            <a:r>
              <a:rPr lang="ru-RU" sz="3200" b="1" dirty="0" err="1" smtClean="0">
                <a:solidFill>
                  <a:schemeClr val="tx1"/>
                </a:solidFill>
              </a:rPr>
              <a:t>дапщэ</a:t>
            </a:r>
            <a:r>
              <a:rPr lang="ru-RU" sz="3200" b="1" dirty="0" smtClean="0">
                <a:solidFill>
                  <a:schemeClr val="tx1"/>
                </a:solidFill>
              </a:rPr>
              <a:t>?  </a:t>
            </a:r>
            <a:r>
              <a:rPr lang="ru-RU" sz="3200" dirty="0" smtClean="0">
                <a:solidFill>
                  <a:schemeClr val="tx1"/>
                </a:solidFill>
              </a:rPr>
              <a:t>Примеры: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Порядковые - </a:t>
            </a:r>
            <a:r>
              <a:rPr lang="ru-RU" sz="3200" b="1" dirty="0" err="1">
                <a:solidFill>
                  <a:schemeClr val="tx1"/>
                </a:solidFill>
              </a:rPr>
              <a:t>е</a:t>
            </a:r>
            <a:r>
              <a:rPr lang="ru-RU" sz="3200" b="1" dirty="0" err="1" smtClean="0">
                <a:solidFill>
                  <a:schemeClr val="tx1"/>
                </a:solidFill>
              </a:rPr>
              <a:t>дапщанэ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r>
              <a:rPr lang="ru-RU" sz="3200" dirty="0">
                <a:solidFill>
                  <a:schemeClr val="tx1"/>
                </a:solidFill>
              </a:rPr>
              <a:t>Примеры: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Разделительные - ? </a:t>
            </a:r>
          </a:p>
          <a:p>
            <a:pPr marL="0" lvl="0" indent="0">
              <a:spcBef>
                <a:spcPts val="0"/>
              </a:spcBef>
              <a:buClr>
                <a:srgbClr val="7FD13B"/>
              </a:buClr>
              <a:buNone/>
            </a:pPr>
            <a:r>
              <a:rPr lang="ru-RU" sz="3200" b="1" dirty="0" err="1" smtClean="0">
                <a:solidFill>
                  <a:schemeClr val="tx1"/>
                </a:solidFill>
              </a:rPr>
              <a:t>Дапщэ-дапщэ</a:t>
            </a:r>
            <a:r>
              <a:rPr lang="ru-RU" sz="3200" b="1" dirty="0" smtClean="0">
                <a:solidFill>
                  <a:schemeClr val="tx1"/>
                </a:solidFill>
              </a:rPr>
              <a:t>? </a:t>
            </a:r>
            <a:r>
              <a:rPr lang="ru-RU" sz="3200" dirty="0">
                <a:solidFill>
                  <a:prstClr val="black"/>
                </a:solidFill>
              </a:rPr>
              <a:t>Примеры: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 err="1" smtClean="0">
                <a:solidFill>
                  <a:schemeClr val="tx1"/>
                </a:solidFill>
              </a:rPr>
              <a:t>Зы</a:t>
            </a:r>
            <a:r>
              <a:rPr lang="ru-RU" sz="3200" u="sng" dirty="0" err="1" smtClean="0">
                <a:solidFill>
                  <a:schemeClr val="tx1"/>
                </a:solidFill>
              </a:rPr>
              <a:t>ры</a:t>
            </a:r>
            <a:r>
              <a:rPr lang="ru-RU" sz="3200" dirty="0" err="1" smtClean="0">
                <a:solidFill>
                  <a:schemeClr val="tx1"/>
                </a:solidFill>
              </a:rPr>
              <a:t>з</a:t>
            </a:r>
            <a:r>
              <a:rPr lang="ru-RU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err="1" smtClean="0">
                <a:solidFill>
                  <a:schemeClr val="tx1"/>
                </a:solidFill>
              </a:rPr>
              <a:t>блы</a:t>
            </a:r>
            <a:r>
              <a:rPr lang="ru-RU" sz="3200" u="sng" dirty="0" err="1" smtClean="0">
                <a:solidFill>
                  <a:schemeClr val="tx1"/>
                </a:solidFill>
              </a:rPr>
              <a:t>ры</a:t>
            </a:r>
            <a:r>
              <a:rPr lang="ru-RU" sz="3200" dirty="0" err="1" smtClean="0">
                <a:solidFill>
                  <a:schemeClr val="tx1"/>
                </a:solidFill>
              </a:rPr>
              <a:t>бл</a:t>
            </a:r>
            <a:r>
              <a:rPr lang="ru-RU" sz="3200" dirty="0" smtClean="0">
                <a:solidFill>
                  <a:schemeClr val="tx1"/>
                </a:solidFill>
              </a:rPr>
              <a:t>; пщык1уз-пщык1уз, т1ощ1-т1ощ1; хыщ1-хыщ1</a:t>
            </a:r>
            <a:r>
              <a:rPr lang="ru-RU" sz="3200" u="sng" dirty="0" smtClean="0">
                <a:solidFill>
                  <a:schemeClr val="tx1"/>
                </a:solidFill>
              </a:rPr>
              <a:t>рэ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тху</a:t>
            </a:r>
            <a:r>
              <a:rPr lang="ru-RU" sz="3200" u="sng" dirty="0" err="1" smtClean="0">
                <a:solidFill>
                  <a:schemeClr val="tx1"/>
                </a:solidFill>
              </a:rPr>
              <a:t>ры</a:t>
            </a:r>
            <a:r>
              <a:rPr lang="ru-RU" sz="3200" dirty="0" err="1" smtClean="0">
                <a:solidFill>
                  <a:schemeClr val="tx1"/>
                </a:solidFill>
              </a:rPr>
              <a:t>тху</a:t>
            </a:r>
            <a:r>
              <a:rPr lang="ru-RU" sz="3200" u="sng" dirty="0" err="1" smtClean="0">
                <a:solidFill>
                  <a:schemeClr val="tx1"/>
                </a:solidFill>
              </a:rPr>
              <a:t>рэ</a:t>
            </a:r>
            <a:endParaRPr lang="ru-RU" sz="3200" u="sng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Кратные - ?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200" b="1" dirty="0" err="1" smtClean="0">
                <a:solidFill>
                  <a:schemeClr val="tx1"/>
                </a:solidFill>
              </a:rPr>
              <a:t>Дапщэрэ</a:t>
            </a:r>
            <a:r>
              <a:rPr lang="ru-RU" sz="3200" b="1" dirty="0" smtClean="0">
                <a:solidFill>
                  <a:schemeClr val="tx1"/>
                </a:solidFill>
              </a:rPr>
              <a:t>? </a:t>
            </a:r>
            <a:r>
              <a:rPr lang="ru-RU" sz="3200" dirty="0" err="1">
                <a:solidFill>
                  <a:schemeClr val="tx1"/>
                </a:solidFill>
              </a:rPr>
              <a:t>Х</a:t>
            </a:r>
            <a:r>
              <a:rPr lang="ru-RU" sz="3200" b="1" dirty="0" err="1" smtClean="0">
                <a:solidFill>
                  <a:schemeClr val="tx1"/>
                </a:solidFill>
              </a:rPr>
              <a:t>э</a:t>
            </a:r>
            <a:r>
              <a:rPr lang="ru-RU" sz="3200" dirty="0" smtClean="0">
                <a:solidFill>
                  <a:schemeClr val="tx1"/>
                </a:solidFill>
              </a:rPr>
              <a:t>, пщ1</a:t>
            </a:r>
            <a:r>
              <a:rPr lang="ru-RU" sz="3200" b="1" dirty="0" smtClean="0">
                <a:solidFill>
                  <a:schemeClr val="tx1"/>
                </a:solidFill>
              </a:rPr>
              <a:t>э</a:t>
            </a:r>
            <a:r>
              <a:rPr lang="ru-RU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err="1" smtClean="0">
                <a:solidFill>
                  <a:schemeClr val="tx1"/>
                </a:solidFill>
              </a:rPr>
              <a:t>щэныкъуэ</a:t>
            </a:r>
            <a:r>
              <a:rPr lang="ru-RU" sz="3200" b="1" dirty="0" err="1" smtClean="0">
                <a:solidFill>
                  <a:schemeClr val="tx1"/>
                </a:solidFill>
              </a:rPr>
              <a:t>рэ</a:t>
            </a:r>
            <a:endParaRPr lang="ru-RU" sz="3200" b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3240360" cy="38884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п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о 5 штук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п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о 10 штук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п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о 20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п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о 30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п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о 25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п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о 46</a:t>
            </a:r>
            <a:endParaRPr lang="ru-RU" sz="3200" dirty="0">
              <a:solidFill>
                <a:schemeClr val="tx1"/>
              </a:solidFill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5526" y="332656"/>
            <a:ext cx="8568952" cy="864096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Адыгэбзэк1э жыф1э.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52982" y="1556792"/>
            <a:ext cx="5023473" cy="3888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450215" algn="just">
              <a:lnSpc>
                <a:spcPct val="11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по 5 книг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по 10 яблок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по 20 стульев  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по 30 столов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по 25 домов</a:t>
            </a:r>
          </a:p>
          <a:p>
            <a:pPr marL="144000" indent="450215" algn="just">
              <a:lnSpc>
                <a:spcPct val="115000"/>
              </a:lnSpc>
              <a:spcBef>
                <a:spcPts val="0"/>
              </a:spcBef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по 46 ящиков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41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9036496" cy="108012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Бжыгъэц1эхэр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хэвгъэувэж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.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784976" cy="4462264"/>
          </a:xfrm>
        </p:spPr>
        <p:txBody>
          <a:bodyPr>
            <a:normAutofit lnSpcReduction="10000"/>
          </a:bodyPr>
          <a:lstStyle/>
          <a:p>
            <a:endParaRPr lang="ru-RU" sz="3200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rgbClr val="FF0000"/>
                </a:solidFill>
              </a:rPr>
              <a:t>Дапщэ-дапщэ</a:t>
            </a:r>
            <a:r>
              <a:rPr lang="ru-RU" sz="32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ru-RU" sz="3200" dirty="0" err="1" smtClean="0">
                <a:solidFill>
                  <a:schemeClr val="tx1"/>
                </a:solidFill>
              </a:rPr>
              <a:t>Хъыджэбз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ц1ык1ухэм </a:t>
            </a:r>
            <a:r>
              <a:rPr lang="ru-RU" sz="3200" dirty="0" err="1">
                <a:solidFill>
                  <a:schemeClr val="tx1"/>
                </a:solidFill>
              </a:rPr>
              <a:t>бостей</a:t>
            </a:r>
            <a:r>
              <a:rPr lang="ru-RU" sz="3200" dirty="0">
                <a:solidFill>
                  <a:schemeClr val="tx1"/>
                </a:solidFill>
              </a:rPr>
              <a:t> ... я1эщ.</a:t>
            </a:r>
          </a:p>
          <a:p>
            <a:r>
              <a:rPr lang="ru-RU" sz="3200" dirty="0">
                <a:solidFill>
                  <a:schemeClr val="tx1"/>
                </a:solidFill>
              </a:rPr>
              <a:t>Щ1алэ ц1ык1ухэм пы1э ... я1эщ.</a:t>
            </a:r>
          </a:p>
          <a:p>
            <a:r>
              <a:rPr lang="ru-RU" sz="3200" dirty="0">
                <a:solidFill>
                  <a:schemeClr val="tx1"/>
                </a:solidFill>
              </a:rPr>
              <a:t>Щ1алэхэм телефон ... я1эщ.</a:t>
            </a:r>
          </a:p>
          <a:p>
            <a:r>
              <a:rPr lang="ru-RU" sz="3200" dirty="0" err="1">
                <a:solidFill>
                  <a:schemeClr val="tx1"/>
                </a:solidFill>
              </a:rPr>
              <a:t>Сабийхэм</a:t>
            </a:r>
            <a:r>
              <a:rPr lang="ru-RU" sz="3200" dirty="0">
                <a:solidFill>
                  <a:schemeClr val="tx1"/>
                </a:solidFill>
              </a:rPr>
              <a:t> топ ... я1ыгъщ. (</a:t>
            </a:r>
            <a:r>
              <a:rPr lang="en-US" sz="3200" b="1" dirty="0">
                <a:solidFill>
                  <a:schemeClr val="tx1"/>
                </a:solidFill>
              </a:rPr>
              <a:t>I</a:t>
            </a:r>
            <a:r>
              <a:rPr lang="ru-RU" sz="3200" b="1" dirty="0" err="1">
                <a:solidFill>
                  <a:schemeClr val="tx1"/>
                </a:solidFill>
              </a:rPr>
              <a:t>ыгъын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dirty="0">
                <a:solidFill>
                  <a:schemeClr val="tx1"/>
                </a:solidFill>
              </a:rPr>
              <a:t>– держать)</a:t>
            </a:r>
          </a:p>
          <a:p>
            <a:r>
              <a:rPr lang="ru-RU" sz="3200" dirty="0" err="1">
                <a:solidFill>
                  <a:schemeClr val="tx1"/>
                </a:solidFill>
              </a:rPr>
              <a:t>Зэныбжьэгъухэм</a:t>
            </a:r>
            <a:r>
              <a:rPr lang="ru-RU" sz="3200" dirty="0">
                <a:solidFill>
                  <a:schemeClr val="tx1"/>
                </a:solidFill>
              </a:rPr>
              <a:t> тетрадь ... я1ыгъщ.</a:t>
            </a:r>
          </a:p>
          <a:p>
            <a:r>
              <a:rPr lang="ru-RU" sz="3200" dirty="0" err="1">
                <a:solidFill>
                  <a:schemeClr val="tx1"/>
                </a:solidFill>
              </a:rPr>
              <a:t>Зэкъуэшхэм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тхылъ</a:t>
            </a:r>
            <a:r>
              <a:rPr lang="ru-RU" sz="3200" dirty="0">
                <a:solidFill>
                  <a:schemeClr val="tx1"/>
                </a:solidFill>
              </a:rPr>
              <a:t> ... я1ыгъщ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6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0014"/>
            <a:ext cx="7704856" cy="110473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Фыкъеджэ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бжыгъэц1эхэм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6144" y="1412776"/>
            <a:ext cx="8733548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800" b="1" dirty="0"/>
              <a:t>1672 г. – </a:t>
            </a:r>
            <a:r>
              <a:rPr lang="ru-RU" sz="2800" b="1" dirty="0" err="1"/>
              <a:t>минрэ</a:t>
            </a:r>
            <a:r>
              <a:rPr lang="ru-RU" sz="2800" b="1" dirty="0"/>
              <a:t> </a:t>
            </a:r>
            <a:r>
              <a:rPr lang="ru-RU" sz="2800" b="1" dirty="0" err="1"/>
              <a:t>щихрэ</a:t>
            </a:r>
            <a:r>
              <a:rPr lang="ru-RU" sz="2800" b="1" dirty="0"/>
              <a:t> блыщ1рэ т1у </a:t>
            </a:r>
            <a:r>
              <a:rPr lang="ru-RU" sz="2800" b="1" dirty="0" err="1" smtClean="0"/>
              <a:t>гъэ</a:t>
            </a:r>
            <a:endParaRPr lang="en-US" sz="2800" b="1" dirty="0"/>
          </a:p>
          <a:p>
            <a:pPr algn="just"/>
            <a:r>
              <a:rPr lang="en-US" sz="2800" b="1" dirty="0"/>
              <a:t>1812 </a:t>
            </a:r>
            <a:r>
              <a:rPr lang="ru-RU" sz="2800" b="1" dirty="0"/>
              <a:t>г. – </a:t>
            </a:r>
            <a:r>
              <a:rPr lang="ru-RU" sz="2800" b="1" dirty="0" err="1"/>
              <a:t>минрэ</a:t>
            </a:r>
            <a:r>
              <a:rPr lang="ru-RU" sz="2800" b="1" dirty="0"/>
              <a:t> </a:t>
            </a:r>
            <a:r>
              <a:rPr lang="ru-RU" sz="2800" b="1" dirty="0" err="1"/>
              <a:t>щийрэ</a:t>
            </a:r>
            <a:r>
              <a:rPr lang="ru-RU" sz="2800" b="1" dirty="0"/>
              <a:t> пщык1ут1 </a:t>
            </a:r>
            <a:r>
              <a:rPr lang="ru-RU" sz="2800" b="1" dirty="0" err="1"/>
              <a:t>гъэ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pPr algn="just"/>
            <a:r>
              <a:rPr lang="ru-RU" sz="2800" b="1" dirty="0" smtClean="0"/>
              <a:t>1860 </a:t>
            </a:r>
            <a:r>
              <a:rPr lang="ru-RU" sz="2800" b="1" dirty="0"/>
              <a:t>г. – </a:t>
            </a:r>
            <a:r>
              <a:rPr lang="ru-RU" sz="2800" b="1" dirty="0" err="1"/>
              <a:t>минрэ</a:t>
            </a:r>
            <a:r>
              <a:rPr lang="ru-RU" sz="2800" b="1" dirty="0"/>
              <a:t> </a:t>
            </a:r>
            <a:r>
              <a:rPr lang="ru-RU" sz="2800" b="1" dirty="0" err="1"/>
              <a:t>щийрэ</a:t>
            </a:r>
            <a:r>
              <a:rPr lang="ru-RU" sz="2800" b="1" dirty="0"/>
              <a:t> хыщ1 </a:t>
            </a:r>
            <a:r>
              <a:rPr lang="ru-RU" sz="2800" b="1" dirty="0" err="1" smtClean="0"/>
              <a:t>гъэ</a:t>
            </a:r>
            <a:endParaRPr lang="ru-RU" sz="2800" b="1" dirty="0"/>
          </a:p>
          <a:p>
            <a:pPr algn="just"/>
            <a:r>
              <a:rPr lang="ru-RU" sz="2800" b="1" dirty="0"/>
              <a:t>1945 г. – </a:t>
            </a:r>
            <a:r>
              <a:rPr lang="ru-RU" sz="2800" b="1" dirty="0" err="1"/>
              <a:t>минрэ</a:t>
            </a:r>
            <a:r>
              <a:rPr lang="ru-RU" sz="2800" b="1" dirty="0"/>
              <a:t> </a:t>
            </a:r>
            <a:r>
              <a:rPr lang="ru-RU" sz="2800" b="1" dirty="0" err="1"/>
              <a:t>щибгъурэ</a:t>
            </a:r>
            <a:r>
              <a:rPr lang="ru-RU" sz="2800" b="1" dirty="0"/>
              <a:t> пл1ыщ1рэ </a:t>
            </a:r>
            <a:r>
              <a:rPr lang="ru-RU" sz="2800" b="1" dirty="0" err="1"/>
              <a:t>тху</a:t>
            </a:r>
            <a:r>
              <a:rPr lang="ru-RU" sz="2800" b="1" dirty="0"/>
              <a:t> </a:t>
            </a:r>
            <a:r>
              <a:rPr lang="ru-RU" sz="2800" b="1" dirty="0" err="1" smtClean="0"/>
              <a:t>гъэ</a:t>
            </a:r>
            <a:endParaRPr lang="ru-RU" sz="2800" b="1" dirty="0"/>
          </a:p>
          <a:p>
            <a:pPr algn="just"/>
            <a:r>
              <a:rPr lang="ru-RU" sz="2800" b="1" dirty="0"/>
              <a:t>1961 г. – </a:t>
            </a:r>
            <a:r>
              <a:rPr lang="ru-RU" sz="2800" b="1" dirty="0" err="1"/>
              <a:t>минрэ</a:t>
            </a:r>
            <a:r>
              <a:rPr lang="ru-RU" sz="2800" b="1" dirty="0"/>
              <a:t> </a:t>
            </a:r>
            <a:r>
              <a:rPr lang="ru-RU" sz="2800" b="1" dirty="0" err="1"/>
              <a:t>щибгъурэ</a:t>
            </a:r>
            <a:r>
              <a:rPr lang="ru-RU" sz="2800" b="1" dirty="0"/>
              <a:t> хыщ1рэ </a:t>
            </a:r>
            <a:r>
              <a:rPr lang="ru-RU" sz="2800" b="1" dirty="0" err="1"/>
              <a:t>зы</a:t>
            </a:r>
            <a:r>
              <a:rPr lang="ru-RU" sz="2800" b="1" dirty="0"/>
              <a:t> </a:t>
            </a:r>
            <a:r>
              <a:rPr lang="ru-RU" sz="2800" b="1" dirty="0" err="1" smtClean="0"/>
              <a:t>гъэ</a:t>
            </a:r>
            <a:endParaRPr lang="ru-RU" sz="2800" b="1" dirty="0"/>
          </a:p>
          <a:p>
            <a:pPr algn="just"/>
            <a:r>
              <a:rPr lang="ru-RU" sz="2800" b="1" dirty="0" smtClean="0"/>
              <a:t>2008 </a:t>
            </a:r>
            <a:r>
              <a:rPr lang="ru-RU" sz="2800" b="1" dirty="0"/>
              <a:t>г. – минит1рэ и</a:t>
            </a:r>
            <a:r>
              <a:rPr lang="ru-RU" sz="2800" b="1" dirty="0" smtClean="0"/>
              <a:t> </a:t>
            </a:r>
            <a:r>
              <a:rPr lang="ru-RU" sz="2800" b="1" dirty="0" err="1"/>
              <a:t>гъэ</a:t>
            </a:r>
            <a:endParaRPr lang="ru-RU" sz="2800" b="1" dirty="0"/>
          </a:p>
          <a:p>
            <a:pPr algn="just"/>
            <a:r>
              <a:rPr lang="ru-RU" sz="2800" b="1" dirty="0" smtClean="0"/>
              <a:t>2014 </a:t>
            </a:r>
            <a:r>
              <a:rPr lang="ru-RU" sz="2800" b="1" dirty="0"/>
              <a:t>г. – минит1рэ </a:t>
            </a:r>
            <a:r>
              <a:rPr lang="ru-RU" sz="2800" b="1" dirty="0" smtClean="0"/>
              <a:t>пщык1упл1 </a:t>
            </a:r>
            <a:r>
              <a:rPr lang="ru-RU" sz="2800" b="1" dirty="0" err="1"/>
              <a:t>гъэ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pPr algn="just"/>
            <a:endParaRPr lang="ru-RU" sz="2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96594" y="5423474"/>
            <a:ext cx="5832648" cy="607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solidFill>
                  <a:schemeClr val="tx1"/>
                </a:solidFill>
              </a:rPr>
              <a:t>Псалъэуха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зэхэфлъхьэ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5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352928" cy="115212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Фыкъеджэ</a:t>
            </a:r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  <a:latin typeface="+mn-lt"/>
              </a:rPr>
              <a:t>, урысыбзэк1э зэвдзэк1.</a:t>
            </a:r>
            <a:endParaRPr lang="ru-RU" sz="4000" b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318248"/>
          </a:xfrm>
        </p:spPr>
        <p:txBody>
          <a:bodyPr>
            <a:normAutofit lnSpcReduction="10000"/>
          </a:bodyPr>
          <a:lstStyle/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Си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шыпхъу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нэхъыщ1эр 1969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гъэм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ea typeface="Calibri"/>
                <a:cs typeface="Times New Roman"/>
              </a:rPr>
              <a:t>къалъхуащ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. </a:t>
            </a:r>
            <a:r>
              <a:rPr lang="ru-RU" sz="3200" i="1" dirty="0" smtClean="0">
                <a:solidFill>
                  <a:schemeClr val="tx1"/>
                </a:solidFill>
                <a:ea typeface="Calibri"/>
                <a:cs typeface="Times New Roman"/>
              </a:rPr>
              <a:t>(непер.,1 тип)</a:t>
            </a:r>
          </a:p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Си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анэр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1937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гъэм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къалъхуащ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. </a:t>
            </a:r>
            <a:endParaRPr lang="ru-RU" sz="32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Си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ныбжьэгъур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1976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гъэм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къалъхуащ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. </a:t>
            </a:r>
            <a:endParaRPr lang="ru-RU" sz="32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2012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гъэм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дэ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Испанием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дыщы1ащ. </a:t>
            </a:r>
            <a:endParaRPr lang="ru-RU" sz="32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2011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гъэм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ди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унагъуэр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тенджызым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щы1ащ. </a:t>
            </a:r>
            <a:endParaRPr lang="ru-RU" sz="32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457200" indent="45021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1994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гъэм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си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ныбжьэгъур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>
                <a:solidFill>
                  <a:schemeClr val="tx1"/>
                </a:solidFill>
                <a:ea typeface="Calibri"/>
                <a:cs typeface="Times New Roman"/>
              </a:rPr>
              <a:t>Тыркум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 щы1ащ.</a:t>
            </a:r>
            <a:endParaRPr lang="ru-RU" sz="32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6021288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866</TotalTime>
  <Words>334</Words>
  <Application>Microsoft Office PowerPoint</Application>
  <PresentationFormat>Экран (4:3)</PresentationFormat>
  <Paragraphs>55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NewsPrint</vt:lpstr>
      <vt:lpstr>Изучаем  кабардинский язык</vt:lpstr>
      <vt:lpstr>Аудирование</vt:lpstr>
      <vt:lpstr>Бжыгъэц1эхэм къытыдогъэзэж.</vt:lpstr>
      <vt:lpstr>Адыгэбзэк1э жыф1э.</vt:lpstr>
      <vt:lpstr>Бжыгъэц1эхэр хэвгъэувэж.</vt:lpstr>
      <vt:lpstr>Фыкъеджэ бжыгъэц1эхэм</vt:lpstr>
      <vt:lpstr>Фыкъеджэ, урысыбзэк1э зэвдзэк1.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74</cp:revision>
  <dcterms:created xsi:type="dcterms:W3CDTF">2013-11-03T16:46:49Z</dcterms:created>
  <dcterms:modified xsi:type="dcterms:W3CDTF">2014-10-14T06:48:01Z</dcterms:modified>
</cp:coreProperties>
</file>