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80" r:id="rId4"/>
    <p:sldId id="282" r:id="rId5"/>
    <p:sldId id="286" r:id="rId6"/>
    <p:sldId id="285" r:id="rId7"/>
    <p:sldId id="276" r:id="rId8"/>
    <p:sldId id="287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1A96"/>
    <a:srgbClr val="3D8B39"/>
    <a:srgbClr val="E4E462"/>
    <a:srgbClr val="CCCC00"/>
    <a:srgbClr val="B3EBFF"/>
    <a:srgbClr val="89E0FF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15.10.2014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15.10.2014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15.10.2014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15.10.2014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15.10.2014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15.10.2014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15.10.2014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15.10.2014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15.10.2014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15.10.2014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15.10.2014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2872734-F8EE-4AEB-BC52-D92B81508B73}" type="datetimeFigureOut">
              <a:rPr lang="ru-RU" smtClean="0"/>
              <a:t>15.10.2014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8208912" cy="15240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Изучаем </a:t>
            </a:r>
            <a:r>
              <a:rPr kumimoji="0" lang="ru-RU" sz="5400" b="1" i="0" u="none" strike="noStrike" kern="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/>
            </a:r>
            <a:br>
              <a:rPr kumimoji="0" lang="ru-RU" sz="5400" b="1" i="0" u="none" strike="noStrike" kern="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</a:br>
            <a:r>
              <a:rPr kumimoji="0" lang="ru-RU" sz="5400" b="1" i="0" u="none" strike="noStrike" kern="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кабардинский </a:t>
            </a:r>
            <a:r>
              <a:rPr kumimoji="0" lang="ru-RU" sz="5400" b="1" i="0" u="none" strike="noStrike" kern="0" cap="none" spc="50" normalizeH="0" baseline="0" noProof="0" dirty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язык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427984" y="5229200"/>
            <a:ext cx="4536504" cy="897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E67C8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Candara"/>
                <a:cs typeface="Levenim MT" pitchFamily="2" charset="-79"/>
              </a:rPr>
              <a:t>Занятие </a:t>
            </a:r>
            <a:r>
              <a:rPr kumimoji="0" lang="ru-RU" sz="4400" b="1" i="0" u="none" strike="noStrike" kern="120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Candara"/>
                <a:cs typeface="Levenim MT" pitchFamily="2" charset="-79"/>
              </a:rPr>
              <a:t>№</a:t>
            </a:r>
            <a:r>
              <a:rPr lang="ru-RU" sz="4400" b="1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Candara"/>
                <a:cs typeface="Levenim MT" pitchFamily="2" charset="-79"/>
              </a:rPr>
              <a:t>94</a:t>
            </a:r>
            <a:endParaRPr kumimoji="0" lang="ru-RU" sz="4400" b="1" i="0" u="none" strike="noStrike" kern="120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  <a:uLnTx/>
              <a:uFillTx/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27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1440160"/>
          </a:xfrm>
        </p:spPr>
        <p:txBody>
          <a:bodyPr>
            <a:normAutofit/>
          </a:bodyPr>
          <a:lstStyle/>
          <a:p>
            <a:pPr algn="ctr"/>
            <a:r>
              <a:rPr lang="ru-RU" sz="4000" dirty="0" err="1" smtClean="0"/>
              <a:t>Псалъэухахэр</a:t>
            </a:r>
            <a:r>
              <a:rPr lang="ru-RU" sz="4000" dirty="0" smtClean="0"/>
              <a:t> </a:t>
            </a:r>
            <a:br>
              <a:rPr lang="ru-RU" sz="4000" dirty="0" smtClean="0"/>
            </a:br>
            <a:r>
              <a:rPr lang="ru-RU" sz="4000" dirty="0" smtClean="0"/>
              <a:t>урысыбзэк1э  зэвдзэк1.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988840"/>
            <a:ext cx="8136904" cy="29523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72000" indent="0" algn="just">
              <a:spcBef>
                <a:spcPts val="0"/>
              </a:spcBef>
              <a:buNone/>
              <a:tabLst>
                <a:tab pos="630555" algn="l"/>
              </a:tabLst>
            </a:pPr>
            <a:r>
              <a:rPr lang="ru-RU" sz="2800" b="1" i="1" dirty="0" smtClean="0">
                <a:ea typeface="Calibri"/>
                <a:cs typeface="Times New Roman"/>
              </a:rPr>
              <a:t>      Меня </a:t>
            </a:r>
            <a:r>
              <a:rPr lang="ru-RU" sz="2800" b="1" i="1" dirty="0">
                <a:ea typeface="Calibri"/>
                <a:cs typeface="Times New Roman"/>
              </a:rPr>
              <a:t>зовут Наташа. Я родилась в 1974 году. Я родилась в городе Краснодаре. У меня есть сестра. Она родилась в 1979 году. Моя сестра родилась в Нальчике. С 1977 года мы живем в Нальчике. </a:t>
            </a:r>
            <a:endParaRPr lang="ru-RU" sz="2800" b="1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779912" y="5085184"/>
            <a:ext cx="489654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Составить </a:t>
            </a:r>
          </a:p>
          <a:p>
            <a:pPr algn="ctr"/>
            <a:r>
              <a:rPr lang="ru-RU" sz="2800" b="1" dirty="0" smtClean="0"/>
              <a:t>аналогичный рассказ.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86479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80920" cy="129614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 smtClean="0"/>
              <a:t>Упщ1эхэм </a:t>
            </a:r>
            <a:r>
              <a:rPr lang="ru-RU" sz="4400" dirty="0" err="1" smtClean="0"/>
              <a:t>дыкъоджэ</a:t>
            </a:r>
            <a:r>
              <a:rPr lang="ru-RU" sz="4400" dirty="0" smtClean="0"/>
              <a:t>, </a:t>
            </a:r>
            <a:r>
              <a:rPr lang="ru-RU" sz="4400" dirty="0" err="1" smtClean="0"/>
              <a:t>жэуап</a:t>
            </a:r>
            <a:r>
              <a:rPr lang="ru-RU" sz="4400" dirty="0" smtClean="0"/>
              <a:t> </a:t>
            </a:r>
            <a:r>
              <a:rPr lang="ru-RU" sz="4400" dirty="0" err="1" smtClean="0"/>
              <a:t>идот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8712968" cy="4678288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Сыт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хуэдэ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гъэ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укъыщалъхуар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 (Сыт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хуэдэ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гъэм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укъалъхуа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?)</a:t>
            </a:r>
          </a:p>
          <a:p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Сыт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хуэдэ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гъэ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Москва ущык1уар? (Сыт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хуэдэ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гъэм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Москва ук1уа?)</a:t>
            </a:r>
          </a:p>
          <a:p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Сыт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хуэдэ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гъэ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тенджызым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ущыщы1ар? (Сыт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хуэдэ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гъэм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тенджызым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ущы1а?)</a:t>
            </a:r>
          </a:p>
          <a:p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Сыт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хуэдэ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гъэ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лъандэрэ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Кисловодск умык1уарэ?  </a:t>
            </a:r>
          </a:p>
          <a:p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Сыт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хуэдэ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гъэ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лъандэрэ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улажьэрэ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  <a:p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Сыт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хуэдэ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гъэ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лъандэрэ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институтым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ущылажьэрэ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08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260648"/>
            <a:ext cx="6781800" cy="936104"/>
          </a:xfrm>
        </p:spPr>
        <p:txBody>
          <a:bodyPr>
            <a:normAutofit/>
          </a:bodyPr>
          <a:lstStyle/>
          <a:p>
            <a:pPr algn="ctr"/>
            <a:r>
              <a:rPr lang="ru-RU" sz="4000" dirty="0" err="1" smtClean="0"/>
              <a:t>Къытыдогъэзэж</a:t>
            </a:r>
            <a:r>
              <a:rPr lang="ru-RU" sz="4000" dirty="0" smtClean="0"/>
              <a:t>.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4752528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Вопросительное наклонение с суффиксом </a:t>
            </a:r>
            <a:r>
              <a:rPr lang="ru-RU" sz="2800" dirty="0">
                <a:solidFill>
                  <a:srgbClr val="FF0000"/>
                </a:solidFill>
              </a:rPr>
              <a:t>-</a:t>
            </a:r>
            <a:r>
              <a:rPr lang="ru-RU" sz="2800" dirty="0" err="1">
                <a:solidFill>
                  <a:srgbClr val="FF0000"/>
                </a:solidFill>
              </a:rPr>
              <a:t>рэ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образуется от динамических глаголов  настоящего времени. Например, </a:t>
            </a:r>
            <a:r>
              <a:rPr lang="ru-RU" sz="2800" dirty="0" err="1">
                <a:solidFill>
                  <a:srgbClr val="FF0000"/>
                </a:solidFill>
              </a:rPr>
              <a:t>ущыпсэурэ</a:t>
            </a:r>
            <a:r>
              <a:rPr lang="ru-RU" sz="2800" dirty="0">
                <a:solidFill>
                  <a:srgbClr val="FF0000"/>
                </a:solidFill>
              </a:rPr>
              <a:t>? </a:t>
            </a:r>
            <a:r>
              <a:rPr lang="ru-RU" sz="2800" dirty="0" err="1">
                <a:solidFill>
                  <a:srgbClr val="FF0000"/>
                </a:solidFill>
              </a:rPr>
              <a:t>Улажьэрэ</a:t>
            </a:r>
            <a:r>
              <a:rPr lang="ru-RU" sz="2800" dirty="0">
                <a:solidFill>
                  <a:srgbClr val="FF0000"/>
                </a:solidFill>
              </a:rPr>
              <a:t>? </a:t>
            </a:r>
            <a:r>
              <a:rPr lang="ru-RU" sz="2800" dirty="0" err="1">
                <a:solidFill>
                  <a:srgbClr val="FF0000"/>
                </a:solidFill>
              </a:rPr>
              <a:t>Ущеджэрэ</a:t>
            </a:r>
            <a:r>
              <a:rPr lang="ru-RU" sz="2800" dirty="0">
                <a:solidFill>
                  <a:srgbClr val="FF0000"/>
                </a:solidFill>
              </a:rPr>
              <a:t>? Ук1уэрэ? </a:t>
            </a:r>
          </a:p>
          <a:p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От статических глаголов в форме настоящего времени при помощи интонации. Например, </a:t>
            </a:r>
            <a:r>
              <a:rPr lang="ru-RU" sz="2800" dirty="0" err="1">
                <a:solidFill>
                  <a:srgbClr val="FF0000"/>
                </a:solidFill>
              </a:rPr>
              <a:t>илъ</a:t>
            </a:r>
            <a:r>
              <a:rPr lang="ru-RU" sz="2800" dirty="0">
                <a:solidFill>
                  <a:srgbClr val="FF0000"/>
                </a:solidFill>
              </a:rPr>
              <a:t>? </a:t>
            </a:r>
            <a:r>
              <a:rPr lang="ru-RU" sz="2800" dirty="0" err="1">
                <a:solidFill>
                  <a:srgbClr val="FF0000"/>
                </a:solidFill>
              </a:rPr>
              <a:t>Ит</a:t>
            </a:r>
            <a:r>
              <a:rPr lang="ru-RU" sz="2800" dirty="0">
                <a:solidFill>
                  <a:srgbClr val="FF0000"/>
                </a:solidFill>
              </a:rPr>
              <a:t>? </a:t>
            </a:r>
            <a:r>
              <a:rPr lang="ru-RU" sz="2800" dirty="0" err="1">
                <a:solidFill>
                  <a:srgbClr val="FF0000"/>
                </a:solidFill>
              </a:rPr>
              <a:t>Тет</a:t>
            </a:r>
            <a:r>
              <a:rPr lang="ru-RU" sz="2800" dirty="0">
                <a:solidFill>
                  <a:srgbClr val="FF0000"/>
                </a:solidFill>
              </a:rPr>
              <a:t>? </a:t>
            </a:r>
            <a:r>
              <a:rPr lang="ru-RU" sz="2800" dirty="0" err="1">
                <a:solidFill>
                  <a:srgbClr val="FF0000"/>
                </a:solidFill>
              </a:rPr>
              <a:t>Телъ</a:t>
            </a:r>
            <a:r>
              <a:rPr lang="ru-RU" sz="2800" dirty="0">
                <a:solidFill>
                  <a:srgbClr val="FF0000"/>
                </a:solidFill>
              </a:rPr>
              <a:t>?</a:t>
            </a:r>
          </a:p>
          <a:p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От всех глаголов в форме прошедшего и будущего времен оно образуется при помощи интонации. Например, </a:t>
            </a:r>
            <a:r>
              <a:rPr lang="ru-RU" sz="2800" dirty="0">
                <a:solidFill>
                  <a:srgbClr val="FF0000"/>
                </a:solidFill>
              </a:rPr>
              <a:t>упщэф1а? Ук1уа? </a:t>
            </a:r>
            <a:r>
              <a:rPr lang="ru-RU" sz="2800" dirty="0" err="1">
                <a:solidFill>
                  <a:srgbClr val="FF0000"/>
                </a:solidFill>
              </a:rPr>
              <a:t>Утхэну</a:t>
            </a:r>
            <a:r>
              <a:rPr lang="ru-RU" sz="2800" dirty="0">
                <a:solidFill>
                  <a:srgbClr val="FF0000"/>
                </a:solidFill>
              </a:rPr>
              <a:t>? </a:t>
            </a:r>
            <a:r>
              <a:rPr lang="ru-RU" sz="2800" dirty="0" err="1">
                <a:solidFill>
                  <a:srgbClr val="FF0000"/>
                </a:solidFill>
              </a:rPr>
              <a:t>Ущылэжьэну</a:t>
            </a:r>
            <a:r>
              <a:rPr lang="ru-RU" sz="2800" dirty="0">
                <a:solidFill>
                  <a:srgbClr val="FF0000"/>
                </a:solidFill>
              </a:rPr>
              <a:t>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2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Употребление послелога </a:t>
            </a:r>
            <a:r>
              <a:rPr lang="ru-RU" sz="4000" dirty="0" smtClean="0">
                <a:solidFill>
                  <a:srgbClr val="7030A0"/>
                </a:solidFill>
              </a:rPr>
              <a:t>пщ1ондэ</a:t>
            </a:r>
            <a:r>
              <a:rPr lang="ru-RU" sz="4000" dirty="0" smtClean="0"/>
              <a:t> с числительными.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988840"/>
            <a:ext cx="8784976" cy="410445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Образец: </a:t>
            </a:r>
          </a:p>
          <a:p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1981 </a:t>
            </a:r>
            <a:r>
              <a:rPr lang="ru-RU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гъэ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пщ1ондэ </a:t>
            </a:r>
            <a:r>
              <a:rPr lang="ru-RU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Людэ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университетым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щеджащ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endParaRPr lang="ru-RU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Сыт </a:t>
            </a:r>
            <a:r>
              <a:rPr lang="ru-RU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хуэдэ</a:t>
            </a:r>
            <a:r>
              <a:rPr lang="ru-RU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гъэ</a:t>
            </a:r>
            <a:r>
              <a:rPr lang="ru-RU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пщ1ондэ </a:t>
            </a:r>
            <a:r>
              <a:rPr lang="ru-RU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Людэ</a:t>
            </a:r>
            <a:r>
              <a:rPr lang="ru-RU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университетым</a:t>
            </a:r>
            <a:r>
              <a:rPr lang="ru-RU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щеджа</a:t>
            </a:r>
            <a:r>
              <a:rPr lang="ru-RU" sz="28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</a:p>
          <a:p>
            <a:pPr marL="0" indent="0">
              <a:buNone/>
            </a:pPr>
            <a:endParaRPr lang="ru-RU" sz="2800" b="1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Азэмэт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1984 </a:t>
            </a:r>
            <a:r>
              <a:rPr lang="ru-RU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гъэ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пщ1ондэ </a:t>
            </a:r>
            <a:r>
              <a:rPr lang="ru-RU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институтым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щеджащ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endParaRPr lang="ru-RU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Марат 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2009 </a:t>
            </a:r>
            <a:r>
              <a:rPr lang="ru-RU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гъэ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пщ1ондэ Москва </a:t>
            </a:r>
            <a:r>
              <a:rPr lang="ru-RU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щылэжьащ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endParaRPr lang="ru-RU" sz="28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2012 </a:t>
            </a:r>
            <a:r>
              <a:rPr lang="ru-RU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гъэ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пщ1ондэ </a:t>
            </a:r>
            <a:r>
              <a:rPr lang="ru-RU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сэ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къуажэм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сыщыпсэуащ</a:t>
            </a:r>
            <a:r>
              <a:rPr lang="ru-RU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9416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568952" cy="122413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 smtClean="0"/>
              <a:t>Употребление временных послелогов </a:t>
            </a:r>
            <a:r>
              <a:rPr lang="ru-RU" sz="4000" dirty="0" smtClean="0">
                <a:solidFill>
                  <a:srgbClr val="7030A0"/>
                </a:solidFill>
              </a:rPr>
              <a:t>пщ1ондэ</a:t>
            </a:r>
            <a:r>
              <a:rPr lang="ru-RU" sz="4000" dirty="0" smtClean="0"/>
              <a:t> и </a:t>
            </a:r>
            <a:r>
              <a:rPr lang="ru-RU" sz="4000" dirty="0" err="1" smtClean="0">
                <a:solidFill>
                  <a:srgbClr val="7030A0"/>
                </a:solidFill>
              </a:rPr>
              <a:t>лъандэрэ</a:t>
            </a:r>
            <a:r>
              <a:rPr lang="ru-RU" sz="4000" dirty="0" smtClean="0"/>
              <a:t>.</a:t>
            </a:r>
            <a:r>
              <a:rPr lang="ru-RU" sz="4000" dirty="0" smtClean="0"/>
              <a:t> 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4678288"/>
          </a:xfrm>
        </p:spPr>
        <p:txBody>
          <a:bodyPr>
            <a:normAutofit/>
          </a:bodyPr>
          <a:lstStyle/>
          <a:p>
            <a:r>
              <a:rPr lang="ru-RU" sz="3200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</a:rPr>
              <a:t>До 1982 года мои друзья жили в Нальчике. </a:t>
            </a:r>
            <a:endParaRPr lang="ru-RU" sz="3200" b="1" i="1" dirty="0" smtClean="0">
              <a:solidFill>
                <a:schemeClr val="tx1">
                  <a:lumMod val="95000"/>
                  <a:lumOff val="5000"/>
                </a:schemeClr>
              </a:solidFill>
              <a:ea typeface="Calibri"/>
            </a:endParaRPr>
          </a:p>
          <a:p>
            <a:r>
              <a:rPr lang="ru-RU" sz="3200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</a:rPr>
              <a:t>До 1998 года моя сестра училась в школе. </a:t>
            </a:r>
          </a:p>
          <a:p>
            <a:r>
              <a:rPr lang="ru-RU" sz="3200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</a:rPr>
              <a:t>До 2003 года вы работали в селе. </a:t>
            </a:r>
            <a:endParaRPr lang="ru-RU" sz="3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</a:rPr>
              <a:t>С </a:t>
            </a:r>
            <a:r>
              <a:rPr lang="ru-RU" sz="3200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</a:rPr>
              <a:t>1995 года наша семья живет в Нальчике. </a:t>
            </a:r>
            <a:endParaRPr lang="ru-RU" sz="3200" b="1" i="1" dirty="0" smtClean="0">
              <a:solidFill>
                <a:schemeClr val="tx1">
                  <a:lumMod val="95000"/>
                  <a:lumOff val="5000"/>
                </a:schemeClr>
              </a:solidFill>
              <a:ea typeface="Calibri"/>
            </a:endParaRPr>
          </a:p>
          <a:p>
            <a:r>
              <a:rPr lang="ru-RU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</a:rPr>
              <a:t>С 2012 </a:t>
            </a:r>
            <a:r>
              <a:rPr lang="ru-RU" sz="3200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</a:rPr>
              <a:t>года я учусь в университете. </a:t>
            </a:r>
            <a:endParaRPr lang="ru-RU" sz="3200" b="1" i="1" dirty="0" smtClean="0">
              <a:solidFill>
                <a:schemeClr val="tx1">
                  <a:lumMod val="95000"/>
                  <a:lumOff val="5000"/>
                </a:schemeClr>
              </a:solidFill>
              <a:ea typeface="Calibri"/>
            </a:endParaRPr>
          </a:p>
          <a:p>
            <a:r>
              <a:rPr lang="ru-RU" sz="32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</a:rPr>
              <a:t>С </a:t>
            </a:r>
            <a:r>
              <a:rPr lang="ru-RU" sz="3200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</a:rPr>
              <a:t>2005 года мы работаем на радио. </a:t>
            </a:r>
            <a:endParaRPr lang="ru-RU" sz="3200" b="1" i="1" dirty="0" smtClean="0">
              <a:solidFill>
                <a:schemeClr val="tx1">
                  <a:lumMod val="95000"/>
                  <a:lumOff val="5000"/>
                </a:schemeClr>
              </a:solidFill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782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008" y="260648"/>
            <a:ext cx="8712968" cy="864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b="1" dirty="0" err="1" smtClean="0">
                <a:solidFill>
                  <a:schemeClr val="tx1"/>
                </a:solidFill>
              </a:rPr>
              <a:t>Дапщэ</a:t>
            </a:r>
            <a:r>
              <a:rPr lang="ru-RU" sz="4000" b="1" dirty="0" smtClean="0">
                <a:solidFill>
                  <a:schemeClr val="tx1"/>
                </a:solidFill>
              </a:rPr>
              <a:t>?</a:t>
            </a:r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917340" y="1236120"/>
            <a:ext cx="774340" cy="648072"/>
          </a:xfrm>
          <a:prstGeom prst="ellipse">
            <a:avLst/>
          </a:prstGeom>
          <a:solidFill>
            <a:srgbClr val="3D8B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12</a:t>
            </a:r>
            <a:endParaRPr lang="ru-RU" sz="2800" b="1" dirty="0"/>
          </a:p>
        </p:txBody>
      </p:sp>
      <p:sp>
        <p:nvSpPr>
          <p:cNvPr id="9" name="Овал 8"/>
          <p:cNvSpPr/>
          <p:nvPr/>
        </p:nvSpPr>
        <p:spPr>
          <a:xfrm>
            <a:off x="6516216" y="1503754"/>
            <a:ext cx="1080120" cy="77311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7030A0"/>
                </a:solidFill>
              </a:rPr>
              <a:t>199</a:t>
            </a:r>
            <a:endParaRPr lang="ru-RU" sz="2800" b="1" dirty="0">
              <a:solidFill>
                <a:srgbClr val="7030A0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115616" y="3717032"/>
            <a:ext cx="1368152" cy="86409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1975</a:t>
            </a:r>
            <a:endParaRPr lang="ru-RU" sz="2800" b="1" dirty="0"/>
          </a:p>
        </p:txBody>
      </p:sp>
      <p:sp>
        <p:nvSpPr>
          <p:cNvPr id="11" name="Овал 10"/>
          <p:cNvSpPr/>
          <p:nvPr/>
        </p:nvSpPr>
        <p:spPr>
          <a:xfrm>
            <a:off x="4572000" y="2549391"/>
            <a:ext cx="774340" cy="648072"/>
          </a:xfrm>
          <a:prstGeom prst="ellipse">
            <a:avLst/>
          </a:prstGeom>
          <a:solidFill>
            <a:srgbClr val="291A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</a:rPr>
              <a:t>17</a:t>
            </a:r>
            <a:endParaRPr lang="ru-RU" sz="2800" b="1" dirty="0">
              <a:solidFill>
                <a:schemeClr val="bg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923928" y="4536964"/>
            <a:ext cx="774340" cy="648072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23</a:t>
            </a:r>
            <a:endParaRPr lang="ru-RU" sz="2800" b="1" dirty="0"/>
          </a:p>
        </p:txBody>
      </p:sp>
      <p:sp>
        <p:nvSpPr>
          <p:cNvPr id="13" name="Овал 12"/>
          <p:cNvSpPr/>
          <p:nvPr/>
        </p:nvSpPr>
        <p:spPr>
          <a:xfrm>
            <a:off x="6516216" y="3312740"/>
            <a:ext cx="1368152" cy="8363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2012</a:t>
            </a:r>
            <a:endParaRPr lang="ru-RU" sz="2800" b="1" dirty="0"/>
          </a:p>
        </p:txBody>
      </p:sp>
      <p:sp>
        <p:nvSpPr>
          <p:cNvPr id="14" name="Овал 13"/>
          <p:cNvSpPr/>
          <p:nvPr/>
        </p:nvSpPr>
        <p:spPr>
          <a:xfrm>
            <a:off x="2483768" y="2126547"/>
            <a:ext cx="1014536" cy="746880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148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435633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6912768" cy="1296144"/>
          </a:xfrm>
        </p:spPr>
        <p:txBody>
          <a:bodyPr>
            <a:normAutofit/>
          </a:bodyPr>
          <a:lstStyle/>
          <a:p>
            <a:pPr algn="ctr"/>
            <a:r>
              <a:rPr lang="ru-RU" sz="4000" dirty="0" err="1" smtClean="0"/>
              <a:t>Къытыдогъэзэж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916832"/>
            <a:ext cx="7543800" cy="4246240"/>
          </a:xfrm>
        </p:spPr>
        <p:txBody>
          <a:bodyPr/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Семь –</a:t>
            </a:r>
          </a:p>
          <a:p>
            <a:r>
              <a:rPr lang="ru-RU" sz="2800" b="1" dirty="0" smtClean="0">
                <a:solidFill>
                  <a:schemeClr val="tx1"/>
                </a:solidFill>
              </a:rPr>
              <a:t>Седьмой – </a:t>
            </a:r>
          </a:p>
          <a:p>
            <a:r>
              <a:rPr lang="ru-RU" sz="2800" b="1" dirty="0" smtClean="0">
                <a:solidFill>
                  <a:schemeClr val="tx1"/>
                </a:solidFill>
              </a:rPr>
              <a:t>По семь – </a:t>
            </a:r>
          </a:p>
          <a:p>
            <a:endParaRPr lang="ru-RU" sz="2800" b="1" dirty="0">
              <a:solidFill>
                <a:schemeClr val="tx1"/>
              </a:solidFill>
            </a:endParaRPr>
          </a:p>
          <a:p>
            <a:r>
              <a:rPr lang="ru-RU" sz="2800" b="1" dirty="0">
                <a:solidFill>
                  <a:schemeClr val="tx1"/>
                </a:solidFill>
              </a:rPr>
              <a:t>7 стульев, 7 цыплят, седьмой день, </a:t>
            </a:r>
            <a:r>
              <a:rPr lang="ru-RU" sz="2800" b="1" dirty="0" smtClean="0">
                <a:solidFill>
                  <a:schemeClr val="tx1"/>
                </a:solidFill>
              </a:rPr>
              <a:t>седьмой ребенок, </a:t>
            </a:r>
            <a:r>
              <a:rPr lang="ru-RU" sz="2800" b="1" dirty="0">
                <a:solidFill>
                  <a:schemeClr val="tx1"/>
                </a:solidFill>
              </a:rPr>
              <a:t>по семь груш, по 7 книг. </a:t>
            </a:r>
            <a:endParaRPr lang="ru-RU" sz="2800" b="1" dirty="0" smtClean="0">
              <a:solidFill>
                <a:schemeClr val="tx1"/>
              </a:solidFill>
            </a:endParaRPr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8388424" y="5517232"/>
            <a:ext cx="61156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74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34" y="903582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3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881</TotalTime>
  <Words>323</Words>
  <Application>Microsoft Office PowerPoint</Application>
  <PresentationFormat>Экран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NewsPrint</vt:lpstr>
      <vt:lpstr>Изучаем  кабардинский язык</vt:lpstr>
      <vt:lpstr>Псалъэухахэр  урысыбзэк1э  зэвдзэк1.</vt:lpstr>
      <vt:lpstr>Упщ1эхэм дыкъоджэ, жэуап идот</vt:lpstr>
      <vt:lpstr>Къытыдогъэзэж.</vt:lpstr>
      <vt:lpstr>Употребление послелога пщ1ондэ с числительными.</vt:lpstr>
      <vt:lpstr>Употребление временных послелогов пщ1ондэ и лъандэрэ. </vt:lpstr>
      <vt:lpstr>Презентация PowerPoint</vt:lpstr>
      <vt:lpstr>Къытыдогъэзэж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Mama</cp:lastModifiedBy>
  <cp:revision>75</cp:revision>
  <dcterms:created xsi:type="dcterms:W3CDTF">2013-11-03T16:46:49Z</dcterms:created>
  <dcterms:modified xsi:type="dcterms:W3CDTF">2014-10-15T17:35:54Z</dcterms:modified>
</cp:coreProperties>
</file>