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1" r:id="rId3"/>
    <p:sldId id="272" r:id="rId4"/>
    <p:sldId id="285" r:id="rId5"/>
    <p:sldId id="287" r:id="rId6"/>
    <p:sldId id="286" r:id="rId7"/>
    <p:sldId id="288" r:id="rId8"/>
    <p:sldId id="270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23.10.2014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71600" y="1412776"/>
            <a:ext cx="6859097" cy="299786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язык</a:t>
            </a:r>
            <a:endParaRPr lang="ru-RU" sz="48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№95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024744" cy="93610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7544" y="1218773"/>
            <a:ext cx="3816424" cy="5328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spcBef>
                <a:spcPts val="0"/>
              </a:spcBef>
              <a:buNone/>
            </a:pPr>
            <a:r>
              <a:rPr lang="ru-RU" sz="3000" b="1" dirty="0"/>
              <a:t>х</a:t>
            </a:r>
            <a:r>
              <a:rPr lang="ru-RU" sz="3000" b="1" dirty="0" smtClean="0"/>
              <a:t>ьэк1экхъуэк1э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мыщэ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/>
              <a:t>бажэ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дыгъужь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/>
              <a:t>т</a:t>
            </a:r>
            <a:r>
              <a:rPr lang="ru-RU" sz="3000" b="1" dirty="0" smtClean="0"/>
              <a:t>хьэк1умэк1ыхь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к1эпхъ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цыжьбанэ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аслъэн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къаплъэн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елэн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номин</a:t>
            </a:r>
            <a:endParaRPr lang="ru-RU" sz="3000" b="1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860032" y="1218773"/>
            <a:ext cx="3816424" cy="53285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дикий </a:t>
            </a:r>
            <a:r>
              <a:rPr lang="ru-RU" sz="3000" b="1" dirty="0"/>
              <a:t>зверь 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медведь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лиса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волк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заяц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белка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еж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лев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тигр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рысь 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обезьяна </a:t>
            </a:r>
            <a:endParaRPr lang="ru-RU" sz="30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3744416" cy="626469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пыл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/>
              <a:t>махъшэ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щыхь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/>
              <a:t>бланэ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smtClean="0"/>
              <a:t>кхъуэп1ащэ 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шындырхъуо</a:t>
            </a:r>
            <a:r>
              <a:rPr lang="ru-RU" sz="3000" b="1" dirty="0" smtClean="0"/>
              <a:t> 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блэ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благъуэ</a:t>
            </a:r>
            <a:endParaRPr lang="ru-RU" sz="3000" b="1" dirty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/>
              <a:t>ш</a:t>
            </a:r>
            <a:r>
              <a:rPr lang="ru-RU" sz="3000" b="1" dirty="0" err="1" smtClean="0"/>
              <a:t>ылъэгу</a:t>
            </a:r>
            <a:endParaRPr lang="ru-RU" sz="30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хьэндыркъуакъуэ</a:t>
            </a:r>
            <a:endParaRPr lang="ru-RU" sz="3000" b="1" dirty="0" smtClean="0"/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джей</a:t>
            </a:r>
            <a:r>
              <a:rPr lang="ru-RU" sz="3000" b="1" dirty="0" smtClean="0"/>
              <a:t> 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жумэрэн</a:t>
            </a:r>
            <a:r>
              <a:rPr lang="ru-RU" sz="3000" b="1" dirty="0" smtClean="0"/>
              <a:t> </a:t>
            </a:r>
          </a:p>
          <a:p>
            <a:pPr marL="72000" indent="0">
              <a:spcBef>
                <a:spcPts val="0"/>
              </a:spcBef>
              <a:buNone/>
            </a:pPr>
            <a:r>
              <a:rPr lang="ru-RU" sz="3000" b="1" dirty="0" err="1" smtClean="0"/>
              <a:t>дзыгъуэ</a:t>
            </a:r>
            <a:endParaRPr lang="ru-RU" sz="30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139952" y="348923"/>
            <a:ext cx="3528392" cy="62646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слон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верблюд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олень 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лось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кабан 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ящерица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змея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крокодил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черепаха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лягушка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кит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хомяк </a:t>
            </a:r>
            <a:endParaRPr lang="ru-RU" sz="3000" b="1" dirty="0">
              <a:solidFill>
                <a:prstClr val="black"/>
              </a:solidFill>
            </a:endParaRPr>
          </a:p>
          <a:p>
            <a:pPr marL="72000" indent="0">
              <a:spcBef>
                <a:spcPts val="0"/>
              </a:spcBef>
              <a:buClr>
                <a:srgbClr val="7FD13B"/>
              </a:buClr>
              <a:buFont typeface="Arial" panose="020B0604020202020204" pitchFamily="34" charset="0"/>
              <a:buChar char="•"/>
            </a:pPr>
            <a:r>
              <a:rPr lang="ru-RU" sz="3000" b="1" dirty="0" smtClean="0">
                <a:solidFill>
                  <a:prstClr val="black"/>
                </a:solidFill>
              </a:rPr>
              <a:t>мышь </a:t>
            </a:r>
            <a:endParaRPr lang="ru-RU" sz="3000" b="1" dirty="0">
              <a:solidFill>
                <a:prstClr val="black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884368" y="348924"/>
            <a:ext cx="1080120" cy="6264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ru-RU" b="1" dirty="0" smtClean="0"/>
              <a:t>Составляем словосочетания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352928" cy="1143000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Дыкъоджэ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упщ1эхэм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идот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568952" cy="4824536"/>
          </a:xfrm>
        </p:spPr>
        <p:txBody>
          <a:bodyPr>
            <a:normAutofit/>
          </a:bodyPr>
          <a:lstStyle/>
          <a:p>
            <a:r>
              <a:rPr lang="ru-RU" sz="2800" b="1" dirty="0" err="1" smtClean="0">
                <a:solidFill>
                  <a:srgbClr val="FF0000"/>
                </a:solidFill>
              </a:rPr>
              <a:t>мэз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– лес; </a:t>
            </a:r>
            <a:r>
              <a:rPr lang="ru-RU" sz="2800" b="1" dirty="0" err="1" smtClean="0">
                <a:solidFill>
                  <a:srgbClr val="FF0000"/>
                </a:solidFill>
              </a:rPr>
              <a:t>къум</a:t>
            </a:r>
            <a:r>
              <a:rPr lang="ru-RU" sz="2800" b="1" dirty="0" smtClean="0">
                <a:solidFill>
                  <a:srgbClr val="FF0000"/>
                </a:solidFill>
              </a:rPr>
              <a:t> </a:t>
            </a:r>
            <a:r>
              <a:rPr lang="ru-RU" sz="2800" b="1" dirty="0" smtClean="0">
                <a:solidFill>
                  <a:schemeClr val="tx1"/>
                </a:solidFill>
              </a:rPr>
              <a:t>– пустыня</a:t>
            </a:r>
          </a:p>
          <a:p>
            <a:endParaRPr lang="ru-RU" sz="2800" b="1" dirty="0" smtClean="0">
              <a:solidFill>
                <a:schemeClr val="tx1"/>
              </a:solidFill>
            </a:endParaRPr>
          </a:p>
          <a:p>
            <a:r>
              <a:rPr lang="ru-RU" sz="3200" b="1" dirty="0" err="1">
                <a:solidFill>
                  <a:schemeClr val="tx1"/>
                </a:solidFill>
              </a:rPr>
              <a:t>Дэнэ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тхьэк1умэк1ыхьыр?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аслъэныр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махъшэр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джейр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мыщэр</a:t>
            </a:r>
            <a:r>
              <a:rPr lang="ru-RU" sz="3200" b="1" dirty="0">
                <a:solidFill>
                  <a:schemeClr val="tx1"/>
                </a:solidFill>
              </a:rPr>
              <a:t>? 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Дэнэ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щыпсэурэ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хьэндыркъуакъуэр</a:t>
            </a:r>
            <a:r>
              <a:rPr lang="ru-RU" sz="3200" b="1" dirty="0">
                <a:solidFill>
                  <a:schemeClr val="tx1"/>
                </a:solidFill>
              </a:rPr>
              <a:t>?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560840" cy="864096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Пэж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хьэмэрэ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пц1ы?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844824"/>
            <a:ext cx="8496944" cy="44644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Кавказ </a:t>
            </a:r>
            <a:r>
              <a:rPr lang="ru-RU" sz="3200" b="1" dirty="0" err="1">
                <a:solidFill>
                  <a:schemeClr val="tx1"/>
                </a:solidFill>
              </a:rPr>
              <a:t>мэзхэм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номин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Кавказ </a:t>
            </a:r>
            <a:r>
              <a:rPr lang="ru-RU" sz="3200" b="1" dirty="0" err="1">
                <a:solidFill>
                  <a:schemeClr val="tx1"/>
                </a:solidFill>
              </a:rPr>
              <a:t>мэзхэм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бажэ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Урысейм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и </a:t>
            </a:r>
            <a:r>
              <a:rPr lang="ru-RU" sz="3200" b="1" dirty="0" err="1">
                <a:solidFill>
                  <a:schemeClr val="tx1"/>
                </a:solidFill>
              </a:rPr>
              <a:t>мэзхэм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къаплъэн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smtClean="0">
                <a:solidFill>
                  <a:schemeClr val="tx1"/>
                </a:solidFill>
              </a:rPr>
              <a:t>Нил </a:t>
            </a:r>
            <a:r>
              <a:rPr lang="ru-RU" sz="3200" b="1" dirty="0" err="1">
                <a:solidFill>
                  <a:schemeClr val="tx1"/>
                </a:solidFill>
              </a:rPr>
              <a:t>псыежэхым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благъуэ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Ди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мэзхэм</a:t>
            </a:r>
            <a:r>
              <a:rPr lang="ru-RU" sz="3200" b="1" dirty="0">
                <a:solidFill>
                  <a:schemeClr val="tx1"/>
                </a:solidFill>
              </a:rPr>
              <a:t> пыл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Къумым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махъшэ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щопсэу</a:t>
            </a:r>
            <a:r>
              <a:rPr lang="ru-RU" sz="3200" b="1" dirty="0">
                <a:solidFill>
                  <a:schemeClr val="tx1"/>
                </a:solidFill>
              </a:rPr>
              <a:t>. </a:t>
            </a:r>
            <a:r>
              <a:rPr lang="ru-RU" sz="3200" b="1" dirty="0" err="1">
                <a:solidFill>
                  <a:schemeClr val="tx1"/>
                </a:solidFill>
              </a:rPr>
              <a:t>Пэж</a:t>
            </a:r>
            <a:r>
              <a:rPr lang="ru-RU" sz="3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600690" cy="1766000"/>
          </a:xfrm>
        </p:spPr>
        <p:txBody>
          <a:bodyPr>
            <a:no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Мыщэ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псалъэр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b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падежк1э зыдохъуэк1,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псалъэуха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зэхыдолъхьэ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9512" y="2492896"/>
            <a:ext cx="2952328" cy="25202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8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И.п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  </a:t>
            </a:r>
            <a:r>
              <a:rPr lang="ru-RU" sz="30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сыты</a:t>
            </a:r>
            <a:r>
              <a:rPr lang="ru-RU" sz="3000" dirty="0" err="1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р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3000" dirty="0">
              <a:solidFill>
                <a:schemeClr val="tx1"/>
              </a:solidFill>
              <a:latin typeface="Calibri"/>
              <a:ea typeface="Calibri"/>
              <a:cs typeface="Times New Roman"/>
            </a:endParaRPr>
          </a:p>
          <a:p>
            <a:pPr marL="108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Э.п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 </a:t>
            </a:r>
            <a:r>
              <a:rPr lang="ru-RU" sz="30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сыты</a:t>
            </a:r>
            <a:r>
              <a:rPr lang="ru-RU" sz="3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м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30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108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П.п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 </a:t>
            </a:r>
            <a:r>
              <a:rPr lang="ru-RU" sz="30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сыты</a:t>
            </a:r>
            <a:r>
              <a:rPr lang="ru-RU" sz="3000" dirty="0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мк1э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300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marL="10800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О.п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. </a:t>
            </a:r>
            <a:r>
              <a:rPr lang="ru-RU" sz="30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3000" dirty="0" err="1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сыты</a:t>
            </a:r>
            <a:r>
              <a:rPr lang="ru-RU" sz="3000" dirty="0" err="1" smtClean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рауэ</a:t>
            </a:r>
            <a:r>
              <a:rPr lang="ru-RU" sz="30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? </a:t>
            </a:r>
            <a:endParaRPr lang="ru-RU" sz="3000" dirty="0">
              <a:solidFill>
                <a:schemeClr val="tx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3203848" y="2492896"/>
            <a:ext cx="5760640" cy="252028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108000" indent="-36000">
              <a:spcBef>
                <a:spcPts val="0"/>
              </a:spcBef>
              <a:buFont typeface="Arial" pitchFamily="34" charset="0"/>
              <a:buChar char="•"/>
            </a:pP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Мыщэр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зоопаркым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исщ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8000" indent="-36000">
              <a:spcBef>
                <a:spcPts val="0"/>
              </a:spcBef>
              <a:buFont typeface="Arial" pitchFamily="34" charset="0"/>
              <a:buChar char="•"/>
            </a:pP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Мыщэм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мамкъут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ф1ыуэ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елъагъу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8000" indent="-36000">
              <a:spcBef>
                <a:spcPts val="0"/>
              </a:spcBef>
              <a:buFont typeface="Arial" pitchFamily="34" charset="0"/>
              <a:buChar char="•"/>
            </a:pP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Щ1алэр мыщэмк1э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плъащ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8000" indent="-36000">
              <a:spcBef>
                <a:spcPts val="0"/>
              </a:spcBef>
              <a:buFont typeface="Arial" pitchFamily="34" charset="0"/>
              <a:buChar char="•"/>
            </a:pP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Мыщэрауэ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 п1эрэ фор </a:t>
            </a:r>
            <a:r>
              <a:rPr lang="ru-RU" sz="3000" dirty="0" err="1" smtClean="0">
                <a:latin typeface="Times New Roman" pitchFamily="18" charset="0"/>
                <a:cs typeface="Times New Roman" pitchFamily="18" charset="0"/>
              </a:rPr>
              <a:t>зышхар</a:t>
            </a:r>
            <a:r>
              <a:rPr lang="ru-RU" sz="30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Какая функция 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у </a:t>
            </a:r>
            <a:r>
              <a:rPr lang="ru-RU" sz="3600" b="1" dirty="0">
                <a:solidFill>
                  <a:schemeClr val="accent2">
                    <a:lumMod val="50000"/>
                  </a:schemeClr>
                </a:solidFill>
              </a:rPr>
              <a:t>именительного падежа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?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28800"/>
            <a:ext cx="8352928" cy="4896544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Имя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существительное в именительном падеже выступает в предложении с непереходным глаголом-сказуемым в роли подлежащего (субъекта действия). Например, </a:t>
            </a:r>
            <a:r>
              <a:rPr lang="ru-RU" sz="28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студентыр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матхэ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щ1алэр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мак1уэ, </a:t>
            </a:r>
            <a:r>
              <a:rPr lang="ru-RU" sz="28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шэнтыр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щытщ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т.д.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предложении же с переходным глаголом-сказуемым существительное в именительном падеже выступает в роли прямого дополнения, т.е. соответствует значению беспредложного винительного падежа русского языка: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анэм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u="sng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лыр</a:t>
            </a:r>
            <a:r>
              <a:rPr lang="ru-RU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игъэжьащ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мать мясо пожарила.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864096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Вставьте падежные окончания.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28800"/>
            <a:ext cx="8712968" cy="4752528"/>
          </a:xfrm>
        </p:spPr>
        <p:txBody>
          <a:bodyPr>
            <a:normAutofit/>
          </a:bodyPr>
          <a:lstStyle/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Хъыджэбзы</a:t>
            </a:r>
            <a:r>
              <a:rPr lang="ru-RU" sz="2800" b="1" dirty="0" smtClean="0">
                <a:solidFill>
                  <a:schemeClr val="tx1"/>
                </a:solidFill>
              </a:rPr>
              <a:t>… </a:t>
            </a:r>
            <a:r>
              <a:rPr lang="ru-RU" sz="2800" b="1" dirty="0" err="1" smtClean="0">
                <a:solidFill>
                  <a:schemeClr val="tx1"/>
                </a:solidFill>
              </a:rPr>
              <a:t>институтым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щоджэ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анэшхуэ</a:t>
            </a:r>
            <a:r>
              <a:rPr lang="ru-RU" sz="2800" b="1" dirty="0" smtClean="0">
                <a:solidFill>
                  <a:schemeClr val="tx1"/>
                </a:solidFill>
              </a:rPr>
              <a:t>… 1эф1у </a:t>
            </a:r>
            <a:r>
              <a:rPr lang="ru-RU" sz="2800" b="1" dirty="0" smtClean="0">
                <a:solidFill>
                  <a:srgbClr val="FF0000"/>
                </a:solidFill>
              </a:rPr>
              <a:t>мэпщаф1э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Сабий</a:t>
            </a:r>
            <a:r>
              <a:rPr lang="ru-RU" sz="2800" b="1" dirty="0" smtClean="0">
                <a:solidFill>
                  <a:schemeClr val="tx1"/>
                </a:solidFill>
              </a:rPr>
              <a:t>… </a:t>
            </a:r>
            <a:r>
              <a:rPr lang="ru-RU" sz="2800" b="1" dirty="0" err="1" smtClean="0">
                <a:solidFill>
                  <a:schemeClr val="tx1"/>
                </a:solidFill>
              </a:rPr>
              <a:t>жьыуэ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rgbClr val="FF0000"/>
                </a:solidFill>
              </a:rPr>
              <a:t>къэушащ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endParaRPr lang="ru-RU" sz="2800" b="1" dirty="0">
              <a:solidFill>
                <a:schemeClr val="tx1"/>
              </a:solidFill>
            </a:endParaRP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адэ</a:t>
            </a:r>
            <a:r>
              <a:rPr lang="ru-RU" sz="2800" b="1" dirty="0" smtClean="0">
                <a:solidFill>
                  <a:schemeClr val="tx1"/>
                </a:solidFill>
              </a:rPr>
              <a:t>… мы1эрысэхэр </a:t>
            </a:r>
            <a:r>
              <a:rPr lang="ru-RU" sz="2800" b="1" dirty="0" err="1" smtClean="0">
                <a:solidFill>
                  <a:srgbClr val="FF0000"/>
                </a:solidFill>
              </a:rPr>
              <a:t>къыпичыжащ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2800" b="1" dirty="0" err="1" smtClean="0">
                <a:solidFill>
                  <a:schemeClr val="tx1"/>
                </a:solidFill>
              </a:rPr>
              <a:t>Уи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шыпхъу</a:t>
            </a:r>
            <a:r>
              <a:rPr lang="ru-RU" sz="2800" b="1" dirty="0" smtClean="0">
                <a:solidFill>
                  <a:schemeClr val="tx1"/>
                </a:solidFill>
              </a:rPr>
              <a:t>… докладыф1 </a:t>
            </a:r>
            <a:r>
              <a:rPr lang="ru-RU" sz="2800" b="1" dirty="0" smtClean="0">
                <a:solidFill>
                  <a:srgbClr val="FF0000"/>
                </a:solidFill>
              </a:rPr>
              <a:t>ищ1ащ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pPr lvl="0"/>
            <a:r>
              <a:rPr lang="ru-RU" sz="2800" b="1" dirty="0" smtClean="0">
                <a:solidFill>
                  <a:schemeClr val="tx1"/>
                </a:solidFill>
              </a:rPr>
              <a:t>Щ1алэхэ… </a:t>
            </a:r>
            <a:r>
              <a:rPr lang="ru-RU" sz="2800" b="1" dirty="0" err="1" smtClean="0">
                <a:solidFill>
                  <a:schemeClr val="tx1"/>
                </a:solidFill>
              </a:rPr>
              <a:t>машинэр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smtClean="0">
                <a:solidFill>
                  <a:srgbClr val="FF0000"/>
                </a:solidFill>
              </a:rPr>
              <a:t>ятхьэщ1ащ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1101</TotalTime>
  <Words>281</Words>
  <Application>Microsoft Office PowerPoint</Application>
  <PresentationFormat>Экран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Псалъэщ1эхэр зыдогъащ1э</vt:lpstr>
      <vt:lpstr>Презентация PowerPoint</vt:lpstr>
      <vt:lpstr>Дыкъоджэ,  упщ1эхэм жэуап идот</vt:lpstr>
      <vt:lpstr>Пэж хьэмэрэ пц1ы?</vt:lpstr>
      <vt:lpstr>Мыщэ псалъэр  падежк1э зыдохъуэк1, псалъэуха зэхыдолъхьэ.</vt:lpstr>
      <vt:lpstr>Какая функция  у именительного падежа?</vt:lpstr>
      <vt:lpstr>Вставьте падежные окончания.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74</cp:revision>
  <dcterms:created xsi:type="dcterms:W3CDTF">2013-11-25T07:17:07Z</dcterms:created>
  <dcterms:modified xsi:type="dcterms:W3CDTF">2014-10-23T17:02:39Z</dcterms:modified>
</cp:coreProperties>
</file>