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1" r:id="rId3"/>
    <p:sldId id="272" r:id="rId4"/>
    <p:sldId id="285" r:id="rId5"/>
    <p:sldId id="287" r:id="rId6"/>
    <p:sldId id="289" r:id="rId7"/>
    <p:sldId id="286" r:id="rId8"/>
    <p:sldId id="288" r:id="rId9"/>
    <p:sldId id="290" r:id="rId10"/>
    <p:sldId id="291" r:id="rId11"/>
    <p:sldId id="292" r:id="rId12"/>
    <p:sldId id="293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6859097" cy="299786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язык</a:t>
            </a:r>
            <a:endParaRPr lang="ru-RU" sz="48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№96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49822"/>
            <a:ext cx="8064896" cy="4903514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Г) Выступая в качестве определения, имя существительное в эргативном падеже может соответствовать родительному падежу русского языка: </a:t>
            </a:r>
            <a:endParaRPr lang="ru-RU" sz="3200" dirty="0" smtClean="0">
              <a:solidFill>
                <a:schemeClr val="tx1"/>
              </a:solidFill>
            </a:endParaRPr>
          </a:p>
          <a:p>
            <a:r>
              <a:rPr lang="ru-RU" sz="3200" dirty="0" err="1" smtClean="0">
                <a:solidFill>
                  <a:srgbClr val="FF0000"/>
                </a:solidFill>
              </a:rPr>
              <a:t>сабий</a:t>
            </a:r>
            <a:r>
              <a:rPr lang="ru-RU" sz="3200" u="sng" dirty="0" err="1" smtClean="0">
                <a:solidFill>
                  <a:srgbClr val="FF0000"/>
                </a:solidFill>
              </a:rPr>
              <a:t>м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и пы1э </a:t>
            </a:r>
            <a:r>
              <a:rPr lang="ru-RU" sz="3200" i="1" dirty="0">
                <a:solidFill>
                  <a:schemeClr val="tx1"/>
                </a:solidFill>
              </a:rPr>
              <a:t>(шапка ребенка</a:t>
            </a:r>
            <a:r>
              <a:rPr lang="ru-RU" sz="3200" i="1" dirty="0" smtClean="0">
                <a:solidFill>
                  <a:schemeClr val="tx1"/>
                </a:solidFill>
              </a:rPr>
              <a:t>),</a:t>
            </a:r>
          </a:p>
          <a:p>
            <a:r>
              <a:rPr lang="ru-RU" sz="3200" dirty="0" smtClean="0">
                <a:solidFill>
                  <a:srgbClr val="FF0000"/>
                </a:solidFill>
              </a:rPr>
              <a:t>ст1олы</a:t>
            </a:r>
            <a:r>
              <a:rPr lang="ru-RU" sz="3200" u="sng" dirty="0" smtClean="0">
                <a:solidFill>
                  <a:srgbClr val="FF0000"/>
                </a:solidFill>
              </a:rPr>
              <a:t>м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и </a:t>
            </a:r>
            <a:r>
              <a:rPr lang="ru-RU" sz="3200" dirty="0" err="1">
                <a:solidFill>
                  <a:srgbClr val="FF0000"/>
                </a:solidFill>
              </a:rPr>
              <a:t>лъакъуэ</a:t>
            </a:r>
            <a:r>
              <a:rPr lang="ru-RU" sz="3200" dirty="0"/>
              <a:t> </a:t>
            </a:r>
            <a:r>
              <a:rPr lang="ru-RU" sz="3200" i="1" dirty="0">
                <a:solidFill>
                  <a:schemeClr val="tx1"/>
                </a:solidFill>
              </a:rPr>
              <a:t>(ножка стола</a:t>
            </a:r>
            <a:r>
              <a:rPr lang="ru-RU" sz="3200" i="1" dirty="0" smtClean="0">
                <a:solidFill>
                  <a:schemeClr val="tx1"/>
                </a:solidFill>
              </a:rPr>
              <a:t>),</a:t>
            </a:r>
          </a:p>
          <a:p>
            <a:r>
              <a:rPr lang="ru-RU" sz="3200" dirty="0" err="1" smtClean="0">
                <a:solidFill>
                  <a:srgbClr val="FF0000"/>
                </a:solidFill>
              </a:rPr>
              <a:t>жыгхэ</a:t>
            </a:r>
            <a:r>
              <a:rPr lang="ru-RU" sz="3200" u="sng" dirty="0" err="1" smtClean="0">
                <a:solidFill>
                  <a:srgbClr val="FF0000"/>
                </a:solidFill>
              </a:rPr>
              <a:t>м</a:t>
            </a:r>
            <a:r>
              <a:rPr lang="ru-RU" sz="3200" dirty="0" smtClean="0">
                <a:solidFill>
                  <a:srgbClr val="FF0000"/>
                </a:solidFill>
              </a:rPr>
              <a:t> я </a:t>
            </a:r>
            <a:r>
              <a:rPr lang="ru-RU" sz="3200" dirty="0" err="1" smtClean="0">
                <a:solidFill>
                  <a:srgbClr val="FF0000"/>
                </a:solidFill>
              </a:rPr>
              <a:t>тхьэмпэхэр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i="1" dirty="0" smtClean="0">
                <a:solidFill>
                  <a:schemeClr val="tx1"/>
                </a:solidFill>
              </a:rPr>
              <a:t>(листья деревьев).</a:t>
            </a:r>
            <a:endParaRPr lang="ru-RU" sz="3200" i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6672"/>
            <a:ext cx="84867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2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760" y="1340768"/>
            <a:ext cx="8244696" cy="5112568"/>
          </a:xfrm>
        </p:spPr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Д) Имя существительное в эргативном падеже может обозначать предмет, с которым </a:t>
            </a:r>
            <a:r>
              <a:rPr lang="ru-RU" sz="3200" i="1" dirty="0">
                <a:solidFill>
                  <a:schemeClr val="tx1"/>
                </a:solidFill>
              </a:rPr>
              <a:t>сравнивают: </a:t>
            </a:r>
            <a:endParaRPr lang="ru-RU" sz="3200" i="1" dirty="0" smtClean="0">
              <a:solidFill>
                <a:schemeClr val="tx1"/>
              </a:solidFill>
            </a:endParaRPr>
          </a:p>
          <a:p>
            <a:r>
              <a:rPr lang="ru-RU" sz="3200" i="1" dirty="0" smtClean="0">
                <a:solidFill>
                  <a:srgbClr val="FF0000"/>
                </a:solidFill>
              </a:rPr>
              <a:t>щ1алэм </a:t>
            </a:r>
            <a:r>
              <a:rPr lang="ru-RU" sz="3200" i="1" dirty="0">
                <a:solidFill>
                  <a:srgbClr val="FF0000"/>
                </a:solidFill>
              </a:rPr>
              <a:t>и </a:t>
            </a:r>
            <a:r>
              <a:rPr lang="ru-RU" sz="3200" i="1" dirty="0" err="1">
                <a:solidFill>
                  <a:srgbClr val="FF0000"/>
                </a:solidFill>
              </a:rPr>
              <a:t>джанэр</a:t>
            </a:r>
            <a:r>
              <a:rPr lang="ru-RU" sz="3200" i="1" dirty="0">
                <a:solidFill>
                  <a:srgbClr val="FF0000"/>
                </a:solidFill>
              </a:rPr>
              <a:t> </a:t>
            </a:r>
            <a:r>
              <a:rPr lang="ru-RU" sz="3200" i="1" u="sng" dirty="0" err="1">
                <a:solidFill>
                  <a:srgbClr val="FF0000"/>
                </a:solidFill>
              </a:rPr>
              <a:t>уэс</a:t>
            </a:r>
            <a:r>
              <a:rPr lang="ru-RU" sz="3200" b="1" i="1" u="sng" dirty="0" err="1">
                <a:solidFill>
                  <a:srgbClr val="FF0000"/>
                </a:solidFill>
              </a:rPr>
              <a:t>ым</a:t>
            </a:r>
            <a:r>
              <a:rPr lang="ru-RU" sz="3200" i="1" dirty="0">
                <a:solidFill>
                  <a:srgbClr val="FF0000"/>
                </a:solidFill>
              </a:rPr>
              <a:t> </a:t>
            </a:r>
            <a:r>
              <a:rPr lang="ru-RU" sz="3200" i="1" dirty="0" err="1">
                <a:solidFill>
                  <a:srgbClr val="FF0000"/>
                </a:solidFill>
              </a:rPr>
              <a:t>хуэдэу</a:t>
            </a:r>
            <a:r>
              <a:rPr lang="ru-RU" sz="3200" i="1" dirty="0">
                <a:solidFill>
                  <a:srgbClr val="FF0000"/>
                </a:solidFill>
              </a:rPr>
              <a:t> </a:t>
            </a:r>
            <a:r>
              <a:rPr lang="ru-RU" sz="3200" i="1" dirty="0" err="1">
                <a:solidFill>
                  <a:srgbClr val="FF0000"/>
                </a:solidFill>
              </a:rPr>
              <a:t>хужьщ</a:t>
            </a:r>
            <a:r>
              <a:rPr lang="ru-RU" sz="3200" i="1" dirty="0">
                <a:solidFill>
                  <a:srgbClr val="FF0000"/>
                </a:solidFill>
              </a:rPr>
              <a:t> </a:t>
            </a:r>
            <a:r>
              <a:rPr lang="ru-RU" sz="3200" i="1" dirty="0">
                <a:solidFill>
                  <a:schemeClr val="tx1"/>
                </a:solidFill>
              </a:rPr>
              <a:t>(рубашка парня бела, как снег</a:t>
            </a:r>
            <a:r>
              <a:rPr lang="ru-RU" sz="3200" i="1" dirty="0" smtClean="0">
                <a:solidFill>
                  <a:schemeClr val="tx1"/>
                </a:solidFill>
              </a:rPr>
              <a:t>),</a:t>
            </a:r>
          </a:p>
          <a:p>
            <a:r>
              <a:rPr lang="ru-RU" sz="3200" dirty="0" err="1">
                <a:solidFill>
                  <a:srgbClr val="FF0000"/>
                </a:solidFill>
              </a:rPr>
              <a:t>х</a:t>
            </a:r>
            <a:r>
              <a:rPr lang="ru-RU" sz="3200" dirty="0" err="1" smtClean="0">
                <a:solidFill>
                  <a:srgbClr val="FF0000"/>
                </a:solidFill>
              </a:rPr>
              <a:t>ъарбызыр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u="sng" dirty="0" err="1" smtClean="0">
                <a:solidFill>
                  <a:srgbClr val="FF0000"/>
                </a:solidFill>
              </a:rPr>
              <a:t>фо</a:t>
            </a:r>
            <a:r>
              <a:rPr lang="ru-RU" sz="3200" b="1" u="sng" dirty="0" err="1" smtClean="0">
                <a:solidFill>
                  <a:srgbClr val="FF0000"/>
                </a:solidFill>
              </a:rPr>
              <a:t>м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хуэдэу</a:t>
            </a:r>
            <a:r>
              <a:rPr lang="ru-RU" sz="3200" dirty="0" smtClean="0">
                <a:solidFill>
                  <a:srgbClr val="FF0000"/>
                </a:solidFill>
              </a:rPr>
              <a:t> 1эф1щ </a:t>
            </a:r>
          </a:p>
          <a:p>
            <a:pPr marL="68580" indent="0">
              <a:buNone/>
            </a:pPr>
            <a:r>
              <a:rPr lang="ru-RU" sz="3200" dirty="0" smtClean="0">
                <a:solidFill>
                  <a:schemeClr val="tx1"/>
                </a:solidFill>
              </a:rPr>
              <a:t>(арбуз сладок, как мед).</a:t>
            </a:r>
            <a:endParaRPr lang="ru-RU" sz="3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31760" y="476672"/>
            <a:ext cx="8136904" cy="792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 smtClean="0">
                <a:solidFill>
                  <a:schemeClr val="accent2">
                    <a:lumMod val="50000"/>
                  </a:schemeClr>
                </a:solidFill>
              </a:rPr>
              <a:t>Функции эргативного падежа.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4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136904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Форма эргативного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падежа </a:t>
            </a: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может управляться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4896544"/>
          </a:xfrm>
        </p:spPr>
        <p:txBody>
          <a:bodyPr>
            <a:normAutofit fontScale="92500"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1</a:t>
            </a:r>
            <a:r>
              <a:rPr lang="ru-RU" sz="2800" dirty="0">
                <a:solidFill>
                  <a:schemeClr val="tx1"/>
                </a:solidFill>
              </a:rPr>
              <a:t>)	орудной морфемой глагола: щ1алэр </a:t>
            </a:r>
            <a:r>
              <a:rPr lang="ru-RU" sz="2800" dirty="0" err="1">
                <a:solidFill>
                  <a:schemeClr val="tx1"/>
                </a:solidFill>
              </a:rPr>
              <a:t>мэзым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шым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/>
              <a:t>и</a:t>
            </a:r>
            <a:r>
              <a:rPr lang="ru-RU" sz="2800" u="sng" dirty="0">
                <a:solidFill>
                  <a:srgbClr val="FF0000"/>
                </a:solidFill>
              </a:rPr>
              <a:t>р</a:t>
            </a:r>
            <a:r>
              <a:rPr lang="ru-RU" sz="2800" dirty="0">
                <a:solidFill>
                  <a:schemeClr val="tx1"/>
                </a:solidFill>
              </a:rPr>
              <a:t>ик1уащ (парень поехал в лес на лошади);</a:t>
            </a:r>
          </a:p>
          <a:p>
            <a:r>
              <a:rPr lang="ru-RU" sz="2800" dirty="0">
                <a:solidFill>
                  <a:schemeClr val="tx1"/>
                </a:solidFill>
              </a:rPr>
              <a:t>2)	аффиксом </a:t>
            </a:r>
            <a:r>
              <a:rPr lang="ru-RU" sz="2800" dirty="0" err="1">
                <a:solidFill>
                  <a:schemeClr val="tx1"/>
                </a:solidFill>
              </a:rPr>
              <a:t>союзности</a:t>
            </a:r>
            <a:r>
              <a:rPr lang="ru-RU" sz="2800" dirty="0">
                <a:solidFill>
                  <a:schemeClr val="tx1"/>
                </a:solidFill>
              </a:rPr>
              <a:t>: си </a:t>
            </a:r>
            <a:r>
              <a:rPr lang="ru-RU" sz="2800" dirty="0" err="1">
                <a:solidFill>
                  <a:schemeClr val="tx1"/>
                </a:solidFill>
              </a:rPr>
              <a:t>къуэшым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изложенэр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u="sng" dirty="0" err="1">
                <a:solidFill>
                  <a:srgbClr val="FF0000"/>
                </a:solidFill>
              </a:rPr>
              <a:t>дэ</a:t>
            </a:r>
            <a:r>
              <a:rPr lang="ru-RU" sz="2800" dirty="0" err="1">
                <a:solidFill>
                  <a:schemeClr val="tx1"/>
                </a:solidFill>
              </a:rPr>
              <a:t>стхащ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tx1"/>
                </a:solidFill>
              </a:rPr>
              <a:t>(писал изложение с братом);</a:t>
            </a:r>
          </a:p>
          <a:p>
            <a:r>
              <a:rPr lang="ru-RU" sz="2800" dirty="0">
                <a:solidFill>
                  <a:schemeClr val="tx1"/>
                </a:solidFill>
              </a:rPr>
              <a:t>3)	послелогом: </a:t>
            </a:r>
            <a:r>
              <a:rPr lang="ru-RU" sz="2800" dirty="0" err="1">
                <a:solidFill>
                  <a:schemeClr val="tx1"/>
                </a:solidFill>
              </a:rPr>
              <a:t>мэзым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нэс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tx1"/>
                </a:solidFill>
              </a:rPr>
              <a:t>(до леса), </a:t>
            </a:r>
            <a:r>
              <a:rPr lang="ru-RU" sz="2800" dirty="0" err="1">
                <a:solidFill>
                  <a:schemeClr val="tx1"/>
                </a:solidFill>
              </a:rPr>
              <a:t>театрым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деж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(около театра), </a:t>
            </a:r>
            <a:r>
              <a:rPr lang="ru-RU" sz="2800" dirty="0" err="1">
                <a:solidFill>
                  <a:schemeClr val="tx1"/>
                </a:solidFill>
              </a:rPr>
              <a:t>сабийм</a:t>
            </a:r>
            <a:r>
              <a:rPr lang="ru-RU" sz="2800" dirty="0">
                <a:solidFill>
                  <a:schemeClr val="tx1"/>
                </a:solidFill>
              </a:rPr>
              <a:t> папщ1э (для ребенка), </a:t>
            </a:r>
            <a:r>
              <a:rPr lang="ru-RU" sz="2800" dirty="0" err="1">
                <a:solidFill>
                  <a:schemeClr val="tx1"/>
                </a:solidFill>
              </a:rPr>
              <a:t>жыгхэм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</a:rPr>
              <a:t>щхьэк1э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tx1"/>
                </a:solidFill>
              </a:rPr>
              <a:t>(для деревьев);</a:t>
            </a:r>
          </a:p>
          <a:p>
            <a:r>
              <a:rPr lang="ru-RU" sz="2800" dirty="0">
                <a:solidFill>
                  <a:schemeClr val="tx1"/>
                </a:solidFill>
              </a:rPr>
              <a:t>4)	частицей </a:t>
            </a:r>
            <a:r>
              <a:rPr lang="ru-RU" sz="2800" dirty="0" err="1">
                <a:solidFill>
                  <a:srgbClr val="FF0000"/>
                </a:solidFill>
              </a:rPr>
              <a:t>нэхъ</a:t>
            </a:r>
            <a:r>
              <a:rPr lang="ru-RU" sz="2800" dirty="0"/>
              <a:t>: </a:t>
            </a:r>
            <a:r>
              <a:rPr lang="ru-RU" sz="2800" dirty="0">
                <a:solidFill>
                  <a:schemeClr val="tx1"/>
                </a:solidFill>
              </a:rPr>
              <a:t>а </a:t>
            </a:r>
            <a:r>
              <a:rPr lang="ru-RU" sz="2800" dirty="0" err="1">
                <a:solidFill>
                  <a:schemeClr val="tx1"/>
                </a:solidFill>
              </a:rPr>
              <a:t>хъыджэбзым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нэхъ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дахэ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слъэгъуакъым</a:t>
            </a:r>
            <a:r>
              <a:rPr lang="ru-RU" sz="2800" dirty="0">
                <a:solidFill>
                  <a:schemeClr val="tx1"/>
                </a:solidFill>
              </a:rPr>
              <a:t> (краше той девушки не видел).</a:t>
            </a: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316416" y="332656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80920" cy="100811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Псэущхьэхэм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зэреджэхэр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къыдощ1эж.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Пантовая бочка в Тюмени - уникальная пантовая мини-баня &quot;Ирбис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68396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Эти удивительные волки - Paradiz - я.р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664" y="147695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Архив - Факел :: Для всех и обо все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r="4957"/>
          <a:stretch/>
        </p:blipFill>
        <p:spPr bwMode="auto">
          <a:xfrm>
            <a:off x="206350" y="3876298"/>
            <a:ext cx="2869325" cy="2127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6" name="Picture 8" descr="изображение лисы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49" y="3893627"/>
            <a:ext cx="2851683" cy="21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slan Lion Narn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76" y="1487015"/>
            <a:ext cx="2852656" cy="214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Нарушитель ПДД убегал от полиции и угодил в пасть крокодилу - Транспорт на Новостей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76" y="3877117"/>
            <a:ext cx="2851682" cy="213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ратегия северных стран для белого медведя :: NewRbk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70750"/>
            <a:ext cx="3498229" cy="20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10 ФАКТОВ О ГИГАНТСКОЙ АНАКОНДЕ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1"/>
          <a:stretch/>
        </p:blipFill>
        <p:spPr bwMode="auto">
          <a:xfrm>
            <a:off x="541755" y="269601"/>
            <a:ext cx="3607144" cy="19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ит чуть не съел аквалангист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9" y="4643050"/>
            <a:ext cx="3528392" cy="200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Заяц, конспект занятия по ознакомлению с природой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9600"/>
            <a:ext cx="3384376" cy="20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Зверушки +47 &quot; Пипец блоги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0"/>
          <a:stretch/>
        </p:blipFill>
        <p:spPr bwMode="auto">
          <a:xfrm>
            <a:off x="5220072" y="4643049"/>
            <a:ext cx="3371420" cy="20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Тигр победил льва и шимпанзе Журнал о путешествиях по России Страна.Ру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2" r="4018"/>
          <a:stretch/>
        </p:blipFill>
        <p:spPr bwMode="auto">
          <a:xfrm>
            <a:off x="5220072" y="2420888"/>
            <a:ext cx="3402070" cy="20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52928" cy="114300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Рассказ о любимом животном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824536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Сигу </a:t>
            </a:r>
            <a:r>
              <a:rPr lang="ru-RU" sz="3200" b="1" dirty="0" err="1" smtClean="0"/>
              <a:t>ирихь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псэущхьэр</a:t>
            </a:r>
            <a:r>
              <a:rPr lang="ru-RU" sz="3200" b="1" dirty="0" smtClean="0"/>
              <a:t> …</a:t>
            </a:r>
          </a:p>
          <a:p>
            <a:r>
              <a:rPr lang="ru-RU" sz="3200" b="1" dirty="0" err="1" smtClean="0"/>
              <a:t>Сэ</a:t>
            </a:r>
            <a:r>
              <a:rPr lang="ru-RU" sz="3200" b="1" dirty="0" smtClean="0"/>
              <a:t> ф1ыуэ </a:t>
            </a:r>
            <a:r>
              <a:rPr lang="ru-RU" sz="3200" b="1" dirty="0" err="1" smtClean="0"/>
              <a:t>слъагъу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псэущхьэр</a:t>
            </a:r>
            <a:r>
              <a:rPr lang="ru-RU" sz="3200" b="1" dirty="0" smtClean="0"/>
              <a:t> …</a:t>
            </a:r>
          </a:p>
          <a:p>
            <a:r>
              <a:rPr lang="ru-RU" sz="3200" b="1" dirty="0" smtClean="0"/>
              <a:t>Ар </a:t>
            </a:r>
            <a:r>
              <a:rPr lang="ru-RU" sz="3200" b="1" dirty="0" err="1" smtClean="0"/>
              <a:t>зыщыпсэур</a:t>
            </a:r>
            <a:r>
              <a:rPr lang="ru-RU" sz="3200" b="1" dirty="0" smtClean="0"/>
              <a:t> …</a:t>
            </a:r>
          </a:p>
          <a:p>
            <a:r>
              <a:rPr lang="ru-RU" sz="3200" b="1" dirty="0" smtClean="0"/>
              <a:t>Ар </a:t>
            </a:r>
            <a:r>
              <a:rPr lang="ru-RU" sz="3200" b="1" dirty="0" err="1" smtClean="0"/>
              <a:t>зыхуэдэр</a:t>
            </a:r>
            <a:r>
              <a:rPr lang="ru-RU" sz="3200" b="1" dirty="0" smtClean="0"/>
              <a:t> …</a:t>
            </a:r>
          </a:p>
          <a:p>
            <a:r>
              <a:rPr lang="ru-RU" sz="3200" b="1" dirty="0" err="1" smtClean="0"/>
              <a:t>Ишхыр</a:t>
            </a:r>
            <a:r>
              <a:rPr lang="ru-RU" sz="3200" b="1" dirty="0" smtClean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8424936" cy="4752528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А) В качестве </a:t>
            </a:r>
            <a:r>
              <a:rPr lang="ru-RU" sz="3200" i="1" dirty="0">
                <a:solidFill>
                  <a:schemeClr val="tx1"/>
                </a:solidFill>
              </a:rPr>
              <a:t>субъекта действия, </a:t>
            </a:r>
            <a:r>
              <a:rPr lang="ru-RU" sz="3200" dirty="0">
                <a:solidFill>
                  <a:schemeClr val="tx1"/>
                </a:solidFill>
              </a:rPr>
              <a:t>т.е. </a:t>
            </a:r>
            <a:r>
              <a:rPr lang="ru-RU" sz="3200" i="1" dirty="0">
                <a:solidFill>
                  <a:schemeClr val="tx1"/>
                </a:solidFill>
              </a:rPr>
              <a:t>подлежащего</a:t>
            </a:r>
            <a:r>
              <a:rPr lang="ru-RU" sz="3200" dirty="0">
                <a:solidFill>
                  <a:schemeClr val="tx1"/>
                </a:solidFill>
              </a:rPr>
              <a:t>, имя существительное в эргативном падеже выступает при переходных глаголах-сказуемых:  </a:t>
            </a:r>
            <a:r>
              <a:rPr lang="ru-RU" sz="3200" i="1" dirty="0" err="1">
                <a:solidFill>
                  <a:srgbClr val="FF0000"/>
                </a:solidFill>
              </a:rPr>
              <a:t>хъыджэбз</a:t>
            </a:r>
            <a:r>
              <a:rPr lang="ru-RU" sz="3200" b="1" i="1" dirty="0" err="1">
                <a:solidFill>
                  <a:srgbClr val="FF0000"/>
                </a:solidFill>
              </a:rPr>
              <a:t>ым</a:t>
            </a:r>
            <a:r>
              <a:rPr lang="ru-RU" sz="3200" i="1" dirty="0">
                <a:solidFill>
                  <a:srgbClr val="FF0000"/>
                </a:solidFill>
              </a:rPr>
              <a:t> </a:t>
            </a:r>
            <a:r>
              <a:rPr lang="ru-RU" sz="3200" i="1" dirty="0" err="1">
                <a:solidFill>
                  <a:srgbClr val="FF0000"/>
                </a:solidFill>
              </a:rPr>
              <a:t>тепщэчхэр</a:t>
            </a:r>
            <a:r>
              <a:rPr lang="ru-RU" sz="3200" i="1" dirty="0">
                <a:solidFill>
                  <a:srgbClr val="FF0000"/>
                </a:solidFill>
              </a:rPr>
              <a:t> итхьэщ1ащ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i="1" dirty="0">
                <a:solidFill>
                  <a:schemeClr val="tx1"/>
                </a:solidFill>
              </a:rPr>
              <a:t>(девушка помыла тарелки). </a:t>
            </a:r>
            <a:r>
              <a:rPr lang="ru-RU" sz="3200" dirty="0">
                <a:solidFill>
                  <a:schemeClr val="tx1"/>
                </a:solidFill>
              </a:rPr>
              <a:t>В таких случаях эргативный  падеж соответствует именительному падежу русского языка.</a:t>
            </a:r>
          </a:p>
          <a:p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36904" cy="79208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Функции эргативного падежа.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Адыгэбзэк1э зэвдзэк1.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7344816" cy="4320480"/>
          </a:xfrm>
        </p:spPr>
        <p:txBody>
          <a:bodyPr>
            <a:normAutofit/>
          </a:bodyPr>
          <a:lstStyle/>
          <a:p>
            <a:r>
              <a:rPr lang="ru-RU" sz="2800" b="1" dirty="0"/>
              <a:t>Девушка пишет письмо. </a:t>
            </a:r>
            <a:endParaRPr lang="ru-RU" sz="2800" b="1" dirty="0" smtClean="0"/>
          </a:p>
          <a:p>
            <a:r>
              <a:rPr lang="ru-RU" sz="2800" b="1" dirty="0" smtClean="0"/>
              <a:t>Парень </a:t>
            </a:r>
            <a:r>
              <a:rPr lang="ru-RU" sz="2800" b="1" dirty="0"/>
              <a:t>ест </a:t>
            </a:r>
            <a:r>
              <a:rPr lang="ru-RU" sz="2800" b="1" dirty="0" smtClean="0"/>
              <a:t>отварное мясо с пастой. </a:t>
            </a:r>
          </a:p>
          <a:p>
            <a:r>
              <a:rPr lang="ru-RU" sz="2800" b="1" dirty="0" smtClean="0"/>
              <a:t>Моя бабушка </a:t>
            </a:r>
            <a:r>
              <a:rPr lang="ru-RU" sz="2800" b="1" dirty="0"/>
              <a:t>отдыхает. </a:t>
            </a:r>
            <a:endParaRPr lang="ru-RU" sz="2800" b="1" dirty="0" smtClean="0"/>
          </a:p>
          <a:p>
            <a:r>
              <a:rPr lang="ru-RU" sz="2800" b="1" dirty="0" smtClean="0"/>
              <a:t>Мой </a:t>
            </a:r>
            <a:r>
              <a:rPr lang="ru-RU" sz="2800" b="1" dirty="0"/>
              <a:t>брат катается на велосипеде. </a:t>
            </a:r>
            <a:endParaRPr lang="ru-RU" sz="2800" b="1" dirty="0" smtClean="0"/>
          </a:p>
          <a:p>
            <a:r>
              <a:rPr lang="ru-RU" sz="2800" b="1" dirty="0" smtClean="0"/>
              <a:t>Моя </a:t>
            </a:r>
            <a:r>
              <a:rPr lang="ru-RU" sz="2800" b="1" dirty="0"/>
              <a:t>сестра катается на </a:t>
            </a:r>
            <a:r>
              <a:rPr lang="ru-RU" sz="2800" b="1" dirty="0" smtClean="0"/>
              <a:t>коньках.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40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8496944" cy="5184576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Б) Имя существительное в эргативном падеже выступает также и в роли </a:t>
            </a:r>
            <a:r>
              <a:rPr lang="ru-RU" sz="2800" i="1" dirty="0">
                <a:solidFill>
                  <a:schemeClr val="tx1"/>
                </a:solidFill>
              </a:rPr>
              <a:t>косвенного дополнения (косвенного объекта): </a:t>
            </a:r>
            <a:r>
              <a:rPr lang="ru-RU" sz="2800" i="1" dirty="0">
                <a:solidFill>
                  <a:srgbClr val="FF0000"/>
                </a:solidFill>
              </a:rPr>
              <a:t>щ1алэ</a:t>
            </a:r>
            <a:r>
              <a:rPr lang="ru-RU" sz="2800" b="1" i="1" dirty="0">
                <a:solidFill>
                  <a:srgbClr val="FF0000"/>
                </a:solidFill>
              </a:rPr>
              <a:t>м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i="1" dirty="0" err="1">
                <a:solidFill>
                  <a:srgbClr val="FF0000"/>
                </a:solidFill>
              </a:rPr>
              <a:t>тхылъыр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i="1" u="sng" dirty="0" err="1">
                <a:solidFill>
                  <a:srgbClr val="FF0000"/>
                </a:solidFill>
              </a:rPr>
              <a:t>хъыджэбз</a:t>
            </a:r>
            <a:r>
              <a:rPr lang="ru-RU" sz="2800" b="1" i="1" u="sng" dirty="0" err="1">
                <a:solidFill>
                  <a:srgbClr val="FF0000"/>
                </a:solidFill>
              </a:rPr>
              <a:t>ым</a:t>
            </a:r>
            <a:r>
              <a:rPr lang="ru-RU" sz="2800" i="1" u="sng" dirty="0">
                <a:solidFill>
                  <a:srgbClr val="FF0000"/>
                </a:solidFill>
              </a:rPr>
              <a:t> </a:t>
            </a:r>
            <a:r>
              <a:rPr lang="ru-RU" sz="2800" i="1" dirty="0" err="1">
                <a:solidFill>
                  <a:srgbClr val="FF0000"/>
                </a:solidFill>
              </a:rPr>
              <a:t>иритащ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i="1" dirty="0">
                <a:solidFill>
                  <a:schemeClr val="tx1"/>
                </a:solidFill>
              </a:rPr>
              <a:t>(парень дал девушке книгу), </a:t>
            </a:r>
            <a:r>
              <a:rPr lang="ru-RU" sz="2800" i="1" dirty="0" err="1">
                <a:solidFill>
                  <a:srgbClr val="FF0000"/>
                </a:solidFill>
              </a:rPr>
              <a:t>адэшхуэр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i="1" u="sng" dirty="0">
                <a:solidFill>
                  <a:srgbClr val="FF0000"/>
                </a:solidFill>
              </a:rPr>
              <a:t>бел</a:t>
            </a:r>
            <a:r>
              <a:rPr lang="ru-RU" sz="2800" b="1" i="1" u="sng" dirty="0">
                <a:solidFill>
                  <a:srgbClr val="FF0000"/>
                </a:solidFill>
              </a:rPr>
              <a:t>ым</a:t>
            </a:r>
            <a:r>
              <a:rPr lang="ru-RU" sz="2800" i="1" u="sng" dirty="0">
                <a:solidFill>
                  <a:srgbClr val="FF0000"/>
                </a:solidFill>
              </a:rPr>
              <a:t> </a:t>
            </a:r>
            <a:r>
              <a:rPr lang="ru-RU" sz="2800" i="1" dirty="0" err="1">
                <a:solidFill>
                  <a:srgbClr val="FF0000"/>
                </a:solidFill>
              </a:rPr>
              <a:t>иролажьэ</a:t>
            </a:r>
            <a:r>
              <a:rPr lang="ru-RU" sz="2800" i="1" dirty="0">
                <a:solidFill>
                  <a:srgbClr val="FF0000"/>
                </a:solidFill>
              </a:rPr>
              <a:t> </a:t>
            </a:r>
            <a:r>
              <a:rPr lang="ru-RU" sz="2800" i="1" dirty="0">
                <a:solidFill>
                  <a:schemeClr val="tx1"/>
                </a:solidFill>
              </a:rPr>
              <a:t>(дедушка работает лопатой)</a:t>
            </a:r>
            <a:r>
              <a:rPr lang="ru-RU" sz="2800" dirty="0">
                <a:solidFill>
                  <a:schemeClr val="tx1"/>
                </a:solidFill>
              </a:rPr>
              <a:t>. В этой функции эргативный падеж, как видно из примеров, соответствует дательному и творительному </a:t>
            </a:r>
            <a:r>
              <a:rPr lang="ru-RU" sz="2800" i="1" dirty="0">
                <a:solidFill>
                  <a:schemeClr val="tx1"/>
                </a:solidFill>
              </a:rPr>
              <a:t>(когда последний выражает орудие, средство действия)  </a:t>
            </a:r>
            <a:r>
              <a:rPr lang="ru-RU" sz="2800" dirty="0">
                <a:solidFill>
                  <a:schemeClr val="tx1"/>
                </a:solidFill>
              </a:rPr>
              <a:t>падежам русского языка.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4867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9F2936">
                    <a:lumMod val="50000"/>
                  </a:srgbClr>
                </a:solidFill>
              </a:rPr>
              <a:t>Адыгэбзэк1э зэвдзэк1.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8352928" cy="4752528"/>
          </a:xfrm>
        </p:spPr>
        <p:txBody>
          <a:bodyPr>
            <a:normAutofit/>
          </a:bodyPr>
          <a:lstStyle/>
          <a:p>
            <a:r>
              <a:rPr lang="ru-RU" sz="2800" b="1" i="1" dirty="0"/>
              <a:t>Бабушка дала кошке  молоко. </a:t>
            </a:r>
            <a:endParaRPr lang="ru-RU" sz="2800" b="1" i="1" dirty="0" smtClean="0"/>
          </a:p>
          <a:p>
            <a:r>
              <a:rPr lang="ru-RU" sz="2800" b="1" i="1" dirty="0" smtClean="0"/>
              <a:t>Мальчик </a:t>
            </a:r>
            <a:r>
              <a:rPr lang="ru-RU" sz="2800" b="1" i="1" dirty="0"/>
              <a:t>дал книгу </a:t>
            </a:r>
            <a:r>
              <a:rPr lang="ru-RU" sz="2800" b="1" i="1" dirty="0" smtClean="0"/>
              <a:t>другу</a:t>
            </a:r>
            <a:r>
              <a:rPr lang="ru-RU" sz="2800" b="1" i="1" dirty="0"/>
              <a:t>. </a:t>
            </a:r>
            <a:endParaRPr lang="ru-RU" sz="2800" b="1" i="1" dirty="0" smtClean="0"/>
          </a:p>
          <a:p>
            <a:r>
              <a:rPr lang="ru-RU" sz="2800" b="1" i="1" dirty="0" smtClean="0"/>
              <a:t>Ученик </a:t>
            </a:r>
            <a:r>
              <a:rPr lang="ru-RU" sz="2800" b="1" i="1" dirty="0"/>
              <a:t>работает на компьютере. </a:t>
            </a:r>
            <a:endParaRPr lang="ru-RU" sz="2800" b="1" i="1" dirty="0" smtClean="0"/>
          </a:p>
          <a:p>
            <a:r>
              <a:rPr lang="ru-RU" sz="2800" b="1" i="1" dirty="0" smtClean="0"/>
              <a:t>Девушка </a:t>
            </a:r>
            <a:r>
              <a:rPr lang="ru-RU" sz="2800" b="1" i="1" dirty="0"/>
              <a:t>пишет карандашом. </a:t>
            </a:r>
            <a:endParaRPr lang="ru-RU" sz="2800" b="1" i="1" dirty="0" smtClean="0"/>
          </a:p>
          <a:p>
            <a:r>
              <a:rPr lang="ru-RU" sz="2800" b="1" i="1" dirty="0" smtClean="0"/>
              <a:t>Доктор работает в этом халате.</a:t>
            </a:r>
          </a:p>
          <a:p>
            <a:endParaRPr lang="ru-RU" sz="2800" b="1" i="1" dirty="0" smtClean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36904" cy="79208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Функции эргативного падежа.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896544"/>
          </a:xfrm>
        </p:spPr>
        <p:txBody>
          <a:bodyPr>
            <a:normAutofit/>
          </a:bodyPr>
          <a:lstStyle/>
          <a:p>
            <a:r>
              <a:rPr lang="ru-RU" sz="3000" dirty="0"/>
              <a:t>В) </a:t>
            </a:r>
            <a:r>
              <a:rPr lang="ru-RU" sz="3000" b="1" dirty="0">
                <a:solidFill>
                  <a:srgbClr val="7030A0"/>
                </a:solidFill>
              </a:rPr>
              <a:t>Имя существительное в эргативном падеже употребляется с обстоятельственными значениями</a:t>
            </a:r>
            <a:r>
              <a:rPr lang="ru-RU" sz="3000" dirty="0"/>
              <a:t>:</a:t>
            </a:r>
          </a:p>
          <a:p>
            <a:r>
              <a:rPr lang="ru-RU" sz="3000" b="1" dirty="0">
                <a:solidFill>
                  <a:srgbClr val="7030A0"/>
                </a:solidFill>
              </a:rPr>
              <a:t>места: </a:t>
            </a:r>
            <a:r>
              <a:rPr lang="ru-RU" sz="3000" dirty="0">
                <a:solidFill>
                  <a:schemeClr val="tx1"/>
                </a:solidFill>
              </a:rPr>
              <a:t>ц1ыхубзыр </a:t>
            </a:r>
            <a:r>
              <a:rPr lang="ru-RU" sz="3000" u="sng" dirty="0" err="1">
                <a:solidFill>
                  <a:schemeClr val="tx1"/>
                </a:solidFill>
              </a:rPr>
              <a:t>тыкуэным</a:t>
            </a:r>
            <a:r>
              <a:rPr lang="ru-RU" sz="3000" u="sng" dirty="0">
                <a:solidFill>
                  <a:schemeClr val="tx1"/>
                </a:solidFill>
              </a:rPr>
              <a:t> </a:t>
            </a:r>
            <a:r>
              <a:rPr lang="ru-RU" sz="3000" dirty="0">
                <a:solidFill>
                  <a:schemeClr val="tx1"/>
                </a:solidFill>
              </a:rPr>
              <a:t>мак1уэ </a:t>
            </a:r>
            <a:r>
              <a:rPr lang="ru-RU" sz="3000" i="1" dirty="0">
                <a:solidFill>
                  <a:schemeClr val="tx1"/>
                </a:solidFill>
              </a:rPr>
              <a:t>(женщина идет в магазин), </a:t>
            </a:r>
            <a:r>
              <a:rPr lang="ru-RU" sz="3000" dirty="0" smtClean="0">
                <a:solidFill>
                  <a:schemeClr val="tx1"/>
                </a:solidFill>
              </a:rPr>
              <a:t>к1эпхъыр </a:t>
            </a:r>
            <a:r>
              <a:rPr lang="ru-RU" sz="3000" u="sng" dirty="0" err="1">
                <a:solidFill>
                  <a:schemeClr val="tx1"/>
                </a:solidFill>
              </a:rPr>
              <a:t>жыгым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тесщ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i="1" dirty="0">
                <a:solidFill>
                  <a:schemeClr val="tx1"/>
                </a:solidFill>
              </a:rPr>
              <a:t>(белка сидит на дереве);</a:t>
            </a:r>
          </a:p>
          <a:p>
            <a:r>
              <a:rPr lang="ru-RU" sz="3000" b="1" dirty="0">
                <a:solidFill>
                  <a:srgbClr val="7030A0"/>
                </a:solidFill>
              </a:rPr>
              <a:t>времени: </a:t>
            </a:r>
            <a:r>
              <a:rPr lang="ru-RU" sz="3000" dirty="0">
                <a:solidFill>
                  <a:schemeClr val="tx1"/>
                </a:solidFill>
              </a:rPr>
              <a:t>еджак1уэхэр </a:t>
            </a:r>
            <a:r>
              <a:rPr lang="ru-RU" sz="3000" u="sng" dirty="0" err="1">
                <a:solidFill>
                  <a:schemeClr val="tx1"/>
                </a:solidFill>
              </a:rPr>
              <a:t>махуэм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йоджэ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i="1" dirty="0">
                <a:solidFill>
                  <a:schemeClr val="tx1"/>
                </a:solidFill>
              </a:rPr>
              <a:t>(ученики учатся днем), </a:t>
            </a:r>
            <a:r>
              <a:rPr lang="ru-RU" sz="3000" u="sng" dirty="0" err="1">
                <a:solidFill>
                  <a:schemeClr val="tx1"/>
                </a:solidFill>
              </a:rPr>
              <a:t>пщэдджыжьым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адэр</a:t>
            </a:r>
            <a:r>
              <a:rPr lang="ru-RU" sz="3000" dirty="0">
                <a:solidFill>
                  <a:schemeClr val="tx1"/>
                </a:solidFill>
              </a:rPr>
              <a:t> лэжьап1э мак1уэ </a:t>
            </a:r>
            <a:r>
              <a:rPr lang="ru-RU" sz="3000" i="1" dirty="0">
                <a:solidFill>
                  <a:schemeClr val="tx1"/>
                </a:solidFill>
              </a:rPr>
              <a:t>(утром отец идет на работу).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7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1325</TotalTime>
  <Words>342</Words>
  <Application>Microsoft Office PowerPoint</Application>
  <PresentationFormat>Экран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Остин</vt:lpstr>
      <vt:lpstr>Изучаем  кабардинский  язык</vt:lpstr>
      <vt:lpstr>Псэущхьэхэм  зэреджэхэр къыдощ1эж.</vt:lpstr>
      <vt:lpstr>Презентация PowerPoint</vt:lpstr>
      <vt:lpstr>Рассказ о любимом животном</vt:lpstr>
      <vt:lpstr>Функции эргативного падежа.</vt:lpstr>
      <vt:lpstr>Адыгэбзэк1э зэвдзэк1.</vt:lpstr>
      <vt:lpstr>Презентация PowerPoint</vt:lpstr>
      <vt:lpstr>Адыгэбзэк1э зэвдзэк1.</vt:lpstr>
      <vt:lpstr>Функции эргативного падежа.</vt:lpstr>
      <vt:lpstr>Презентация PowerPoint</vt:lpstr>
      <vt:lpstr>Презентация PowerPoint</vt:lpstr>
      <vt:lpstr>Форма эргативного  падежа может управляться: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84</cp:revision>
  <dcterms:created xsi:type="dcterms:W3CDTF">2013-11-25T07:17:07Z</dcterms:created>
  <dcterms:modified xsi:type="dcterms:W3CDTF">2014-10-23T17:12:15Z</dcterms:modified>
</cp:coreProperties>
</file>