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71" r:id="rId3"/>
    <p:sldId id="285" r:id="rId4"/>
    <p:sldId id="287" r:id="rId5"/>
    <p:sldId id="288" r:id="rId6"/>
    <p:sldId id="289" r:id="rId7"/>
    <p:sldId id="290" r:id="rId8"/>
    <p:sldId id="291" r:id="rId9"/>
    <p:sldId id="292" r:id="rId10"/>
    <p:sldId id="270" r:id="rId11"/>
    <p:sldId id="26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8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055A6-10F4-45AA-A41A-B2EC318DD158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1269F-48F5-4FF6-95EB-C038578B2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3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1412776"/>
            <a:ext cx="6859097" cy="2997860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512373"/>
                </a:solidFill>
              </a:rPr>
              <a:t>Изучаем </a:t>
            </a:r>
            <a:br>
              <a:rPr lang="ru-RU" sz="4800" b="1" dirty="0" smtClean="0">
                <a:solidFill>
                  <a:srgbClr val="512373"/>
                </a:solidFill>
              </a:rPr>
            </a:br>
            <a:r>
              <a:rPr lang="ru-RU" sz="4800" b="1" dirty="0" smtClean="0">
                <a:solidFill>
                  <a:srgbClr val="512373"/>
                </a:solidFill>
              </a:rPr>
              <a:t>кабардинский </a:t>
            </a:r>
            <a:br>
              <a:rPr lang="ru-RU" sz="4800" b="1" dirty="0" smtClean="0">
                <a:solidFill>
                  <a:srgbClr val="512373"/>
                </a:solidFill>
              </a:rPr>
            </a:br>
            <a:r>
              <a:rPr lang="ru-RU" sz="4800" b="1" dirty="0" smtClean="0">
                <a:solidFill>
                  <a:srgbClr val="512373"/>
                </a:solidFill>
              </a:rPr>
              <a:t>язык</a:t>
            </a:r>
            <a:endParaRPr lang="ru-RU" sz="4800" b="1" dirty="0">
              <a:solidFill>
                <a:srgbClr val="512373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040" y="5517232"/>
            <a:ext cx="3741851" cy="1044605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</a:rPr>
              <a:t>Занятие №</a:t>
            </a:r>
            <a:r>
              <a:rPr lang="ru-RU" sz="3200" b="1" dirty="0" smtClean="0">
                <a:solidFill>
                  <a:schemeClr val="tx1"/>
                </a:solidFill>
              </a:rPr>
              <a:t>97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08912" cy="864096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Вставьте падежные окончания.</a:t>
            </a:r>
            <a:endParaRPr lang="ru-RU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8" cy="4752528"/>
          </a:xfrm>
        </p:spPr>
        <p:txBody>
          <a:bodyPr>
            <a:normAutofit/>
          </a:bodyPr>
          <a:lstStyle/>
          <a:p>
            <a:pPr lvl="0"/>
            <a:r>
              <a:rPr lang="ru-RU" sz="2800" b="1" dirty="0" smtClean="0">
                <a:solidFill>
                  <a:schemeClr val="tx1"/>
                </a:solidFill>
              </a:rPr>
              <a:t>Си </a:t>
            </a:r>
            <a:r>
              <a:rPr lang="ru-RU" sz="2800" b="1" dirty="0" err="1" smtClean="0">
                <a:solidFill>
                  <a:schemeClr val="tx1"/>
                </a:solidFill>
              </a:rPr>
              <a:t>ныбжьэгъур</a:t>
            </a:r>
            <a:r>
              <a:rPr lang="ru-RU" sz="2800" b="1" dirty="0" smtClean="0">
                <a:solidFill>
                  <a:schemeClr val="tx1"/>
                </a:solidFill>
              </a:rPr>
              <a:t> си компьютеры… </a:t>
            </a:r>
            <a:r>
              <a:rPr lang="ru-RU" sz="2800" b="1" dirty="0" err="1" smtClean="0">
                <a:solidFill>
                  <a:schemeClr val="tx1"/>
                </a:solidFill>
              </a:rPr>
              <a:t>мэлажь</a:t>
            </a:r>
            <a:r>
              <a:rPr lang="ru-RU" sz="2800" b="1" dirty="0" err="1" smtClean="0">
                <a:solidFill>
                  <a:schemeClr val="tx1"/>
                </a:solidFill>
              </a:rPr>
              <a:t>э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ru-RU" sz="2800" b="1" dirty="0" err="1" smtClean="0">
                <a:solidFill>
                  <a:schemeClr val="tx1"/>
                </a:solidFill>
              </a:rPr>
              <a:t>Зэклассэгъухэр</a:t>
            </a:r>
            <a:r>
              <a:rPr lang="ru-RU" sz="2800" b="1" dirty="0" smtClean="0">
                <a:solidFill>
                  <a:schemeClr val="tx1"/>
                </a:solidFill>
              </a:rPr>
              <a:t> стадионы..</a:t>
            </a:r>
            <a:r>
              <a:rPr lang="ru-RU" sz="2800" b="1" dirty="0" smtClean="0">
                <a:solidFill>
                  <a:schemeClr val="tx1"/>
                </a:solidFill>
              </a:rPr>
              <a:t>. </a:t>
            </a:r>
            <a:r>
              <a:rPr lang="ru-RU" sz="2800" b="1" dirty="0">
                <a:solidFill>
                  <a:schemeClr val="tx1"/>
                </a:solidFill>
              </a:rPr>
              <a:t>м</a:t>
            </a:r>
            <a:r>
              <a:rPr lang="ru-RU" sz="2800" b="1" dirty="0" smtClean="0">
                <a:solidFill>
                  <a:schemeClr val="tx1"/>
                </a:solidFill>
              </a:rPr>
              <a:t>ак1уэ.</a:t>
            </a:r>
            <a:endParaRPr lang="ru-RU" sz="2800" b="1" dirty="0" smtClean="0">
              <a:solidFill>
                <a:schemeClr val="tx1"/>
              </a:solidFill>
            </a:endParaRPr>
          </a:p>
          <a:p>
            <a:pPr lvl="0"/>
            <a:r>
              <a:rPr lang="ru-RU" sz="2800" b="1" dirty="0" err="1" smtClean="0">
                <a:solidFill>
                  <a:schemeClr val="tx1"/>
                </a:solidFill>
              </a:rPr>
              <a:t>Аспирантхэр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тхьэмахуэ</a:t>
            </a:r>
            <a:r>
              <a:rPr lang="ru-RU" sz="2800" b="1" dirty="0" smtClean="0">
                <a:solidFill>
                  <a:schemeClr val="tx1"/>
                </a:solidFill>
              </a:rPr>
              <a:t>… Москва щы1ащ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  <a:endParaRPr lang="ru-RU" sz="2800" b="1" dirty="0" smtClean="0">
              <a:solidFill>
                <a:schemeClr val="tx1"/>
              </a:solidFill>
            </a:endParaRPr>
          </a:p>
          <a:p>
            <a:pPr lvl="0"/>
            <a:r>
              <a:rPr lang="ru-RU" sz="2800" b="1" dirty="0" smtClean="0">
                <a:solidFill>
                  <a:schemeClr val="tx1"/>
                </a:solidFill>
              </a:rPr>
              <a:t>Дэ </a:t>
            </a:r>
            <a:r>
              <a:rPr lang="ru-RU" sz="2800" b="1" dirty="0" err="1" smtClean="0">
                <a:solidFill>
                  <a:schemeClr val="tx1"/>
                </a:solidFill>
              </a:rPr>
              <a:t>машинэ</a:t>
            </a:r>
            <a:r>
              <a:rPr lang="ru-RU" sz="2800" b="1" dirty="0" smtClean="0">
                <a:solidFill>
                  <a:schemeClr val="tx1"/>
                </a:solidFill>
              </a:rPr>
              <a:t>… </a:t>
            </a:r>
            <a:r>
              <a:rPr lang="ru-RU" sz="2800" b="1" dirty="0" err="1" smtClean="0">
                <a:solidFill>
                  <a:schemeClr val="tx1"/>
                </a:solidFill>
              </a:rPr>
              <a:t>тенджызым</a:t>
            </a:r>
            <a:r>
              <a:rPr lang="ru-RU" sz="2800" b="1" dirty="0" smtClean="0">
                <a:solidFill>
                  <a:schemeClr val="tx1"/>
                </a:solidFill>
              </a:rPr>
              <a:t> дык1уащ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  <a:endParaRPr lang="ru-RU" sz="2800" b="1" dirty="0" smtClean="0">
              <a:solidFill>
                <a:schemeClr val="tx1"/>
              </a:solidFill>
            </a:endParaRPr>
          </a:p>
          <a:p>
            <a:pPr lvl="0"/>
            <a:r>
              <a:rPr lang="ru-RU" sz="2800" b="1" dirty="0" err="1" smtClean="0">
                <a:solidFill>
                  <a:schemeClr val="tx1"/>
                </a:solidFill>
              </a:rPr>
              <a:t>Сэ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тебэшхуэ</a:t>
            </a:r>
            <a:r>
              <a:rPr lang="ru-RU" sz="2800" b="1" dirty="0" smtClean="0">
                <a:solidFill>
                  <a:schemeClr val="tx1"/>
                </a:solidFill>
              </a:rPr>
              <a:t>… </a:t>
            </a:r>
            <a:r>
              <a:rPr lang="ru-RU" sz="2800" b="1" dirty="0" err="1" smtClean="0">
                <a:solidFill>
                  <a:schemeClr val="tx1"/>
                </a:solidFill>
              </a:rPr>
              <a:t>лы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согъажьэ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  <a:endParaRPr lang="ru-RU" sz="2800" b="1" dirty="0" smtClean="0">
              <a:solidFill>
                <a:schemeClr val="tx1"/>
              </a:solidFill>
            </a:endParaRPr>
          </a:p>
          <a:p>
            <a:pPr lvl="0"/>
            <a:r>
              <a:rPr lang="ru-RU" sz="2800" b="1" dirty="0" smtClean="0">
                <a:solidFill>
                  <a:schemeClr val="tx1"/>
                </a:solidFill>
              </a:rPr>
              <a:t>Си </a:t>
            </a:r>
            <a:r>
              <a:rPr lang="ru-RU" sz="2800" b="1" dirty="0" err="1" smtClean="0">
                <a:solidFill>
                  <a:schemeClr val="tx1"/>
                </a:solidFill>
              </a:rPr>
              <a:t>шыпхъу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нэхъыжьым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химие</a:t>
            </a:r>
            <a:r>
              <a:rPr lang="ru-RU" sz="2800" b="1" dirty="0" smtClean="0">
                <a:solidFill>
                  <a:schemeClr val="tx1"/>
                </a:solidFill>
              </a:rPr>
              <a:t>… </a:t>
            </a:r>
            <a:r>
              <a:rPr lang="ru-RU" sz="2800" b="1" dirty="0" err="1" smtClean="0">
                <a:solidFill>
                  <a:schemeClr val="tx1"/>
                </a:solidFill>
              </a:rPr>
              <a:t>ирегъаджэ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  <a:endParaRPr lang="ru-RU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5-конечная звезда 3"/>
          <p:cNvSpPr/>
          <p:nvPr/>
        </p:nvSpPr>
        <p:spPr>
          <a:xfrm>
            <a:off x="7956376" y="5877272"/>
            <a:ext cx="576064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6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Фыпсэу</a:t>
            </a:r>
            <a:r>
              <a:rPr lang="ru-RU" sz="4800" b="1" dirty="0" smtClean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Узыншэу</a:t>
            </a:r>
            <a:r>
              <a:rPr lang="ru-RU" sz="4800" b="1" dirty="0" smtClean="0">
                <a:solidFill>
                  <a:schemeClr val="tx1"/>
                </a:solidFill>
              </a:rPr>
              <a:t> </a:t>
            </a:r>
            <a:r>
              <a:rPr lang="ru-RU" sz="4800" b="1" dirty="0" err="1" smtClean="0">
                <a:solidFill>
                  <a:schemeClr val="tx1"/>
                </a:solidFill>
              </a:rPr>
              <a:t>фыщыт</a:t>
            </a:r>
            <a:r>
              <a:rPr lang="ru-RU" sz="4800" b="1" dirty="0" smtClean="0">
                <a:solidFill>
                  <a:schemeClr val="tx1"/>
                </a:solidFill>
              </a:rPr>
              <a:t>!</a:t>
            </a:r>
            <a:endParaRPr lang="ru-RU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Псалъэщ1эхэр зыдогъащ1э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67544" y="1218773"/>
            <a:ext cx="3816424" cy="53285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>
              <a:spcBef>
                <a:spcPts val="0"/>
              </a:spcBef>
              <a:buNone/>
            </a:pPr>
            <a:r>
              <a:rPr lang="ru-RU" sz="2800" b="1" dirty="0" err="1" smtClean="0"/>
              <a:t>бзу</a:t>
            </a:r>
            <a:endParaRPr lang="ru-RU" sz="2800" b="1" dirty="0" smtClean="0"/>
          </a:p>
          <a:p>
            <a:pPr marL="72000" indent="0">
              <a:spcBef>
                <a:spcPts val="0"/>
              </a:spcBef>
              <a:buNone/>
            </a:pPr>
            <a:r>
              <a:rPr lang="ru-RU" sz="2800" b="1" dirty="0" err="1" smtClean="0"/>
              <a:t>къанжэ</a:t>
            </a:r>
            <a:endParaRPr lang="ru-RU" sz="2800" b="1" dirty="0" smtClean="0"/>
          </a:p>
          <a:p>
            <a:pPr marL="72000" indent="0">
              <a:spcBef>
                <a:spcPts val="0"/>
              </a:spcBef>
              <a:buNone/>
            </a:pPr>
            <a:r>
              <a:rPr lang="ru-RU" sz="2800" b="1" dirty="0" err="1" smtClean="0"/>
              <a:t>къуаргъ</a:t>
            </a:r>
            <a:endParaRPr lang="ru-RU" sz="2800" b="1" dirty="0" smtClean="0"/>
          </a:p>
          <a:p>
            <a:pPr marL="72000" indent="0">
              <a:spcBef>
                <a:spcPts val="0"/>
              </a:spcBef>
              <a:buNone/>
            </a:pPr>
            <a:r>
              <a:rPr lang="ru-RU" sz="2800" b="1" dirty="0" err="1"/>
              <a:t>б</a:t>
            </a:r>
            <a:r>
              <a:rPr lang="ru-RU" sz="2800" b="1" dirty="0" err="1" smtClean="0"/>
              <a:t>жэндэхъу</a:t>
            </a:r>
            <a:endParaRPr lang="ru-RU" sz="2800" b="1" dirty="0" smtClean="0"/>
          </a:p>
          <a:p>
            <a:pPr marL="72000" indent="0">
              <a:spcBef>
                <a:spcPts val="0"/>
              </a:spcBef>
              <a:buNone/>
            </a:pPr>
            <a:r>
              <a:rPr lang="ru-RU" sz="2800" b="1" dirty="0" smtClean="0"/>
              <a:t>пц1ащхъуэ</a:t>
            </a:r>
          </a:p>
          <a:p>
            <a:pPr marL="72000" indent="0">
              <a:spcBef>
                <a:spcPts val="0"/>
              </a:spcBef>
              <a:buNone/>
            </a:pPr>
            <a:r>
              <a:rPr lang="ru-RU" sz="2800" b="1" dirty="0" err="1" smtClean="0"/>
              <a:t>тхьэрыкъуэ</a:t>
            </a:r>
            <a:endParaRPr lang="ru-RU" sz="2800" b="1" dirty="0" smtClean="0"/>
          </a:p>
          <a:p>
            <a:pPr marL="72000" indent="0">
              <a:spcBef>
                <a:spcPts val="0"/>
              </a:spcBef>
              <a:buNone/>
            </a:pPr>
            <a:r>
              <a:rPr lang="ru-RU" sz="2800" b="1" dirty="0" err="1"/>
              <a:t>хьэрхьуп</a:t>
            </a:r>
            <a:r>
              <a:rPr lang="ru-RU" sz="2800" b="1" dirty="0"/>
              <a:t> </a:t>
            </a:r>
            <a:endParaRPr lang="ru-RU" sz="2800" b="1" dirty="0" smtClean="0"/>
          </a:p>
          <a:p>
            <a:pPr marL="72000" indent="0">
              <a:spcBef>
                <a:spcPts val="0"/>
              </a:spcBef>
              <a:buNone/>
            </a:pPr>
            <a:r>
              <a:rPr lang="ru-RU" sz="2800" b="1" dirty="0" smtClean="0"/>
              <a:t>жыгыу1у</a:t>
            </a:r>
            <a:endParaRPr lang="ru-RU" sz="2800" b="1" dirty="0"/>
          </a:p>
          <a:p>
            <a:pPr marL="72000" indent="0">
              <a:spcBef>
                <a:spcPts val="0"/>
              </a:spcBef>
              <a:buNone/>
            </a:pPr>
            <a:r>
              <a:rPr lang="ru-RU" sz="2800" b="1" dirty="0" err="1" smtClean="0"/>
              <a:t>жьынду</a:t>
            </a:r>
            <a:endParaRPr lang="ru-RU" sz="2800" b="1" dirty="0"/>
          </a:p>
          <a:p>
            <a:pPr marL="72000" indent="0">
              <a:spcBef>
                <a:spcPts val="0"/>
              </a:spcBef>
              <a:buNone/>
            </a:pPr>
            <a:r>
              <a:rPr lang="ru-RU" sz="2800" b="1" dirty="0" smtClean="0"/>
              <a:t>к1ыгуугу</a:t>
            </a:r>
            <a:endParaRPr lang="ru-RU" sz="2800" b="1" dirty="0"/>
          </a:p>
          <a:p>
            <a:pPr marL="72000" indent="0">
              <a:spcBef>
                <a:spcPts val="0"/>
              </a:spcBef>
              <a:buNone/>
            </a:pPr>
            <a:r>
              <a:rPr lang="ru-RU" sz="2800" b="1" dirty="0" err="1" smtClean="0"/>
              <a:t>къру</a:t>
            </a:r>
            <a:endParaRPr lang="ru-RU" sz="2800" b="1" dirty="0"/>
          </a:p>
          <a:p>
            <a:pPr marL="72000" indent="0">
              <a:spcBef>
                <a:spcPts val="0"/>
              </a:spcBef>
              <a:buNone/>
            </a:pPr>
            <a:r>
              <a:rPr lang="ru-RU" sz="2800" b="1" dirty="0" err="1" smtClean="0"/>
              <a:t>бгъэ</a:t>
            </a:r>
            <a:endParaRPr lang="ru-RU" sz="28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860032" y="1218773"/>
            <a:ext cx="3816424" cy="53285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0">
              <a:spcBef>
                <a:spcPts val="0"/>
              </a:spcBef>
              <a:buNone/>
            </a:pPr>
            <a:r>
              <a:rPr lang="ru-RU" sz="2800" b="1" dirty="0" smtClean="0"/>
              <a:t>воробей  </a:t>
            </a:r>
            <a:endParaRPr lang="ru-RU" sz="2800" b="1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b="1" dirty="0" smtClean="0"/>
              <a:t>сорока </a:t>
            </a:r>
            <a:endParaRPr lang="ru-RU" sz="2800" b="1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b="1" dirty="0" smtClean="0"/>
              <a:t>ворона </a:t>
            </a:r>
            <a:endParaRPr lang="ru-RU" sz="2800" b="1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b="1" dirty="0" smtClean="0"/>
              <a:t>скворец </a:t>
            </a:r>
            <a:endParaRPr lang="ru-RU" sz="2800" b="1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b="1" dirty="0" smtClean="0"/>
              <a:t>ласточка </a:t>
            </a:r>
            <a:endParaRPr lang="ru-RU" sz="2800" b="1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b="1" dirty="0" smtClean="0"/>
              <a:t>голубь </a:t>
            </a:r>
          </a:p>
          <a:p>
            <a:pPr marL="108000" indent="0">
              <a:spcBef>
                <a:spcPts val="0"/>
              </a:spcBef>
              <a:buNone/>
            </a:pPr>
            <a:r>
              <a:rPr lang="ru-RU" sz="2800" b="1" dirty="0" smtClean="0"/>
              <a:t>удод </a:t>
            </a:r>
            <a:endParaRPr lang="ru-RU" sz="2800" b="1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b="1" dirty="0" smtClean="0"/>
              <a:t>дятел </a:t>
            </a:r>
            <a:endParaRPr lang="ru-RU" sz="2800" b="1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b="1" dirty="0" smtClean="0"/>
              <a:t>сова </a:t>
            </a:r>
            <a:endParaRPr lang="ru-RU" sz="2800" b="1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b="1" dirty="0" smtClean="0"/>
              <a:t>кукушка  </a:t>
            </a:r>
            <a:endParaRPr lang="ru-RU" sz="2800" b="1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b="1" dirty="0" smtClean="0"/>
              <a:t>журавль </a:t>
            </a:r>
            <a:endParaRPr lang="ru-RU" sz="2800" b="1" dirty="0"/>
          </a:p>
          <a:p>
            <a:pPr marL="108000" indent="0">
              <a:spcBef>
                <a:spcPts val="0"/>
              </a:spcBef>
              <a:buNone/>
            </a:pPr>
            <a:r>
              <a:rPr lang="ru-RU" sz="2800" b="1" dirty="0" smtClean="0"/>
              <a:t>орел </a:t>
            </a:r>
            <a:endParaRPr lang="ru-RU" sz="2800" b="1" dirty="0"/>
          </a:p>
          <a:p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000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352928" cy="1143000"/>
          </a:xfrm>
        </p:spPr>
        <p:txBody>
          <a:bodyPr>
            <a:noAutofit/>
          </a:bodyPr>
          <a:lstStyle/>
          <a:p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</a:rPr>
              <a:t>Дыкъоджэ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b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упщ1эхэм </a:t>
            </a:r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</a:rPr>
              <a:t>жэуап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</a:rPr>
              <a:t>идот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4824536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1) Сыт </a:t>
            </a:r>
            <a:r>
              <a:rPr lang="ru-RU" sz="2800" b="1" dirty="0" err="1">
                <a:solidFill>
                  <a:schemeClr val="tx1"/>
                </a:solidFill>
              </a:rPr>
              <a:t>хуэдэ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къуалэбзухэр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гъатхэм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къэлъэтэжрэ</a:t>
            </a:r>
            <a:r>
              <a:rPr lang="ru-RU" sz="2800" b="1" dirty="0">
                <a:solidFill>
                  <a:schemeClr val="tx1"/>
                </a:solidFill>
              </a:rPr>
              <a:t>? </a:t>
            </a:r>
            <a:endParaRPr lang="ru-RU" sz="2800" b="1" dirty="0" smtClean="0">
              <a:solidFill>
                <a:schemeClr val="tx1"/>
              </a:solidFill>
            </a:endParaRPr>
          </a:p>
          <a:p>
            <a:r>
              <a:rPr lang="ru-RU" sz="2800" b="1" dirty="0" smtClean="0">
                <a:solidFill>
                  <a:schemeClr val="tx1"/>
                </a:solidFill>
              </a:rPr>
              <a:t>2</a:t>
            </a:r>
            <a:r>
              <a:rPr lang="ru-RU" sz="2800" b="1" dirty="0">
                <a:solidFill>
                  <a:schemeClr val="tx1"/>
                </a:solidFill>
              </a:rPr>
              <a:t>) Сыт </a:t>
            </a:r>
            <a:r>
              <a:rPr lang="ru-RU" sz="2800" b="1" dirty="0" err="1">
                <a:solidFill>
                  <a:schemeClr val="tx1"/>
                </a:solidFill>
              </a:rPr>
              <a:t>хуэдэ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къуалэбзухэр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мэзым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щыпсэурэ</a:t>
            </a:r>
            <a:r>
              <a:rPr lang="ru-RU" sz="2800" b="1" dirty="0">
                <a:solidFill>
                  <a:schemeClr val="tx1"/>
                </a:solidFill>
              </a:rPr>
              <a:t>? </a:t>
            </a:r>
            <a:endParaRPr lang="ru-RU" sz="2800" b="1" dirty="0" smtClean="0">
              <a:solidFill>
                <a:schemeClr val="tx1"/>
              </a:solidFill>
            </a:endParaRPr>
          </a:p>
          <a:p>
            <a:r>
              <a:rPr lang="ru-RU" sz="2800" b="1" dirty="0" smtClean="0">
                <a:solidFill>
                  <a:schemeClr val="tx1"/>
                </a:solidFill>
              </a:rPr>
              <a:t>3</a:t>
            </a:r>
            <a:r>
              <a:rPr lang="ru-RU" sz="2800" b="1" dirty="0">
                <a:solidFill>
                  <a:schemeClr val="tx1"/>
                </a:solidFill>
              </a:rPr>
              <a:t>) Сыт </a:t>
            </a:r>
            <a:r>
              <a:rPr lang="ru-RU" sz="2800" b="1" dirty="0" err="1">
                <a:solidFill>
                  <a:schemeClr val="tx1"/>
                </a:solidFill>
              </a:rPr>
              <a:t>хуэдэ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къуалэбзухэр</a:t>
            </a:r>
            <a:r>
              <a:rPr lang="ru-RU" sz="2800" b="1" dirty="0">
                <a:solidFill>
                  <a:schemeClr val="tx1"/>
                </a:solidFill>
              </a:rPr>
              <a:t> щ1ымахуэм </a:t>
            </a:r>
            <a:r>
              <a:rPr lang="ru-RU" sz="2800" b="1" dirty="0" err="1">
                <a:solidFill>
                  <a:schemeClr val="tx1"/>
                </a:solidFill>
              </a:rPr>
              <a:t>ди</a:t>
            </a:r>
            <a:r>
              <a:rPr lang="ru-RU" sz="2800" b="1" dirty="0">
                <a:solidFill>
                  <a:schemeClr val="tx1"/>
                </a:solidFill>
              </a:rPr>
              <a:t> щ1ып1эм </a:t>
            </a:r>
            <a:r>
              <a:rPr lang="ru-RU" sz="2800" b="1" dirty="0" err="1">
                <a:solidFill>
                  <a:schemeClr val="tx1"/>
                </a:solidFill>
              </a:rPr>
              <a:t>щыпсэурэ</a:t>
            </a:r>
            <a:r>
              <a:rPr lang="ru-RU" sz="2800" b="1" dirty="0">
                <a:solidFill>
                  <a:schemeClr val="tx1"/>
                </a:solidFill>
              </a:rPr>
              <a:t>?  </a:t>
            </a:r>
            <a:endParaRPr lang="ru-RU" sz="2800" b="1" dirty="0" smtClean="0">
              <a:solidFill>
                <a:schemeClr val="tx1"/>
              </a:solidFill>
            </a:endParaRPr>
          </a:p>
          <a:p>
            <a:r>
              <a:rPr lang="ru-RU" sz="2800" b="1" dirty="0" smtClean="0">
                <a:solidFill>
                  <a:schemeClr val="tx1"/>
                </a:solidFill>
              </a:rPr>
              <a:t>4</a:t>
            </a:r>
            <a:r>
              <a:rPr lang="ru-RU" sz="2800" b="1" dirty="0">
                <a:solidFill>
                  <a:schemeClr val="tx1"/>
                </a:solidFill>
              </a:rPr>
              <a:t>) Сыт </a:t>
            </a:r>
            <a:r>
              <a:rPr lang="ru-RU" sz="2800" b="1" dirty="0" err="1">
                <a:solidFill>
                  <a:schemeClr val="tx1"/>
                </a:solidFill>
              </a:rPr>
              <a:t>хуэдэ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къуаргъыр</a:t>
            </a:r>
            <a:r>
              <a:rPr lang="ru-RU" sz="2800" b="1" dirty="0">
                <a:solidFill>
                  <a:schemeClr val="tx1"/>
                </a:solidFill>
              </a:rPr>
              <a:t>? </a:t>
            </a:r>
            <a:endParaRPr lang="ru-RU" sz="2800" b="1" dirty="0" smtClean="0">
              <a:solidFill>
                <a:schemeClr val="tx1"/>
              </a:solidFill>
            </a:endParaRPr>
          </a:p>
          <a:p>
            <a:r>
              <a:rPr lang="ru-RU" sz="2800" b="1" dirty="0" smtClean="0">
                <a:solidFill>
                  <a:schemeClr val="tx1"/>
                </a:solidFill>
              </a:rPr>
              <a:t>5</a:t>
            </a:r>
            <a:r>
              <a:rPr lang="ru-RU" sz="2800" b="1" dirty="0">
                <a:solidFill>
                  <a:schemeClr val="tx1"/>
                </a:solidFill>
              </a:rPr>
              <a:t>) </a:t>
            </a:r>
            <a:r>
              <a:rPr lang="ru-RU" sz="2800" b="1" dirty="0" err="1">
                <a:solidFill>
                  <a:schemeClr val="tx1"/>
                </a:solidFill>
              </a:rPr>
              <a:t>Бгъэр-щэ</a:t>
            </a:r>
            <a:r>
              <a:rPr lang="ru-RU" sz="2800" b="1" dirty="0">
                <a:solidFill>
                  <a:schemeClr val="tx1"/>
                </a:solidFill>
              </a:rPr>
              <a:t>? </a:t>
            </a:r>
            <a:endParaRPr lang="ru-RU" sz="2800" b="1" dirty="0" smtClean="0">
              <a:solidFill>
                <a:schemeClr val="tx1"/>
              </a:solidFill>
            </a:endParaRPr>
          </a:p>
          <a:p>
            <a:r>
              <a:rPr lang="ru-RU" sz="2800" b="1" dirty="0" smtClean="0">
                <a:solidFill>
                  <a:schemeClr val="tx1"/>
                </a:solidFill>
              </a:rPr>
              <a:t>6</a:t>
            </a:r>
            <a:r>
              <a:rPr lang="ru-RU" sz="2800" b="1" dirty="0">
                <a:solidFill>
                  <a:schemeClr val="tx1"/>
                </a:solidFill>
              </a:rPr>
              <a:t>) </a:t>
            </a:r>
            <a:r>
              <a:rPr lang="ru-RU" sz="2800" b="1" dirty="0" err="1">
                <a:solidFill>
                  <a:schemeClr val="tx1"/>
                </a:solidFill>
              </a:rPr>
              <a:t>Бжьыхьэм</a:t>
            </a:r>
            <a:r>
              <a:rPr lang="ru-RU" sz="2800" b="1" dirty="0">
                <a:solidFill>
                  <a:schemeClr val="tx1"/>
                </a:solidFill>
              </a:rPr>
              <a:t> сыт </a:t>
            </a:r>
            <a:r>
              <a:rPr lang="ru-RU" sz="2800" b="1" dirty="0" err="1">
                <a:solidFill>
                  <a:schemeClr val="tx1"/>
                </a:solidFill>
              </a:rPr>
              <a:t>хуэдэ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къуалэбзухэр</a:t>
            </a:r>
            <a:r>
              <a:rPr lang="ru-RU" sz="2800" b="1" dirty="0">
                <a:solidFill>
                  <a:schemeClr val="tx1"/>
                </a:solidFill>
              </a:rPr>
              <a:t> щ1ып1э </a:t>
            </a:r>
            <a:r>
              <a:rPr lang="ru-RU" sz="2800" b="1" dirty="0" err="1">
                <a:solidFill>
                  <a:schemeClr val="tx1"/>
                </a:solidFill>
              </a:rPr>
              <a:t>хуабэхэм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лъэтэжрэ</a:t>
            </a:r>
            <a:r>
              <a:rPr lang="ru-RU" sz="2800" b="1" dirty="0">
                <a:solidFill>
                  <a:schemeClr val="tx1"/>
                </a:solidFill>
              </a:rPr>
              <a:t>?</a:t>
            </a:r>
            <a:endParaRPr lang="ru-RU" sz="2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08912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Функции послеложного падежа.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4824536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Имя существительное в послеложном падеже имеет два основных значения – </a:t>
            </a:r>
            <a:r>
              <a:rPr lang="ru-RU" sz="2800" b="1" dirty="0">
                <a:solidFill>
                  <a:srgbClr val="7030A0"/>
                </a:solidFill>
              </a:rPr>
              <a:t>орудия, средства и направления действия</a:t>
            </a:r>
            <a:r>
              <a:rPr lang="ru-RU" sz="2800" dirty="0">
                <a:solidFill>
                  <a:schemeClr val="tx1"/>
                </a:solidFill>
              </a:rPr>
              <a:t>, причем этот падеж без аффикса </a:t>
            </a:r>
            <a:r>
              <a:rPr lang="ru-RU" sz="2800" b="1" dirty="0">
                <a:solidFill>
                  <a:srgbClr val="FF0000"/>
                </a:solidFill>
              </a:rPr>
              <a:t>-м</a:t>
            </a:r>
            <a:r>
              <a:rPr lang="ru-RU" sz="2800" dirty="0">
                <a:solidFill>
                  <a:schemeClr val="tx1"/>
                </a:solidFill>
              </a:rPr>
              <a:t>, как правило, не имеет местного значения, т.к. указание направления требует определенности.</a:t>
            </a:r>
          </a:p>
          <a:p>
            <a:r>
              <a:rPr lang="ru-RU" sz="2800" dirty="0">
                <a:solidFill>
                  <a:schemeClr val="tx1"/>
                </a:solidFill>
              </a:rPr>
              <a:t>Например, мы не можем сказать </a:t>
            </a:r>
            <a:r>
              <a:rPr lang="ru-RU" sz="2800" dirty="0">
                <a:solidFill>
                  <a:srgbClr val="FF0000"/>
                </a:solidFill>
              </a:rPr>
              <a:t>щхьэгъубжэ</a:t>
            </a:r>
            <a:r>
              <a:rPr lang="ru-RU" sz="2800" b="1" dirty="0">
                <a:solidFill>
                  <a:srgbClr val="FF0000"/>
                </a:solidFill>
              </a:rPr>
              <a:t>к1э</a:t>
            </a:r>
            <a:r>
              <a:rPr lang="ru-RU" sz="2800" dirty="0">
                <a:solidFill>
                  <a:srgbClr val="FF0000"/>
                </a:solidFill>
              </a:rPr>
              <a:t> к1уэ</a:t>
            </a:r>
            <a:r>
              <a:rPr lang="ru-RU" sz="2800" dirty="0">
                <a:solidFill>
                  <a:schemeClr val="tx1"/>
                </a:solidFill>
              </a:rPr>
              <a:t>. Обязательно надо вставить  аффикс </a:t>
            </a:r>
            <a:r>
              <a:rPr lang="ru-RU" sz="2800" b="1" dirty="0">
                <a:solidFill>
                  <a:srgbClr val="FF0000"/>
                </a:solidFill>
              </a:rPr>
              <a:t>-м </a:t>
            </a:r>
            <a:r>
              <a:rPr lang="ru-RU" sz="2800" dirty="0">
                <a:solidFill>
                  <a:schemeClr val="tx1"/>
                </a:solidFill>
              </a:rPr>
              <a:t>– </a:t>
            </a:r>
            <a:r>
              <a:rPr lang="ru-RU" sz="2800" dirty="0">
                <a:solidFill>
                  <a:srgbClr val="FF0000"/>
                </a:solidFill>
              </a:rPr>
              <a:t>щхьэгъубжэ</a:t>
            </a:r>
            <a:r>
              <a:rPr lang="ru-RU" sz="2800" b="1" dirty="0">
                <a:solidFill>
                  <a:srgbClr val="FF0000"/>
                </a:solidFill>
              </a:rPr>
              <a:t>мк1э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 smtClean="0">
                <a:solidFill>
                  <a:srgbClr val="FF0000"/>
                </a:solidFill>
              </a:rPr>
              <a:t>к1уэ. </a:t>
            </a:r>
            <a:endParaRPr lang="ru-RU" sz="2800" dirty="0">
              <a:solidFill>
                <a:srgbClr val="FF0000"/>
              </a:solidFill>
            </a:endParaRPr>
          </a:p>
          <a:p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5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008112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Функции послеложного падежа.</a:t>
            </a:r>
            <a:endParaRPr lang="ru-RU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28800"/>
            <a:ext cx="8352928" cy="4896544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А) В качестве  косвенного дополнения  со значением:</a:t>
            </a:r>
          </a:p>
          <a:p>
            <a:r>
              <a:rPr lang="ru-RU" sz="2800" b="1" dirty="0">
                <a:solidFill>
                  <a:srgbClr val="7030A0"/>
                </a:solidFill>
              </a:rPr>
              <a:t>орудия действия</a:t>
            </a:r>
            <a:r>
              <a:rPr lang="ru-RU" sz="2800" b="1" dirty="0">
                <a:solidFill>
                  <a:schemeClr val="tx1"/>
                </a:solidFill>
              </a:rPr>
              <a:t>: </a:t>
            </a:r>
            <a:r>
              <a:rPr lang="ru-RU" sz="2800" b="1" dirty="0" err="1">
                <a:solidFill>
                  <a:schemeClr val="tx1"/>
                </a:solidFill>
              </a:rPr>
              <a:t>хъыджэбз</a:t>
            </a:r>
            <a:r>
              <a:rPr lang="ru-RU" sz="2800" b="1" dirty="0">
                <a:solidFill>
                  <a:schemeClr val="tx1"/>
                </a:solidFill>
              </a:rPr>
              <a:t> ц1ык1ур ручкэ</a:t>
            </a:r>
            <a:r>
              <a:rPr lang="ru-RU" sz="2800" b="1" dirty="0">
                <a:solidFill>
                  <a:srgbClr val="FF0000"/>
                </a:solidFill>
              </a:rPr>
              <a:t>к1э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матхэ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i="1" dirty="0">
                <a:solidFill>
                  <a:schemeClr val="tx1"/>
                </a:solidFill>
              </a:rPr>
              <a:t>(девочка пишет ручкой);</a:t>
            </a:r>
          </a:p>
          <a:p>
            <a:r>
              <a:rPr lang="ru-RU" sz="2800" b="1" dirty="0">
                <a:solidFill>
                  <a:srgbClr val="7030A0"/>
                </a:solidFill>
              </a:rPr>
              <a:t>средства действия</a:t>
            </a:r>
            <a:r>
              <a:rPr lang="ru-RU" sz="2800" b="1" dirty="0">
                <a:solidFill>
                  <a:schemeClr val="tx1"/>
                </a:solidFill>
              </a:rPr>
              <a:t>: дэ машинэ</a:t>
            </a:r>
            <a:r>
              <a:rPr lang="ru-RU" sz="2800" b="1" dirty="0">
                <a:solidFill>
                  <a:srgbClr val="FF0000"/>
                </a:solidFill>
              </a:rPr>
              <a:t>к1э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къуажэм</a:t>
            </a:r>
            <a:r>
              <a:rPr lang="ru-RU" sz="2800" b="1" dirty="0">
                <a:solidFill>
                  <a:schemeClr val="tx1"/>
                </a:solidFill>
              </a:rPr>
              <a:t> дык1уащ </a:t>
            </a:r>
            <a:r>
              <a:rPr lang="ru-RU" sz="2800" b="1" i="1" dirty="0">
                <a:solidFill>
                  <a:schemeClr val="tx1"/>
                </a:solidFill>
              </a:rPr>
              <a:t>(мы на машине поехали в село);</a:t>
            </a:r>
          </a:p>
          <a:p>
            <a:r>
              <a:rPr lang="ru-RU" sz="2800" b="1" dirty="0">
                <a:solidFill>
                  <a:srgbClr val="7030A0"/>
                </a:solidFill>
              </a:rPr>
              <a:t>рода занятий</a:t>
            </a:r>
            <a:r>
              <a:rPr lang="ru-RU" sz="2800" b="1" dirty="0">
                <a:solidFill>
                  <a:schemeClr val="tx1"/>
                </a:solidFill>
              </a:rPr>
              <a:t>: </a:t>
            </a:r>
            <a:r>
              <a:rPr lang="ru-RU" sz="2800" b="1" dirty="0" err="1">
                <a:solidFill>
                  <a:schemeClr val="tx1"/>
                </a:solidFill>
              </a:rPr>
              <a:t>сэ</a:t>
            </a:r>
            <a:r>
              <a:rPr lang="ru-RU" sz="2800" b="1" dirty="0">
                <a:solidFill>
                  <a:schemeClr val="tx1"/>
                </a:solidFill>
              </a:rPr>
              <a:t> адыгэбзэ</a:t>
            </a:r>
            <a:r>
              <a:rPr lang="ru-RU" sz="2800" b="1" dirty="0">
                <a:solidFill>
                  <a:srgbClr val="FF0000"/>
                </a:solidFill>
              </a:rPr>
              <a:t>мк1э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школым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щызогъаджэ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i="1" dirty="0">
                <a:solidFill>
                  <a:schemeClr val="tx1"/>
                </a:solidFill>
              </a:rPr>
              <a:t>(я преподаю кабардинский язык в школе).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35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024744" cy="114300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Адыгэбзэк1э зэвдзэк1.</a:t>
            </a:r>
            <a:endParaRPr lang="ru-RU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208912" cy="4968552"/>
          </a:xfrm>
        </p:spPr>
        <p:txBody>
          <a:bodyPr/>
          <a:lstStyle/>
          <a:p>
            <a:r>
              <a:rPr lang="ru-RU" sz="2800" b="1" dirty="0">
                <a:solidFill>
                  <a:schemeClr val="tx1"/>
                </a:solidFill>
              </a:rPr>
              <a:t>Я пишу ручкой. </a:t>
            </a:r>
            <a:endParaRPr lang="ru-RU" sz="2800" b="1" dirty="0" smtClean="0">
              <a:solidFill>
                <a:schemeClr val="tx1"/>
              </a:solidFill>
            </a:endParaRPr>
          </a:p>
          <a:p>
            <a:r>
              <a:rPr lang="ru-RU" sz="2800" b="1" dirty="0" smtClean="0">
                <a:solidFill>
                  <a:schemeClr val="tx1"/>
                </a:solidFill>
              </a:rPr>
              <a:t>Моя </a:t>
            </a:r>
            <a:r>
              <a:rPr lang="ru-RU" sz="2800" b="1" dirty="0">
                <a:solidFill>
                  <a:schemeClr val="tx1"/>
                </a:solidFill>
              </a:rPr>
              <a:t>сестра рисует красками. </a:t>
            </a:r>
            <a:endParaRPr lang="ru-RU" sz="2800" b="1" dirty="0" smtClean="0">
              <a:solidFill>
                <a:schemeClr val="tx1"/>
              </a:solidFill>
            </a:endParaRPr>
          </a:p>
          <a:p>
            <a:r>
              <a:rPr lang="ru-RU" sz="2800" b="1" dirty="0" smtClean="0">
                <a:solidFill>
                  <a:schemeClr val="tx1"/>
                </a:solidFill>
              </a:rPr>
              <a:t>Мы </a:t>
            </a:r>
            <a:r>
              <a:rPr lang="ru-RU" sz="2800" b="1" dirty="0">
                <a:solidFill>
                  <a:schemeClr val="tx1"/>
                </a:solidFill>
              </a:rPr>
              <a:t>сажаем лопатой. </a:t>
            </a:r>
            <a:endParaRPr lang="ru-RU" sz="2800" b="1" dirty="0" smtClean="0">
              <a:solidFill>
                <a:schemeClr val="tx1"/>
              </a:solidFill>
            </a:endParaRPr>
          </a:p>
          <a:p>
            <a:r>
              <a:rPr lang="ru-RU" sz="2800" b="1" dirty="0" smtClean="0">
                <a:solidFill>
                  <a:schemeClr val="tx1"/>
                </a:solidFill>
              </a:rPr>
              <a:t>Мы </a:t>
            </a:r>
            <a:r>
              <a:rPr lang="ru-RU" sz="2800" b="1" dirty="0">
                <a:solidFill>
                  <a:schemeClr val="tx1"/>
                </a:solidFill>
              </a:rPr>
              <a:t>принесли воду в ведре. </a:t>
            </a:r>
            <a:endParaRPr lang="ru-RU" sz="2800" b="1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ru-RU" sz="2800" b="1" dirty="0">
              <a:solidFill>
                <a:schemeClr val="tx1"/>
              </a:solidFill>
            </a:endParaRPr>
          </a:p>
          <a:p>
            <a:r>
              <a:rPr lang="ru-RU" sz="2800" b="1" dirty="0">
                <a:solidFill>
                  <a:schemeClr val="tx1"/>
                </a:solidFill>
              </a:rPr>
              <a:t>Мы на автобусе поехали на море. </a:t>
            </a:r>
            <a:endParaRPr lang="ru-RU" sz="2800" b="1" dirty="0" smtClean="0">
              <a:solidFill>
                <a:schemeClr val="tx1"/>
              </a:solidFill>
            </a:endParaRPr>
          </a:p>
          <a:p>
            <a:r>
              <a:rPr lang="ru-RU" sz="2800" b="1" dirty="0" smtClean="0">
                <a:solidFill>
                  <a:schemeClr val="tx1"/>
                </a:solidFill>
              </a:rPr>
              <a:t>Мои </a:t>
            </a:r>
            <a:r>
              <a:rPr lang="ru-RU" sz="2800" b="1" dirty="0">
                <a:solidFill>
                  <a:schemeClr val="tx1"/>
                </a:solidFill>
              </a:rPr>
              <a:t>друзья на машине поехали на озеро. </a:t>
            </a:r>
            <a:endParaRPr lang="ru-RU" sz="2800" b="1" dirty="0" smtClean="0">
              <a:solidFill>
                <a:schemeClr val="tx1"/>
              </a:solidFill>
            </a:endParaRPr>
          </a:p>
          <a:p>
            <a:r>
              <a:rPr lang="ru-RU" sz="2800" b="1" dirty="0" smtClean="0">
                <a:solidFill>
                  <a:schemeClr val="tx1"/>
                </a:solidFill>
              </a:rPr>
              <a:t>Отец </a:t>
            </a:r>
            <a:r>
              <a:rPr lang="ru-RU" sz="2800" b="1" dirty="0">
                <a:solidFill>
                  <a:schemeClr val="tx1"/>
                </a:solidFill>
              </a:rPr>
              <a:t>на самолете полетел в Москву. </a:t>
            </a:r>
            <a:endParaRPr lang="ru-RU" sz="2800" b="1" dirty="0" smtClean="0">
              <a:solidFill>
                <a:schemeClr val="tx1"/>
              </a:solidFill>
            </a:endParaRPr>
          </a:p>
          <a:p>
            <a:r>
              <a:rPr lang="ru-RU" sz="2800" b="1" dirty="0" smtClean="0">
                <a:solidFill>
                  <a:schemeClr val="tx1"/>
                </a:solidFill>
              </a:rPr>
              <a:t>Мой </a:t>
            </a:r>
            <a:r>
              <a:rPr lang="ru-RU" sz="2800" b="1" dirty="0">
                <a:solidFill>
                  <a:schemeClr val="tx1"/>
                </a:solidFill>
              </a:rPr>
              <a:t>брат на лошади поехал в </a:t>
            </a:r>
            <a:r>
              <a:rPr lang="ru-RU" sz="2800" b="1" dirty="0" err="1">
                <a:solidFill>
                  <a:schemeClr val="tx1"/>
                </a:solidFill>
              </a:rPr>
              <a:t>Нартан</a:t>
            </a:r>
            <a:r>
              <a:rPr lang="ru-RU" sz="2800" b="1" dirty="0">
                <a:solidFill>
                  <a:schemeClr val="tx1"/>
                </a:solidFill>
              </a:rPr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2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208912" cy="4968552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Б) В качестве обстоятельства:</a:t>
            </a:r>
          </a:p>
          <a:p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места, направления</a:t>
            </a:r>
            <a:r>
              <a:rPr lang="ru-RU" sz="2800" b="1" dirty="0">
                <a:solidFill>
                  <a:schemeClr val="tx1"/>
                </a:solidFill>
              </a:rPr>
              <a:t>: унэ</a:t>
            </a:r>
            <a:r>
              <a:rPr lang="ru-RU" sz="2800" b="1" dirty="0">
                <a:solidFill>
                  <a:srgbClr val="FF0000"/>
                </a:solidFill>
              </a:rPr>
              <a:t>мк1э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фынеблагъэ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i="1" dirty="0">
                <a:solidFill>
                  <a:schemeClr val="tx1"/>
                </a:solidFill>
              </a:rPr>
              <a:t>(пожалуйте в дом), </a:t>
            </a:r>
            <a:r>
              <a:rPr lang="ru-RU" sz="2800" b="1" dirty="0">
                <a:solidFill>
                  <a:schemeClr val="tx1"/>
                </a:solidFill>
              </a:rPr>
              <a:t>дэ паркы</a:t>
            </a:r>
            <a:r>
              <a:rPr lang="ru-RU" sz="2800" b="1" dirty="0">
                <a:solidFill>
                  <a:srgbClr val="FF0000"/>
                </a:solidFill>
              </a:rPr>
              <a:t>мк1э</a:t>
            </a:r>
            <a:r>
              <a:rPr lang="ru-RU" sz="2800" b="1" dirty="0">
                <a:solidFill>
                  <a:schemeClr val="tx1"/>
                </a:solidFill>
              </a:rPr>
              <a:t> док1уэ </a:t>
            </a:r>
            <a:r>
              <a:rPr lang="ru-RU" sz="2800" b="1" i="1" dirty="0">
                <a:solidFill>
                  <a:schemeClr val="tx1"/>
                </a:solidFill>
              </a:rPr>
              <a:t>(мы идем в парк);</a:t>
            </a:r>
          </a:p>
          <a:p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времени: </a:t>
            </a:r>
            <a:r>
              <a:rPr lang="ru-RU" sz="2800" b="1" dirty="0">
                <a:solidFill>
                  <a:schemeClr val="tx1"/>
                </a:solidFill>
              </a:rPr>
              <a:t>си </a:t>
            </a:r>
            <a:r>
              <a:rPr lang="ru-RU" sz="2800" b="1" dirty="0" err="1">
                <a:solidFill>
                  <a:schemeClr val="tx1"/>
                </a:solidFill>
              </a:rPr>
              <a:t>къуэш</a:t>
            </a:r>
            <a:r>
              <a:rPr lang="ru-RU" sz="2800" b="1" dirty="0">
                <a:solidFill>
                  <a:schemeClr val="tx1"/>
                </a:solidFill>
              </a:rPr>
              <a:t> нэхъыщ1эр тхьэмахуэ</a:t>
            </a:r>
            <a:r>
              <a:rPr lang="ru-RU" sz="2800" b="1" dirty="0">
                <a:solidFill>
                  <a:srgbClr val="FF0000"/>
                </a:solidFill>
              </a:rPr>
              <a:t>к1э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тенджызым</a:t>
            </a:r>
            <a:r>
              <a:rPr lang="ru-RU" sz="2800" b="1" dirty="0">
                <a:solidFill>
                  <a:schemeClr val="tx1"/>
                </a:solidFill>
              </a:rPr>
              <a:t> щы1ащ </a:t>
            </a:r>
            <a:r>
              <a:rPr lang="ru-RU" sz="2800" b="1" i="1" dirty="0">
                <a:solidFill>
                  <a:schemeClr val="tx1"/>
                </a:solidFill>
              </a:rPr>
              <a:t>(мой младший брат неделю был на море)</a:t>
            </a:r>
            <a:r>
              <a:rPr lang="ru-RU" sz="2800" b="1" dirty="0">
                <a:solidFill>
                  <a:schemeClr val="tx1"/>
                </a:solidFill>
              </a:rPr>
              <a:t>;</a:t>
            </a:r>
          </a:p>
          <a:p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образа действия: </a:t>
            </a:r>
            <a:r>
              <a:rPr lang="ru-RU" sz="2800" b="1" dirty="0" err="1">
                <a:solidFill>
                  <a:schemeClr val="tx1"/>
                </a:solidFill>
              </a:rPr>
              <a:t>сэ</a:t>
            </a:r>
            <a:r>
              <a:rPr lang="ru-RU" sz="2800" b="1" dirty="0">
                <a:solidFill>
                  <a:schemeClr val="tx1"/>
                </a:solidFill>
              </a:rPr>
              <a:t> жэрыгъэ</a:t>
            </a:r>
            <a:r>
              <a:rPr lang="ru-RU" sz="2800" b="1" dirty="0">
                <a:solidFill>
                  <a:srgbClr val="FF0000"/>
                </a:solidFill>
              </a:rPr>
              <a:t>к1э</a:t>
            </a:r>
            <a:r>
              <a:rPr lang="ru-RU" sz="2800" b="1" dirty="0">
                <a:solidFill>
                  <a:schemeClr val="tx1"/>
                </a:solidFill>
              </a:rPr>
              <a:t> сыкъэк1уэжащ </a:t>
            </a:r>
            <a:r>
              <a:rPr lang="ru-RU" sz="2800" b="1" i="1" dirty="0">
                <a:solidFill>
                  <a:schemeClr val="tx1"/>
                </a:solidFill>
              </a:rPr>
              <a:t>(я вернулась бегом</a:t>
            </a:r>
            <a:r>
              <a:rPr lang="ru-RU" sz="2800" b="1" dirty="0">
                <a:solidFill>
                  <a:schemeClr val="tx1"/>
                </a:solidFill>
              </a:rPr>
              <a:t>).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0648"/>
            <a:ext cx="8205787" cy="110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43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08912" cy="1143000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chemeClr val="tx2">
                    <a:lumMod val="50000"/>
                  </a:schemeClr>
                </a:solidFill>
              </a:rPr>
              <a:t>Дыкъоджэ</a:t>
            </a: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b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урысыбзэк1э зыдодзэк1.</a:t>
            </a:r>
            <a:endParaRPr lang="ru-RU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608512"/>
          </a:xfrm>
        </p:spPr>
        <p:txBody>
          <a:bodyPr/>
          <a:lstStyle/>
          <a:p>
            <a:r>
              <a:rPr lang="ru-RU" sz="2800" b="1" dirty="0" err="1">
                <a:solidFill>
                  <a:schemeClr val="tx1"/>
                </a:solidFill>
              </a:rPr>
              <a:t>Спортсменхэр</a:t>
            </a:r>
            <a:r>
              <a:rPr lang="ru-RU" sz="2800" b="1" dirty="0">
                <a:solidFill>
                  <a:schemeClr val="tx1"/>
                </a:solidFill>
              </a:rPr>
              <a:t> стадионы</a:t>
            </a:r>
            <a:r>
              <a:rPr lang="ru-RU" sz="2800" b="1" dirty="0">
                <a:solidFill>
                  <a:srgbClr val="FF0000"/>
                </a:solidFill>
              </a:rPr>
              <a:t>мк1э</a:t>
            </a:r>
            <a:r>
              <a:rPr lang="ru-RU" sz="2800" b="1" dirty="0">
                <a:solidFill>
                  <a:schemeClr val="tx1"/>
                </a:solidFill>
              </a:rPr>
              <a:t> мак1уэ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>
                <a:solidFill>
                  <a:schemeClr val="tx1"/>
                </a:solidFill>
              </a:rPr>
              <a:t>Щ1алэ ц1ык1ухэр псыежэхы</a:t>
            </a:r>
            <a:r>
              <a:rPr lang="ru-RU" sz="2800" b="1" dirty="0">
                <a:solidFill>
                  <a:srgbClr val="FF0000"/>
                </a:solidFill>
              </a:rPr>
              <a:t>мк1э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жащ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2800" b="1" dirty="0" smtClean="0">
                <a:solidFill>
                  <a:schemeClr val="tx1"/>
                </a:solidFill>
              </a:rPr>
              <a:t> Хьэщ1эхэр </a:t>
            </a:r>
            <a:r>
              <a:rPr lang="ru-RU" sz="2800" b="1" dirty="0">
                <a:solidFill>
                  <a:schemeClr val="tx1"/>
                </a:solidFill>
              </a:rPr>
              <a:t>хьэщ1эщы</a:t>
            </a:r>
            <a:r>
              <a:rPr lang="ru-RU" sz="2800" b="1" dirty="0">
                <a:solidFill>
                  <a:srgbClr val="FF0000"/>
                </a:solidFill>
              </a:rPr>
              <a:t>мк1э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ирагъэблэгъащ</a:t>
            </a:r>
            <a:r>
              <a:rPr lang="ru-RU" sz="2800" b="1" dirty="0">
                <a:solidFill>
                  <a:schemeClr val="tx1"/>
                </a:solidFill>
              </a:rPr>
              <a:t>. </a:t>
            </a:r>
          </a:p>
          <a:p>
            <a:r>
              <a:rPr lang="ru-RU" sz="2800" b="1" dirty="0" err="1">
                <a:solidFill>
                  <a:schemeClr val="tx1"/>
                </a:solidFill>
              </a:rPr>
              <a:t>Сэ</a:t>
            </a:r>
            <a:r>
              <a:rPr lang="ru-RU" sz="2800" b="1" dirty="0">
                <a:solidFill>
                  <a:schemeClr val="tx1"/>
                </a:solidFill>
              </a:rPr>
              <a:t> мазэ</a:t>
            </a:r>
            <a:r>
              <a:rPr lang="ru-RU" sz="2800" b="1" dirty="0">
                <a:solidFill>
                  <a:srgbClr val="FF0000"/>
                </a:solidFill>
              </a:rPr>
              <a:t>к1э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Абхъазым</a:t>
            </a:r>
            <a:r>
              <a:rPr lang="ru-RU" sz="2800" b="1" dirty="0">
                <a:solidFill>
                  <a:schemeClr val="tx1"/>
                </a:solidFill>
              </a:rPr>
              <a:t> сыщы1ащ. </a:t>
            </a:r>
            <a:endParaRPr lang="ru-RU" sz="2800" b="1" dirty="0" smtClean="0">
              <a:solidFill>
                <a:schemeClr val="tx1"/>
              </a:solidFill>
            </a:endParaRPr>
          </a:p>
          <a:p>
            <a:r>
              <a:rPr lang="ru-RU" sz="2800" b="1" dirty="0" smtClean="0">
                <a:solidFill>
                  <a:schemeClr val="tx1"/>
                </a:solidFill>
              </a:rPr>
              <a:t>Дэ </a:t>
            </a:r>
            <a:r>
              <a:rPr lang="ru-RU" sz="2800" b="1" dirty="0">
                <a:solidFill>
                  <a:schemeClr val="tx1"/>
                </a:solidFill>
              </a:rPr>
              <a:t>илъэс</a:t>
            </a:r>
            <a:r>
              <a:rPr lang="ru-RU" sz="2800" b="1" dirty="0">
                <a:solidFill>
                  <a:srgbClr val="FF0000"/>
                </a:solidFill>
              </a:rPr>
              <a:t>к1э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smtClean="0">
                <a:solidFill>
                  <a:schemeClr val="tx1"/>
                </a:solidFill>
              </a:rPr>
              <a:t>Лондон </a:t>
            </a:r>
            <a:r>
              <a:rPr lang="ru-RU" sz="2800" b="1" dirty="0" err="1">
                <a:solidFill>
                  <a:schemeClr val="tx1"/>
                </a:solidFill>
              </a:rPr>
              <a:t>дыщеджащ</a:t>
            </a:r>
            <a:r>
              <a:rPr lang="ru-RU" sz="2800" b="1" dirty="0">
                <a:solidFill>
                  <a:schemeClr val="tx1"/>
                </a:solidFill>
              </a:rPr>
              <a:t>. </a:t>
            </a:r>
            <a:endParaRPr lang="ru-RU" sz="2800" b="1" dirty="0" smtClean="0">
              <a:solidFill>
                <a:schemeClr val="tx1"/>
              </a:solidFill>
            </a:endParaRPr>
          </a:p>
          <a:p>
            <a:r>
              <a:rPr lang="ru-RU" sz="2800" b="1" dirty="0" err="1" smtClean="0">
                <a:solidFill>
                  <a:schemeClr val="tx1"/>
                </a:solidFill>
              </a:rPr>
              <a:t>Зы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>
                <a:solidFill>
                  <a:schemeClr val="tx1"/>
                </a:solidFill>
              </a:rPr>
              <a:t>махуэ</a:t>
            </a:r>
            <a:r>
              <a:rPr lang="ru-RU" sz="2800" b="1" dirty="0">
                <a:solidFill>
                  <a:srgbClr val="FF0000"/>
                </a:solidFill>
              </a:rPr>
              <a:t>к1э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smtClean="0">
                <a:solidFill>
                  <a:schemeClr val="tx1"/>
                </a:solidFill>
              </a:rPr>
              <a:t>лэжьап1эм сыщы1акъым.</a:t>
            </a:r>
            <a:endParaRPr lang="ru-RU" sz="2800" b="1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0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880" cy="434784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В) В качестве определения: </a:t>
            </a:r>
            <a:endParaRPr lang="ru-RU" sz="2800" b="1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ru-RU" sz="2800" b="1" dirty="0" err="1" smtClean="0">
                <a:solidFill>
                  <a:schemeClr val="tx1"/>
                </a:solidFill>
              </a:rPr>
              <a:t>аудиторием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>
                <a:solidFill>
                  <a:schemeClr val="tx1"/>
                </a:solidFill>
              </a:rPr>
              <a:t>къыщ1ыхьар Тимур</a:t>
            </a:r>
            <a:r>
              <a:rPr lang="ru-RU" sz="2800" b="1" dirty="0">
                <a:solidFill>
                  <a:srgbClr val="FF0000"/>
                </a:solidFill>
              </a:rPr>
              <a:t>к1э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тхьэ</a:t>
            </a:r>
            <a:r>
              <a:rPr lang="ru-RU" sz="2800" b="1" dirty="0">
                <a:solidFill>
                  <a:schemeClr val="tx1"/>
                </a:solidFill>
              </a:rPr>
              <a:t> пхузо1уэ </a:t>
            </a:r>
            <a:r>
              <a:rPr lang="ru-RU" sz="2800" b="1" i="1" dirty="0">
                <a:solidFill>
                  <a:schemeClr val="tx1"/>
                </a:solidFill>
              </a:rPr>
              <a:t>(клянусь, что тот, кто зашел в аудиторию, есть Тимур).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8981"/>
            <a:ext cx="8106668" cy="1218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32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1134</TotalTime>
  <Words>405</Words>
  <Application>Microsoft Office PowerPoint</Application>
  <PresentationFormat>Экран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Остин</vt:lpstr>
      <vt:lpstr>Изучаем  кабардинский  язык</vt:lpstr>
      <vt:lpstr>Псалъэщ1эхэр зыдогъащ1э</vt:lpstr>
      <vt:lpstr>Дыкъоджэ,  упщ1эхэм жэуап идот</vt:lpstr>
      <vt:lpstr>Функции послеложного падежа.</vt:lpstr>
      <vt:lpstr>Функции послеложного падежа.</vt:lpstr>
      <vt:lpstr>Адыгэбзэк1э зэвдзэк1.</vt:lpstr>
      <vt:lpstr>Презентация PowerPoint</vt:lpstr>
      <vt:lpstr>Дыкъоджэ,  урысыбзэк1э зыдодзэк1.</vt:lpstr>
      <vt:lpstr>Презентация PowerPoint</vt:lpstr>
      <vt:lpstr>Вставьте падежные окончания.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Mama</cp:lastModifiedBy>
  <cp:revision>77</cp:revision>
  <dcterms:created xsi:type="dcterms:W3CDTF">2013-11-25T07:17:07Z</dcterms:created>
  <dcterms:modified xsi:type="dcterms:W3CDTF">2014-10-22T16:47:57Z</dcterms:modified>
</cp:coreProperties>
</file>