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5" r:id="rId3"/>
    <p:sldId id="287" r:id="rId4"/>
    <p:sldId id="286" r:id="rId5"/>
    <p:sldId id="290" r:id="rId6"/>
    <p:sldId id="291" r:id="rId7"/>
    <p:sldId id="292" r:id="rId8"/>
    <p:sldId id="288" r:id="rId9"/>
    <p:sldId id="293" r:id="rId10"/>
    <p:sldId id="289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6859097" cy="299786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язык</a:t>
            </a:r>
            <a:endParaRPr lang="ru-RU" sz="48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</a:t>
            </a:r>
            <a:r>
              <a:rPr lang="ru-RU" sz="3200" b="1" dirty="0" smtClean="0">
                <a:solidFill>
                  <a:schemeClr val="tx1"/>
                </a:solidFill>
              </a:rPr>
              <a:t>98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Адыгэбзэк1э зэвдзэк1.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7344816" cy="4320480"/>
          </a:xfrm>
        </p:spPr>
        <p:txBody>
          <a:bodyPr>
            <a:normAutofit/>
          </a:bodyPr>
          <a:lstStyle/>
          <a:p>
            <a:r>
              <a:rPr lang="ru-RU" sz="2800" b="1" dirty="0"/>
              <a:t>Ручек мы купили 10 штук. </a:t>
            </a:r>
            <a:endParaRPr lang="ru-RU" sz="2800" b="1" dirty="0" smtClean="0"/>
          </a:p>
          <a:p>
            <a:r>
              <a:rPr lang="ru-RU" sz="2800" b="1" dirty="0" smtClean="0"/>
              <a:t>Деревьев </a:t>
            </a:r>
            <a:r>
              <a:rPr lang="ru-RU" sz="2800" b="1" dirty="0"/>
              <a:t>в саду 15 штук. </a:t>
            </a:r>
            <a:endParaRPr lang="ru-RU" sz="2800" b="1" dirty="0" smtClean="0"/>
          </a:p>
          <a:p>
            <a:r>
              <a:rPr lang="ru-RU" sz="2800" b="1" dirty="0" smtClean="0"/>
              <a:t>Книг </a:t>
            </a:r>
            <a:r>
              <a:rPr lang="ru-RU" sz="2800" b="1" dirty="0"/>
              <a:t>у нас около 200. </a:t>
            </a:r>
            <a:endParaRPr lang="ru-RU" sz="2800" b="1" dirty="0" smtClean="0"/>
          </a:p>
          <a:p>
            <a:r>
              <a:rPr lang="ru-RU" sz="2800" b="1" dirty="0" smtClean="0"/>
              <a:t>Кур </a:t>
            </a:r>
            <a:r>
              <a:rPr lang="ru-RU" sz="2800" b="1" dirty="0"/>
              <a:t>у бабушки около 20.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812360" y="5157192"/>
            <a:ext cx="792088" cy="7920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352928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Падежищым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я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къалэнхэм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щыгъуазэ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зыхуэтщ1ащ.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608512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к</a:t>
            </a:r>
            <a:r>
              <a:rPr lang="ru-RU" sz="3200" b="1" dirty="0" err="1" smtClean="0"/>
              <a:t>ъалэн</a:t>
            </a:r>
            <a:r>
              <a:rPr lang="ru-RU" sz="3200" b="1" dirty="0" smtClean="0"/>
              <a:t> – </a:t>
            </a:r>
            <a:r>
              <a:rPr lang="ru-RU" sz="3200" b="1" dirty="0" smtClean="0">
                <a:solidFill>
                  <a:schemeClr val="tx1"/>
                </a:solidFill>
              </a:rPr>
              <a:t>1) задача;</a:t>
            </a:r>
          </a:p>
          <a:p>
            <a:r>
              <a:rPr lang="ru-RU" sz="3200" b="1" dirty="0" smtClean="0"/>
              <a:t> </a:t>
            </a:r>
            <a:r>
              <a:rPr lang="ru-RU" sz="3200" b="1" dirty="0" err="1" smtClean="0"/>
              <a:t>къалэн</a:t>
            </a:r>
            <a:r>
              <a:rPr lang="ru-RU" sz="3200" b="1" dirty="0" smtClean="0"/>
              <a:t> </a:t>
            </a:r>
            <a:r>
              <a:rPr lang="ru-RU" sz="3200" b="1" dirty="0" err="1"/>
              <a:t>нэхъыщхьэр</a:t>
            </a:r>
            <a:r>
              <a:rPr lang="ru-RU" sz="3200" b="1" dirty="0"/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– главные задачи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2) обязанность;</a:t>
            </a:r>
            <a:r>
              <a:rPr lang="ru-RU" sz="3200" b="1" dirty="0">
                <a:solidFill>
                  <a:schemeClr val="tx1"/>
                </a:solidFill>
              </a:rPr>
              <a:t> обязательство</a:t>
            </a:r>
          </a:p>
          <a:p>
            <a:r>
              <a:rPr lang="ru-RU" sz="3200" b="1" dirty="0" smtClean="0"/>
              <a:t>ар </a:t>
            </a:r>
            <a:r>
              <a:rPr lang="ru-RU" sz="3200" b="1" dirty="0" err="1" smtClean="0"/>
              <a:t>сэ</a:t>
            </a:r>
            <a:r>
              <a:rPr lang="ru-RU" sz="3200" b="1" dirty="0" smtClean="0"/>
              <a:t> си </a:t>
            </a:r>
            <a:r>
              <a:rPr lang="ru-RU" sz="3200" b="1" dirty="0" err="1" smtClean="0"/>
              <a:t>къалэнщ</a:t>
            </a:r>
            <a:r>
              <a:rPr lang="ru-RU" sz="3200" b="1" dirty="0" smtClean="0"/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– это моя обязанность</a:t>
            </a:r>
          </a:p>
          <a:p>
            <a:r>
              <a:rPr lang="ru-RU" sz="3200" b="1" dirty="0" err="1"/>
              <a:t>къалэн</a:t>
            </a:r>
            <a:r>
              <a:rPr lang="ru-RU" sz="3200" b="1" dirty="0"/>
              <a:t> </a:t>
            </a:r>
            <a:r>
              <a:rPr lang="ru-RU" sz="3200" b="1" dirty="0" err="1" smtClean="0"/>
              <a:t>къэщтэн</a:t>
            </a:r>
            <a:r>
              <a:rPr lang="ru-RU" sz="3200" b="1" dirty="0" smtClean="0"/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– взять на </a:t>
            </a:r>
            <a:r>
              <a:rPr lang="ru-RU" sz="3200" b="1" dirty="0">
                <a:solidFill>
                  <a:schemeClr val="tx1"/>
                </a:solidFill>
              </a:rPr>
              <a:t>себя </a:t>
            </a:r>
            <a:r>
              <a:rPr lang="ru-RU" sz="3200" b="1" dirty="0" smtClean="0">
                <a:solidFill>
                  <a:schemeClr val="tx1"/>
                </a:solidFill>
              </a:rPr>
              <a:t>обязательство</a:t>
            </a:r>
          </a:p>
          <a:p>
            <a:r>
              <a:rPr lang="ru-RU" sz="3200" b="1" dirty="0" err="1"/>
              <a:t>к</a:t>
            </a:r>
            <a:r>
              <a:rPr lang="ru-RU" sz="3200" b="1" dirty="0" err="1" smtClean="0"/>
              <a:t>ъалэн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куэд</a:t>
            </a:r>
            <a:r>
              <a:rPr lang="ru-RU" sz="3200" b="1" dirty="0" smtClean="0"/>
              <a:t> си1эщ </a:t>
            </a:r>
            <a:r>
              <a:rPr lang="ru-RU" sz="3200" b="1" dirty="0" smtClean="0">
                <a:solidFill>
                  <a:schemeClr val="tx1"/>
                </a:solidFill>
              </a:rPr>
              <a:t>– у меня много дел</a:t>
            </a:r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453650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Си ... лэжьак1уэ мак1уэ.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Уи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... еджак1уэ мак1уэ.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... </a:t>
            </a:r>
            <a:r>
              <a:rPr lang="ru-RU" sz="3200" b="1" dirty="0" err="1">
                <a:solidFill>
                  <a:schemeClr val="tx1"/>
                </a:solidFill>
              </a:rPr>
              <a:t>хьэкъущыкъухэр</a:t>
            </a:r>
            <a:r>
              <a:rPr lang="ru-RU" sz="3200" b="1" dirty="0">
                <a:solidFill>
                  <a:schemeClr val="tx1"/>
                </a:solidFill>
              </a:rPr>
              <a:t> итхьэщ1ащ.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... </a:t>
            </a:r>
            <a:r>
              <a:rPr lang="ru-RU" sz="3200" b="1" dirty="0" err="1">
                <a:solidFill>
                  <a:schemeClr val="tx1"/>
                </a:solidFill>
              </a:rPr>
              <a:t>унэ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лъэгур</a:t>
            </a:r>
            <a:r>
              <a:rPr lang="ru-RU" sz="3200" b="1" dirty="0">
                <a:solidFill>
                  <a:schemeClr val="tx1"/>
                </a:solidFill>
              </a:rPr>
              <a:t> къипхъэнк1ащ.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... </a:t>
            </a:r>
            <a:r>
              <a:rPr lang="ru-RU" sz="3200" b="1" dirty="0" err="1">
                <a:solidFill>
                  <a:schemeClr val="tx1"/>
                </a:solidFill>
              </a:rPr>
              <a:t>диваным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исщ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... </a:t>
            </a:r>
            <a:r>
              <a:rPr lang="ru-RU" sz="3200" b="1" dirty="0" err="1">
                <a:solidFill>
                  <a:schemeClr val="tx1"/>
                </a:solidFill>
              </a:rPr>
              <a:t>сочиненэ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ятх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36904" cy="115212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Вставить подлежащее </a:t>
            </a:r>
            <a:b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в нужном падеже.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96944" cy="518457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Зэныбжьэгъухэр</a:t>
            </a:r>
            <a:r>
              <a:rPr lang="ru-RU" sz="3200" b="1" dirty="0"/>
              <a:t> </a:t>
            </a:r>
            <a:r>
              <a:rPr lang="ru-RU" sz="3200" b="1" dirty="0" err="1"/>
              <a:t>махуэ</a:t>
            </a:r>
            <a:r>
              <a:rPr lang="ru-RU" sz="3200" b="1" dirty="0"/>
              <a:t> </a:t>
            </a:r>
            <a:r>
              <a:rPr lang="ru-RU" sz="3200" b="1" dirty="0" err="1"/>
              <a:t>къэс</a:t>
            </a:r>
            <a:r>
              <a:rPr lang="ru-RU" sz="3200" b="1" dirty="0"/>
              <a:t> ... мак1уэ. </a:t>
            </a:r>
            <a:endParaRPr lang="ru-RU" sz="3200" b="1" dirty="0" smtClean="0"/>
          </a:p>
          <a:p>
            <a:r>
              <a:rPr lang="ru-RU" sz="3200" b="1" dirty="0" err="1" smtClean="0"/>
              <a:t>Зэкъуэшхэр</a:t>
            </a:r>
            <a:r>
              <a:rPr lang="ru-RU" sz="3200" b="1" dirty="0" smtClean="0"/>
              <a:t> </a:t>
            </a:r>
            <a:r>
              <a:rPr lang="ru-RU" sz="3200" b="1" dirty="0" err="1"/>
              <a:t>мазэ</a:t>
            </a:r>
            <a:r>
              <a:rPr lang="ru-RU" sz="3200" b="1" dirty="0"/>
              <a:t> </a:t>
            </a:r>
            <a:r>
              <a:rPr lang="ru-RU" sz="3200" b="1" dirty="0" err="1"/>
              <a:t>къэс</a:t>
            </a:r>
            <a:r>
              <a:rPr lang="ru-RU" sz="3200" b="1" dirty="0"/>
              <a:t> ... мак1уэ. </a:t>
            </a:r>
            <a:endParaRPr lang="ru-RU" sz="3200" b="1" dirty="0" smtClean="0"/>
          </a:p>
          <a:p>
            <a:r>
              <a:rPr lang="ru-RU" sz="3200" b="1" dirty="0" err="1" smtClean="0"/>
              <a:t>Мухьэмэдрэ</a:t>
            </a:r>
            <a:r>
              <a:rPr lang="ru-RU" sz="3200" b="1" dirty="0" smtClean="0"/>
              <a:t> </a:t>
            </a:r>
            <a:r>
              <a:rPr lang="ru-RU" sz="3200" b="1" dirty="0" err="1"/>
              <a:t>сэрэ</a:t>
            </a:r>
            <a:r>
              <a:rPr lang="ru-RU" sz="3200" b="1" dirty="0"/>
              <a:t> </a:t>
            </a:r>
            <a:r>
              <a:rPr lang="ru-RU" sz="3200" b="1" dirty="0" err="1"/>
              <a:t>ди</a:t>
            </a:r>
            <a:r>
              <a:rPr lang="ru-RU" sz="3200" b="1" dirty="0"/>
              <a:t> </a:t>
            </a:r>
            <a:r>
              <a:rPr lang="ru-RU" sz="3200" b="1" dirty="0" err="1"/>
              <a:t>гъунэгъу</a:t>
            </a:r>
            <a:r>
              <a:rPr lang="ru-RU" sz="3200" b="1" dirty="0"/>
              <a:t> ... дыщы1ащ. </a:t>
            </a:r>
          </a:p>
          <a:p>
            <a:r>
              <a:rPr lang="ru-RU" sz="3200" b="1" dirty="0" err="1"/>
              <a:t>Данэрэ</a:t>
            </a:r>
            <a:r>
              <a:rPr lang="ru-RU" sz="3200" b="1" dirty="0"/>
              <a:t> </a:t>
            </a:r>
            <a:r>
              <a:rPr lang="ru-RU" sz="3200" b="1" dirty="0" err="1"/>
              <a:t>Ленэрэ</a:t>
            </a:r>
            <a:r>
              <a:rPr lang="ru-RU" sz="3200" b="1" dirty="0"/>
              <a:t> ...  </a:t>
            </a:r>
            <a:r>
              <a:rPr lang="ru-RU" sz="3200" b="1" dirty="0" err="1"/>
              <a:t>адыгэ</a:t>
            </a:r>
            <a:r>
              <a:rPr lang="ru-RU" sz="3200" b="1" dirty="0"/>
              <a:t> </a:t>
            </a:r>
            <a:r>
              <a:rPr lang="ru-RU" sz="3200" b="1" dirty="0" err="1"/>
              <a:t>театрым</a:t>
            </a:r>
            <a:r>
              <a:rPr lang="ru-RU" sz="3200" b="1" dirty="0"/>
              <a:t> щы1ащ. </a:t>
            </a:r>
            <a:endParaRPr lang="ru-RU" sz="3200" b="1" dirty="0" smtClean="0"/>
          </a:p>
          <a:p>
            <a:r>
              <a:rPr lang="ru-RU" sz="3200" b="1" dirty="0" err="1" smtClean="0"/>
              <a:t>Анэр</a:t>
            </a:r>
            <a:r>
              <a:rPr lang="ru-RU" sz="3200" b="1" dirty="0" smtClean="0"/>
              <a:t> </a:t>
            </a:r>
            <a:r>
              <a:rPr lang="ru-RU" sz="3200" b="1" dirty="0"/>
              <a:t>... 1эф1у пщэф1ащ. </a:t>
            </a:r>
            <a:endParaRPr lang="ru-RU" sz="3200" b="1" dirty="0" smtClean="0"/>
          </a:p>
          <a:p>
            <a:r>
              <a:rPr lang="ru-RU" sz="3200" b="1" dirty="0" smtClean="0"/>
              <a:t>Дэ </a:t>
            </a:r>
            <a:r>
              <a:rPr lang="ru-RU" sz="3200" b="1" dirty="0"/>
              <a:t>... </a:t>
            </a:r>
            <a:r>
              <a:rPr lang="ru-RU" sz="3200" b="1" dirty="0" err="1"/>
              <a:t>жыг</a:t>
            </a:r>
            <a:r>
              <a:rPr lang="ru-RU" sz="3200" b="1" dirty="0"/>
              <a:t> </a:t>
            </a:r>
            <a:r>
              <a:rPr lang="ru-RU" sz="3200" b="1" dirty="0" err="1"/>
              <a:t>хадэм</a:t>
            </a:r>
            <a:r>
              <a:rPr lang="ru-RU" sz="3200" b="1" dirty="0"/>
              <a:t> </a:t>
            </a:r>
            <a:r>
              <a:rPr lang="ru-RU" sz="3200" b="1" dirty="0" err="1"/>
              <a:t>дыщылэжьащ</a:t>
            </a:r>
            <a:r>
              <a:rPr lang="ru-RU" sz="3200" b="1" dirty="0"/>
              <a:t>.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63612" y="476672"/>
            <a:ext cx="63242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  <a:tabLst>
                <a:tab pos="9360535" algn="r"/>
              </a:tabLst>
            </a:pPr>
            <a:r>
              <a:rPr lang="ru-RU" sz="4000" b="1" dirty="0" err="1" smtClean="0">
                <a:solidFill>
                  <a:schemeClr val="accent4">
                    <a:lumMod val="50000"/>
                  </a:schemeClr>
                </a:solidFill>
                <a:effectLst/>
                <a:latin typeface="Calibri"/>
                <a:ea typeface="Calibri"/>
                <a:cs typeface="Times New Roman"/>
              </a:rPr>
              <a:t>Дэнэ</a:t>
            </a:r>
            <a:r>
              <a:rPr lang="ru-RU" sz="4000" b="1" dirty="0" smtClean="0">
                <a:solidFill>
                  <a:schemeClr val="accent4">
                    <a:lumMod val="50000"/>
                  </a:schemeClr>
                </a:solidFill>
                <a:effectLst/>
                <a:latin typeface="Calibri"/>
                <a:ea typeface="Calibri"/>
                <a:cs typeface="Times New Roman"/>
              </a:rPr>
              <a:t>? </a:t>
            </a:r>
            <a:r>
              <a:rPr lang="ru-RU" sz="4000" b="1" dirty="0" err="1" smtClean="0">
                <a:solidFill>
                  <a:schemeClr val="accent4">
                    <a:lumMod val="50000"/>
                  </a:schemeClr>
                </a:solidFill>
                <a:effectLst/>
                <a:latin typeface="Calibri"/>
                <a:ea typeface="Calibri"/>
                <a:cs typeface="Times New Roman"/>
              </a:rPr>
              <a:t>Дапщэщ</a:t>
            </a:r>
            <a:r>
              <a:rPr lang="ru-RU" sz="4000" b="1" dirty="0" smtClean="0">
                <a:solidFill>
                  <a:schemeClr val="accent4">
                    <a:lumMod val="50000"/>
                  </a:schemeClr>
                </a:solidFill>
                <a:effectLst/>
                <a:latin typeface="Calibri"/>
                <a:ea typeface="Calibri"/>
                <a:cs typeface="Times New Roman"/>
              </a:rPr>
              <a:t>? (эр. п.)</a:t>
            </a:r>
            <a:endParaRPr lang="ru-RU" sz="4000" b="1" dirty="0">
              <a:solidFill>
                <a:schemeClr val="accent4">
                  <a:lumMod val="50000"/>
                </a:schemeClr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3690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Предложения </a:t>
            </a:r>
            <a:b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 </a:t>
            </a:r>
            <a:r>
              <a:rPr lang="ru-RU" b="1" dirty="0" smtClean="0">
                <a:solidFill>
                  <a:srgbClr val="FF0000"/>
                </a:solidFill>
              </a:rPr>
              <a:t>послелогами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 и частицей </a:t>
            </a:r>
            <a:r>
              <a:rPr lang="ru-RU" b="1" dirty="0" err="1" smtClean="0">
                <a:solidFill>
                  <a:srgbClr val="FF0000"/>
                </a:solidFill>
              </a:rPr>
              <a:t>нэхъ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496944" cy="4608512"/>
          </a:xfrm>
        </p:spPr>
        <p:txBody>
          <a:bodyPr>
            <a:normAutofit/>
          </a:bodyPr>
          <a:lstStyle/>
          <a:p>
            <a:r>
              <a:rPr lang="ru-RU" sz="3200" b="1" dirty="0"/>
              <a:t>... </a:t>
            </a:r>
            <a:r>
              <a:rPr lang="ru-RU" sz="3200" b="1" dirty="0" err="1"/>
              <a:t>деж</a:t>
            </a:r>
            <a:r>
              <a:rPr lang="ru-RU" sz="3200" b="1" dirty="0"/>
              <a:t> си </a:t>
            </a:r>
            <a:r>
              <a:rPr lang="ru-RU" sz="3200" b="1" dirty="0" err="1"/>
              <a:t>ныбжьэгъур</a:t>
            </a:r>
            <a:r>
              <a:rPr lang="ru-RU" sz="3200" b="1" dirty="0"/>
              <a:t> </a:t>
            </a:r>
            <a:r>
              <a:rPr lang="ru-RU" sz="3200" b="1" dirty="0" err="1"/>
              <a:t>щытщ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r>
              <a:rPr lang="ru-RU" sz="3200" b="1" dirty="0" smtClean="0"/>
              <a:t>... </a:t>
            </a:r>
            <a:r>
              <a:rPr lang="ru-RU" sz="3200" b="1" dirty="0" err="1"/>
              <a:t>нэс</a:t>
            </a:r>
            <a:r>
              <a:rPr lang="ru-RU" sz="3200" b="1" dirty="0"/>
              <a:t> </a:t>
            </a:r>
            <a:r>
              <a:rPr lang="ru-RU" sz="3200" b="1" dirty="0" err="1"/>
              <a:t>лъэсу</a:t>
            </a:r>
            <a:r>
              <a:rPr lang="ru-RU" sz="3200" b="1" dirty="0"/>
              <a:t> </a:t>
            </a:r>
            <a:r>
              <a:rPr lang="ru-RU" sz="3200" b="1" i="1" dirty="0"/>
              <a:t>(пешком) </a:t>
            </a:r>
            <a:r>
              <a:rPr lang="ru-RU" sz="3200" b="1" dirty="0"/>
              <a:t>дык1уащ. </a:t>
            </a:r>
            <a:endParaRPr lang="ru-RU" sz="3200" b="1" dirty="0" smtClean="0"/>
          </a:p>
          <a:p>
            <a:r>
              <a:rPr lang="ru-RU" sz="3200" b="1" dirty="0" smtClean="0"/>
              <a:t>... </a:t>
            </a:r>
            <a:r>
              <a:rPr lang="ru-RU" sz="3200" b="1" dirty="0"/>
              <a:t>папщ1э </a:t>
            </a:r>
            <a:r>
              <a:rPr lang="ru-RU" sz="3200" b="1" dirty="0" err="1"/>
              <a:t>анэм</a:t>
            </a:r>
            <a:r>
              <a:rPr lang="ru-RU" sz="3200" b="1" dirty="0"/>
              <a:t> </a:t>
            </a:r>
            <a:r>
              <a:rPr lang="ru-RU" sz="3200" b="1" dirty="0" err="1"/>
              <a:t>пхъэщхьэмыщхьэ</a:t>
            </a:r>
            <a:r>
              <a:rPr lang="ru-RU" sz="3200" b="1" dirty="0"/>
              <a:t> </a:t>
            </a:r>
            <a:r>
              <a:rPr lang="ru-RU" sz="3200" b="1" dirty="0" err="1"/>
              <a:t>къищэхуащ</a:t>
            </a:r>
            <a:r>
              <a:rPr lang="ru-RU" sz="3200" b="1" dirty="0"/>
              <a:t>. </a:t>
            </a:r>
          </a:p>
          <a:p>
            <a:r>
              <a:rPr lang="ru-RU" sz="3200" b="1" dirty="0" smtClean="0"/>
              <a:t>... </a:t>
            </a:r>
            <a:r>
              <a:rPr lang="ru-RU" sz="3200" b="1" dirty="0" err="1"/>
              <a:t>нэхъ</a:t>
            </a:r>
            <a:r>
              <a:rPr lang="ru-RU" sz="3200" b="1" dirty="0"/>
              <a:t> 1эф1 </a:t>
            </a:r>
            <a:r>
              <a:rPr lang="ru-RU" sz="3200" b="1" dirty="0" err="1"/>
              <a:t>пхъэщхьэмыщхьэхэм</a:t>
            </a:r>
            <a:r>
              <a:rPr lang="ru-RU" sz="3200" b="1" dirty="0"/>
              <a:t> </a:t>
            </a:r>
            <a:r>
              <a:rPr lang="ru-RU" sz="3200" b="1" dirty="0" err="1"/>
              <a:t>яхэткъым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r>
              <a:rPr lang="ru-RU" sz="3200" b="1" dirty="0" smtClean="0"/>
              <a:t>... </a:t>
            </a:r>
            <a:r>
              <a:rPr lang="ru-RU" sz="3200" b="1" dirty="0" err="1"/>
              <a:t>нэхъ</a:t>
            </a:r>
            <a:r>
              <a:rPr lang="ru-RU" sz="3200" b="1" dirty="0"/>
              <a:t> </a:t>
            </a:r>
            <a:r>
              <a:rPr lang="ru-RU" sz="3200" b="1" dirty="0" err="1"/>
              <a:t>лъэщ</a:t>
            </a:r>
            <a:r>
              <a:rPr lang="ru-RU" sz="3200" b="1" dirty="0"/>
              <a:t> </a:t>
            </a:r>
            <a:r>
              <a:rPr lang="ru-RU" sz="3200" b="1" i="1" dirty="0"/>
              <a:t>(сильнее) </a:t>
            </a:r>
            <a:r>
              <a:rPr lang="ru-RU" sz="3200" b="1" dirty="0" err="1"/>
              <a:t>мэз</a:t>
            </a:r>
            <a:r>
              <a:rPr lang="ru-RU" sz="3200" b="1" dirty="0"/>
              <a:t> </a:t>
            </a:r>
            <a:r>
              <a:rPr lang="ru-RU" sz="3200" b="1" dirty="0" err="1"/>
              <a:t>псэущхьэхэм</a:t>
            </a:r>
            <a:r>
              <a:rPr lang="ru-RU" sz="3200" b="1" dirty="0"/>
              <a:t> </a:t>
            </a:r>
            <a:r>
              <a:rPr lang="ru-RU" sz="3200" b="1" dirty="0" err="1"/>
              <a:t>яхэткъым</a:t>
            </a:r>
            <a:r>
              <a:rPr lang="ru-RU" sz="3200" b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7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18340"/>
            <a:ext cx="8352928" cy="4334996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err="1" smtClean="0"/>
              <a:t>Зэшыпхъухэм</a:t>
            </a:r>
            <a:r>
              <a:rPr lang="ru-RU" sz="3200" b="1" i="1" dirty="0" smtClean="0"/>
              <a:t> </a:t>
            </a:r>
            <a:r>
              <a:rPr lang="ru-RU" sz="3200" b="1" i="1" dirty="0"/>
              <a:t>... шей </a:t>
            </a:r>
            <a:r>
              <a:rPr lang="ru-RU" sz="3200" b="1" i="1" dirty="0" err="1"/>
              <a:t>ираф</a:t>
            </a:r>
            <a:r>
              <a:rPr lang="ru-RU" sz="3200" b="1" i="1" dirty="0"/>
              <a:t>. </a:t>
            </a:r>
            <a:endParaRPr lang="ru-RU" sz="3200" b="1" i="1" dirty="0" smtClean="0"/>
          </a:p>
          <a:p>
            <a:r>
              <a:rPr lang="ru-RU" sz="3200" b="1" i="1" dirty="0" smtClean="0"/>
              <a:t>Си </a:t>
            </a:r>
            <a:r>
              <a:rPr lang="ru-RU" sz="3200" b="1" i="1" dirty="0" err="1"/>
              <a:t>анэшхуэр</a:t>
            </a:r>
            <a:r>
              <a:rPr lang="ru-RU" sz="3200" b="1" i="1" dirty="0"/>
              <a:t> ... мэпщаф1э.</a:t>
            </a:r>
          </a:p>
          <a:p>
            <a:r>
              <a:rPr lang="ru-RU" sz="3200" b="1" i="1" dirty="0" err="1"/>
              <a:t>Зэклассэгъухэр</a:t>
            </a:r>
            <a:r>
              <a:rPr lang="ru-RU" sz="3200" b="1" i="1" dirty="0"/>
              <a:t> ... </a:t>
            </a:r>
            <a:r>
              <a:rPr lang="ru-RU" sz="3200" b="1" i="1" dirty="0" err="1"/>
              <a:t>Псыхуабэ</a:t>
            </a:r>
            <a:r>
              <a:rPr lang="ru-RU" sz="3200" b="1" i="1" dirty="0"/>
              <a:t> к1уащ. </a:t>
            </a:r>
            <a:endParaRPr lang="ru-RU" sz="3200" b="1" i="1" dirty="0" smtClean="0"/>
          </a:p>
          <a:p>
            <a:r>
              <a:rPr lang="ru-RU" sz="3200" b="1" i="1" dirty="0" smtClean="0"/>
              <a:t>Си </a:t>
            </a:r>
            <a:r>
              <a:rPr lang="ru-RU" sz="3200" b="1" i="1" dirty="0" err="1"/>
              <a:t>къуэшыр</a:t>
            </a:r>
            <a:r>
              <a:rPr lang="ru-RU" sz="3200" b="1" i="1" dirty="0"/>
              <a:t> ... Москва </a:t>
            </a:r>
            <a:r>
              <a:rPr lang="ru-RU" sz="3200" b="1" i="1" dirty="0" err="1"/>
              <a:t>лъэтащ</a:t>
            </a:r>
            <a:r>
              <a:rPr lang="ru-RU" sz="3200" b="1" i="1" dirty="0"/>
              <a:t>.</a:t>
            </a:r>
          </a:p>
          <a:p>
            <a:r>
              <a:rPr lang="ru-RU" sz="3200" b="1" i="1" dirty="0"/>
              <a:t>Си </a:t>
            </a:r>
            <a:r>
              <a:rPr lang="ru-RU" sz="3200" b="1" i="1" dirty="0" err="1"/>
              <a:t>адэ</a:t>
            </a:r>
            <a:r>
              <a:rPr lang="ru-RU" sz="3200" b="1" i="1" dirty="0"/>
              <a:t> </a:t>
            </a:r>
            <a:r>
              <a:rPr lang="ru-RU" sz="3200" b="1" i="1" dirty="0" err="1"/>
              <a:t>къуэшым</a:t>
            </a:r>
            <a:r>
              <a:rPr lang="ru-RU" sz="3200" b="1" i="1" dirty="0"/>
              <a:t> ... </a:t>
            </a:r>
            <a:r>
              <a:rPr lang="ru-RU" sz="3200" b="1" i="1" dirty="0" err="1"/>
              <a:t>университетым</a:t>
            </a:r>
            <a:r>
              <a:rPr lang="ru-RU" sz="3200" b="1" i="1" dirty="0"/>
              <a:t> </a:t>
            </a:r>
            <a:r>
              <a:rPr lang="ru-RU" sz="3200" b="1" i="1" dirty="0" err="1"/>
              <a:t>щрегъаджэ</a:t>
            </a:r>
            <a:r>
              <a:rPr lang="ru-RU" sz="3200" b="1" i="1" dirty="0"/>
              <a:t>. </a:t>
            </a:r>
            <a:endParaRPr lang="ru-RU" sz="3200" b="1" i="1" dirty="0" smtClean="0"/>
          </a:p>
          <a:p>
            <a:r>
              <a:rPr lang="ru-RU" sz="3200" b="1" i="1" dirty="0" err="1" smtClean="0"/>
              <a:t>Жаннэ</a:t>
            </a:r>
            <a:r>
              <a:rPr lang="ru-RU" sz="3200" b="1" i="1" dirty="0" smtClean="0"/>
              <a:t> </a:t>
            </a:r>
            <a:r>
              <a:rPr lang="ru-RU" sz="3200" b="1" i="1" dirty="0"/>
              <a:t>и </a:t>
            </a:r>
            <a:r>
              <a:rPr lang="ru-RU" sz="3200" b="1" i="1" dirty="0" err="1"/>
              <a:t>анэм</a:t>
            </a:r>
            <a:r>
              <a:rPr lang="ru-RU" sz="3200" b="1" i="1" dirty="0"/>
              <a:t> ... </a:t>
            </a:r>
            <a:r>
              <a:rPr lang="ru-RU" sz="3200" b="1" i="1" dirty="0" err="1"/>
              <a:t>колледжым</a:t>
            </a:r>
            <a:r>
              <a:rPr lang="ru-RU" sz="3200" b="1" i="1" dirty="0"/>
              <a:t> </a:t>
            </a:r>
            <a:r>
              <a:rPr lang="ru-RU" sz="3200" b="1" i="1" dirty="0" err="1"/>
              <a:t>щрегъаджэ</a:t>
            </a:r>
            <a:r>
              <a:rPr lang="ru-RU" sz="3200" b="1" i="1" dirty="0"/>
              <a:t>. </a:t>
            </a:r>
          </a:p>
          <a:p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54868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</a:rPr>
              <a:t>Вставить косвенное дополнение  </a:t>
            </a:r>
            <a:r>
              <a:rPr lang="ru-RU" sz="3200" b="1" dirty="0">
                <a:solidFill>
                  <a:schemeClr val="accent4">
                    <a:lumMod val="50000"/>
                  </a:schemeClr>
                </a:solidFill>
              </a:rPr>
              <a:t>со </a:t>
            </a:r>
            <a:r>
              <a:rPr lang="ru-RU" sz="3200" b="1" dirty="0" smtClean="0">
                <a:solidFill>
                  <a:schemeClr val="accent4">
                    <a:lumMod val="50000"/>
                  </a:schemeClr>
                </a:solidFill>
              </a:rPr>
              <a:t>значениями </a:t>
            </a:r>
            <a:r>
              <a:rPr lang="ru-RU" sz="3200" b="1" u="sng" dirty="0">
                <a:solidFill>
                  <a:schemeClr val="accent4">
                    <a:lumMod val="50000"/>
                  </a:schemeClr>
                </a:solidFill>
              </a:rPr>
              <a:t>орудия, средства действия и рода занятий</a:t>
            </a:r>
            <a:r>
              <a:rPr lang="ru-RU" sz="32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92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352928" cy="5472608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В предложении имя существительное  в форме обстоятельного падежа выражает:</a:t>
            </a:r>
          </a:p>
          <a:p>
            <a:pPr algn="just"/>
            <a:r>
              <a:rPr lang="ru-RU" sz="2800" dirty="0"/>
              <a:t>а) </a:t>
            </a:r>
            <a:r>
              <a:rPr lang="ru-RU" sz="2800" b="1" dirty="0" smtClean="0">
                <a:solidFill>
                  <a:srgbClr val="FF0000"/>
                </a:solidFill>
              </a:rPr>
              <a:t>должность</a:t>
            </a:r>
            <a:r>
              <a:rPr lang="ru-RU" sz="2800" b="1" dirty="0">
                <a:solidFill>
                  <a:srgbClr val="FF0000"/>
                </a:solidFill>
              </a:rPr>
              <a:t>, профессию: </a:t>
            </a:r>
            <a:r>
              <a:rPr lang="ru-RU" sz="2800" dirty="0"/>
              <a:t>Си </a:t>
            </a:r>
            <a:r>
              <a:rPr lang="ru-RU" sz="2800" dirty="0" err="1"/>
              <a:t>къуэш</a:t>
            </a:r>
            <a:r>
              <a:rPr lang="ru-RU" sz="2800" dirty="0"/>
              <a:t> </a:t>
            </a:r>
            <a:r>
              <a:rPr lang="ru-RU" sz="2800" dirty="0" err="1"/>
              <a:t>нэхъыжьыр</a:t>
            </a:r>
            <a:r>
              <a:rPr lang="ru-RU" sz="2800" dirty="0"/>
              <a:t> </a:t>
            </a:r>
            <a:r>
              <a:rPr lang="ru-RU" sz="2800" u="sng" dirty="0" err="1"/>
              <a:t>дохутыр</a:t>
            </a:r>
            <a:r>
              <a:rPr lang="ru-RU" sz="2800" b="1" u="sng" dirty="0" err="1">
                <a:solidFill>
                  <a:srgbClr val="FF0000"/>
                </a:solidFill>
              </a:rPr>
              <a:t>у</a:t>
            </a:r>
            <a:r>
              <a:rPr lang="ru-RU" sz="2800" dirty="0"/>
              <a:t> </a:t>
            </a:r>
            <a:r>
              <a:rPr lang="ru-RU" sz="2800" dirty="0" err="1"/>
              <a:t>мэлажьэ</a:t>
            </a:r>
            <a:r>
              <a:rPr lang="ru-RU" sz="2800" dirty="0"/>
              <a:t>. </a:t>
            </a:r>
            <a:r>
              <a:rPr lang="ru-RU" sz="2800" i="1" dirty="0"/>
              <a:t>(Мой старший брат работает врачом.) </a:t>
            </a:r>
            <a:r>
              <a:rPr lang="ru-RU" sz="2800" dirty="0" smtClean="0"/>
              <a:t>Си </a:t>
            </a:r>
            <a:r>
              <a:rPr lang="ru-RU" sz="2800" dirty="0" err="1"/>
              <a:t>классэгъу</a:t>
            </a:r>
            <a:r>
              <a:rPr lang="ru-RU" sz="2800" dirty="0"/>
              <a:t> </a:t>
            </a:r>
            <a:r>
              <a:rPr lang="ru-RU" sz="2800" dirty="0" err="1"/>
              <a:t>Къантемыр</a:t>
            </a:r>
            <a:r>
              <a:rPr lang="ru-RU" sz="2800" dirty="0"/>
              <a:t> </a:t>
            </a:r>
            <a:r>
              <a:rPr lang="ru-RU" sz="2800" dirty="0" err="1"/>
              <a:t>къуажэм</a:t>
            </a:r>
            <a:r>
              <a:rPr lang="ru-RU" sz="2800" dirty="0"/>
              <a:t> </a:t>
            </a:r>
            <a:r>
              <a:rPr lang="ru-RU" sz="2800" u="sng" dirty="0" err="1"/>
              <a:t>тхьэмадэ</a:t>
            </a:r>
            <a:r>
              <a:rPr lang="ru-RU" sz="2800" b="1" u="sng" dirty="0" err="1">
                <a:solidFill>
                  <a:srgbClr val="FF0000"/>
                </a:solidFill>
              </a:rPr>
              <a:t>у</a:t>
            </a:r>
            <a:r>
              <a:rPr lang="ru-RU" sz="2800" dirty="0"/>
              <a:t> </a:t>
            </a:r>
            <a:r>
              <a:rPr lang="ru-RU" sz="2800" u="sng" dirty="0" err="1"/>
              <a:t>хахащ</a:t>
            </a:r>
            <a:r>
              <a:rPr lang="ru-RU" sz="2800" dirty="0"/>
              <a:t>. </a:t>
            </a:r>
            <a:r>
              <a:rPr lang="ru-RU" sz="2800" i="1" dirty="0"/>
              <a:t>(Моего одноклассника Кантемира выбрали главой администрации села</a:t>
            </a:r>
            <a:r>
              <a:rPr lang="ru-RU" sz="2800" i="1" dirty="0" smtClean="0"/>
              <a:t>.)</a:t>
            </a:r>
          </a:p>
          <a:p>
            <a:pPr algn="just"/>
            <a:r>
              <a:rPr lang="ru-RU" sz="2800" i="1" dirty="0"/>
              <a:t>Глагол </a:t>
            </a:r>
            <a:r>
              <a:rPr lang="ru-RU" sz="2800" b="1" i="1" dirty="0" err="1">
                <a:solidFill>
                  <a:srgbClr val="FF0000"/>
                </a:solidFill>
              </a:rPr>
              <a:t>хэхын</a:t>
            </a:r>
            <a:r>
              <a:rPr lang="ru-RU" sz="2800" i="1" dirty="0"/>
              <a:t> – </a:t>
            </a:r>
            <a:r>
              <a:rPr lang="ru-RU" sz="2800" i="1" dirty="0" err="1"/>
              <a:t>перех</a:t>
            </a:r>
            <a:r>
              <a:rPr lang="ru-RU" sz="2800" i="1" dirty="0"/>
              <a:t>. 1) полит. выбирать, выбрать кого-л.; 2) отбирать, отобрать кого-что-л. из кого-чего-либо. 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31760" y="476672"/>
            <a:ext cx="813690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Функции послеложного падежа.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9F2936">
                    <a:lumMod val="50000"/>
                  </a:srgbClr>
                </a:solidFill>
              </a:rPr>
              <a:t>Адыгэбзэк1э зэвдзэк1.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8352928" cy="4752528"/>
          </a:xfrm>
        </p:spPr>
        <p:txBody>
          <a:bodyPr>
            <a:normAutofit/>
          </a:bodyPr>
          <a:lstStyle/>
          <a:p>
            <a:r>
              <a:rPr lang="ru-RU" sz="3200" b="1" i="1" dirty="0"/>
              <a:t>Мой дядя работает инженером. </a:t>
            </a:r>
            <a:endParaRPr lang="ru-RU" sz="3200" b="1" i="1" dirty="0" smtClean="0"/>
          </a:p>
          <a:p>
            <a:r>
              <a:rPr lang="ru-RU" sz="3200" b="1" i="1" dirty="0" smtClean="0"/>
              <a:t>Моя </a:t>
            </a:r>
            <a:r>
              <a:rPr lang="ru-RU" sz="3200" b="1" i="1" dirty="0"/>
              <a:t>сестра работает врачом. </a:t>
            </a:r>
            <a:endParaRPr lang="ru-RU" sz="3200" b="1" i="1" dirty="0" smtClean="0"/>
          </a:p>
          <a:p>
            <a:r>
              <a:rPr lang="ru-RU" sz="3200" b="1" i="1" dirty="0" smtClean="0"/>
              <a:t>Твоя </a:t>
            </a:r>
            <a:r>
              <a:rPr lang="ru-RU" sz="3200" b="1" i="1" dirty="0"/>
              <a:t>мама работает </a:t>
            </a:r>
            <a:r>
              <a:rPr lang="ru-RU" sz="3200" b="1" i="1" dirty="0" smtClean="0"/>
              <a:t>учителем?</a:t>
            </a:r>
          </a:p>
          <a:p>
            <a:r>
              <a:rPr lang="ru-RU" sz="3200" b="1" i="1" dirty="0" smtClean="0"/>
              <a:t>Твой </a:t>
            </a:r>
            <a:r>
              <a:rPr lang="ru-RU" sz="3200" b="1" i="1" dirty="0"/>
              <a:t>друг работает тренером</a:t>
            </a:r>
            <a:r>
              <a:rPr lang="ru-RU" sz="3200" b="1" i="1" dirty="0" smtClean="0"/>
              <a:t>?</a:t>
            </a:r>
          </a:p>
          <a:p>
            <a:r>
              <a:rPr lang="ru-RU" sz="3200" b="1" i="1" dirty="0" smtClean="0"/>
              <a:t>Нет, мой друг </a:t>
            </a:r>
            <a:r>
              <a:rPr lang="ru-RU" sz="3200" b="1" i="1" smtClean="0"/>
              <a:t>не работает </a:t>
            </a:r>
            <a:r>
              <a:rPr lang="ru-RU" sz="3200" b="1" i="1" dirty="0" smtClean="0"/>
              <a:t>тренером.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93610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Функции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послелож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ного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падежа.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96544"/>
          </a:xfrm>
        </p:spPr>
        <p:txBody>
          <a:bodyPr>
            <a:normAutofit/>
          </a:bodyPr>
          <a:lstStyle/>
          <a:p>
            <a:r>
              <a:rPr lang="ru-RU" sz="2800" b="1" dirty="0"/>
              <a:t>б)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</a:t>
            </a:r>
            <a:r>
              <a:rPr lang="ru-RU" sz="2800" b="1" dirty="0">
                <a:solidFill>
                  <a:srgbClr val="FF0000"/>
                </a:solidFill>
              </a:rPr>
              <a:t>: </a:t>
            </a:r>
            <a:r>
              <a:rPr lang="ru-RU" sz="2800" b="1" dirty="0"/>
              <a:t>дэ </a:t>
            </a:r>
            <a:r>
              <a:rPr lang="ru-RU" sz="2800" b="1" u="sng" dirty="0" err="1"/>
              <a:t>шэнту</a:t>
            </a:r>
            <a:r>
              <a:rPr lang="ru-RU" sz="2800" b="1" dirty="0"/>
              <a:t> </a:t>
            </a:r>
            <a:r>
              <a:rPr lang="ru-RU" sz="2800" b="1" dirty="0" err="1"/>
              <a:t>хы</a:t>
            </a:r>
            <a:r>
              <a:rPr lang="ru-RU" sz="2800" b="1" dirty="0"/>
              <a:t> </a:t>
            </a:r>
            <a:r>
              <a:rPr lang="ru-RU" sz="2800" b="1" dirty="0" err="1"/>
              <a:t>къэтщэхуащ</a:t>
            </a:r>
            <a:r>
              <a:rPr lang="ru-RU" sz="2800" b="1" dirty="0"/>
              <a:t> </a:t>
            </a:r>
            <a:r>
              <a:rPr lang="ru-RU" sz="2800" b="1" i="1" dirty="0"/>
              <a:t>(мы купили 6 стульев).</a:t>
            </a:r>
          </a:p>
          <a:p>
            <a:r>
              <a:rPr lang="ru-RU" sz="2800" b="1" dirty="0" smtClean="0"/>
              <a:t>в</a:t>
            </a:r>
            <a:r>
              <a:rPr lang="ru-RU" sz="2800" b="1" dirty="0"/>
              <a:t>) </a:t>
            </a:r>
            <a:r>
              <a:rPr lang="ru-RU" sz="2800" b="1" dirty="0" smtClean="0">
                <a:solidFill>
                  <a:srgbClr val="FF0000"/>
                </a:solidFill>
              </a:rPr>
              <a:t>относительное </a:t>
            </a:r>
            <a:r>
              <a:rPr lang="ru-RU" sz="2800" b="1" dirty="0">
                <a:solidFill>
                  <a:srgbClr val="FF0000"/>
                </a:solidFill>
              </a:rPr>
              <a:t>имя при причастиях</a:t>
            </a:r>
            <a:r>
              <a:rPr lang="ru-RU" sz="2800" b="1" dirty="0"/>
              <a:t>: </a:t>
            </a:r>
            <a:r>
              <a:rPr lang="ru-RU" sz="2800" b="1" dirty="0" err="1"/>
              <a:t>Залым</a:t>
            </a:r>
            <a:r>
              <a:rPr lang="ru-RU" sz="2800" b="1" dirty="0"/>
              <a:t> </a:t>
            </a:r>
            <a:r>
              <a:rPr lang="ru-RU" sz="2800" b="1" u="sng" dirty="0"/>
              <a:t>студенту</a:t>
            </a:r>
            <a:r>
              <a:rPr lang="ru-RU" sz="2800" b="1" dirty="0"/>
              <a:t> щ1эсыр уэрэджы1ак1уэм еда1уэрт. </a:t>
            </a:r>
            <a:r>
              <a:rPr lang="ru-RU" sz="2800" b="1" i="1" dirty="0"/>
              <a:t>(Все студенты, которые сидели в зале, слушали певца</a:t>
            </a:r>
            <a:r>
              <a:rPr lang="ru-RU" sz="2800" b="1" i="1" dirty="0" smtClean="0"/>
              <a:t>.)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5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Другая 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1D319"/>
      </a:accent2>
      <a:accent3>
        <a:srgbClr val="A7EA52"/>
      </a:accent3>
      <a:accent4>
        <a:srgbClr val="568C11"/>
      </a:accent4>
      <a:accent5>
        <a:srgbClr val="FF8021"/>
      </a:accent5>
      <a:accent6>
        <a:srgbClr val="F14124"/>
      </a:accent6>
      <a:hlink>
        <a:srgbClr val="56C7AA"/>
      </a:hlink>
      <a:folHlink>
        <a:srgbClr val="81D319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1373</TotalTime>
  <Words>389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Изучаем  кабардинский  язык</vt:lpstr>
      <vt:lpstr>Падежищым я къалэнхэм щыгъуазэ зыхуэтщ1ащ.</vt:lpstr>
      <vt:lpstr>Вставить подлежащее  в нужном падеже.</vt:lpstr>
      <vt:lpstr>Презентация PowerPoint</vt:lpstr>
      <vt:lpstr>Предложения  с послелогами и частицей нэхъ.</vt:lpstr>
      <vt:lpstr>Презентация PowerPoint</vt:lpstr>
      <vt:lpstr>Презентация PowerPoint</vt:lpstr>
      <vt:lpstr>Адыгэбзэк1э зэвдзэк1.</vt:lpstr>
      <vt:lpstr>Функции послеложного падежа.</vt:lpstr>
      <vt:lpstr>Адыгэбзэк1э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89</cp:revision>
  <dcterms:created xsi:type="dcterms:W3CDTF">2013-11-25T07:17:07Z</dcterms:created>
  <dcterms:modified xsi:type="dcterms:W3CDTF">2014-10-23T17:20:40Z</dcterms:modified>
</cp:coreProperties>
</file>