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2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52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46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3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24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72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37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2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07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8C48-A8E6-4AC6-9F87-10F9DA1C0579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8348C-2653-414D-B20D-7C1A04C2B9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0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  <a:prstGeom prst="rect">
            <a:avLst/>
          </a:prstGeo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rgbClr val="CD261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CD261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CD261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rgbClr val="CD261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rgbClr val="CD2619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№11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7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173688"/>
              </p:ext>
            </p:extLst>
          </p:nvPr>
        </p:nvGraphicFramePr>
        <p:xfrm>
          <a:off x="1547664" y="188640"/>
          <a:ext cx="7118350" cy="682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7511233" imgH="7550506" progId="Word.Document.12">
                  <p:embed/>
                </p:oleObj>
              </mc:Choice>
              <mc:Fallback>
                <p:oleObj name="Document" r:id="rId4" imgW="7511233" imgH="755050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188640"/>
                        <a:ext cx="7118350" cy="6825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 rot="16200000" flipH="1">
            <a:off x="-2362571" y="2802732"/>
            <a:ext cx="6480721" cy="1252537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vert="wordArtVert"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лфавит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2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Составляем новые слова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унэц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эр ...-щ.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адэц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эр ...-щ.</a:t>
            </a:r>
          </a:p>
        </p:txBody>
      </p:sp>
      <p:sp>
        <p:nvSpPr>
          <p:cNvPr id="4" name="Овал 3"/>
          <p:cNvSpPr/>
          <p:nvPr/>
        </p:nvSpPr>
        <p:spPr>
          <a:xfrm>
            <a:off x="1131570" y="1583136"/>
            <a:ext cx="1224136" cy="8640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/>
              <a:t>унэ</a:t>
            </a:r>
            <a:endParaRPr lang="ru-RU" sz="3600" dirty="0"/>
          </a:p>
        </p:txBody>
      </p:sp>
      <p:sp>
        <p:nvSpPr>
          <p:cNvPr id="5" name="Овал 4"/>
          <p:cNvSpPr/>
          <p:nvPr/>
        </p:nvSpPr>
        <p:spPr>
          <a:xfrm>
            <a:off x="1115616" y="2669169"/>
            <a:ext cx="1224136" cy="8640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/>
              <a:t>адэ</a:t>
            </a:r>
            <a:endParaRPr lang="ru-RU" sz="3600" dirty="0"/>
          </a:p>
        </p:txBody>
      </p:sp>
      <p:sp>
        <p:nvSpPr>
          <p:cNvPr id="6" name="Овал 5"/>
          <p:cNvSpPr/>
          <p:nvPr/>
        </p:nvSpPr>
        <p:spPr>
          <a:xfrm>
            <a:off x="3326923" y="2169057"/>
            <a:ext cx="122413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ц</a:t>
            </a:r>
            <a:r>
              <a:rPr lang="en-US" sz="3600" dirty="0" smtClean="0"/>
              <a:t>I</a:t>
            </a:r>
            <a:r>
              <a:rPr lang="ru-RU" sz="3600" dirty="0" smtClean="0"/>
              <a:t>э</a:t>
            </a:r>
            <a:endParaRPr lang="ru-RU" sz="3600" dirty="0"/>
          </a:p>
        </p:txBody>
      </p:sp>
      <p:sp>
        <p:nvSpPr>
          <p:cNvPr id="7" name="Овал 6"/>
          <p:cNvSpPr/>
          <p:nvPr/>
        </p:nvSpPr>
        <p:spPr>
          <a:xfrm>
            <a:off x="5364088" y="1632077"/>
            <a:ext cx="2232248" cy="8640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/>
              <a:t>унэц</a:t>
            </a:r>
            <a:r>
              <a:rPr lang="en-US" sz="3600" dirty="0" smtClean="0"/>
              <a:t>I</a:t>
            </a:r>
            <a:r>
              <a:rPr lang="ru-RU" sz="3600" dirty="0" smtClean="0"/>
              <a:t>э</a:t>
            </a:r>
            <a:endParaRPr lang="ru-RU" sz="3600" dirty="0"/>
          </a:p>
        </p:txBody>
      </p:sp>
      <p:sp>
        <p:nvSpPr>
          <p:cNvPr id="8" name="Овал 7"/>
          <p:cNvSpPr/>
          <p:nvPr/>
        </p:nvSpPr>
        <p:spPr>
          <a:xfrm>
            <a:off x="5364088" y="2669169"/>
            <a:ext cx="2232248" cy="864096"/>
          </a:xfrm>
          <a:prstGeom prst="ellips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/>
              <a:t>адэц</a:t>
            </a:r>
            <a:r>
              <a:rPr lang="en-US" sz="3600" dirty="0" smtClean="0"/>
              <a:t>I</a:t>
            </a:r>
            <a:r>
              <a:rPr lang="ru-RU" sz="3600" dirty="0" smtClean="0"/>
              <a:t>э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09839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Диалог №3</a:t>
            </a:r>
            <a:r>
              <a:rPr lang="ru-RU" sz="3600" dirty="0" smtClean="0">
                <a:ea typeface="Calibri"/>
                <a:cs typeface="Times New Roman"/>
              </a:rPr>
              <a:t/>
            </a:r>
            <a:br>
              <a:rPr lang="ru-RU" sz="3600" dirty="0" smtClean="0"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Ведущая: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...,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Налшык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къалэ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ущыпсэурэ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Участник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: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Нт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э,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сыщопсэу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Уеджэрэ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?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Улажьэрэ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.: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Седжэркъым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солажьэ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Дэнэ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ущылажьэрэ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.: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Институ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тым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Вед.: Сыт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хуэдэ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фи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институтыр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.: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Ди</a:t>
            </a:r>
            <a:r>
              <a:rPr lang="ru-RU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ea typeface="Calibri"/>
                <a:cs typeface="Times New Roman"/>
              </a:rPr>
              <a:t>институ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тыр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инщ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24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Упсэу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...!</a:t>
            </a:r>
            <a:endParaRPr lang="ru-RU" sz="24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Диалог №4</a:t>
            </a:r>
            <a:r>
              <a:rPr lang="ru-RU" sz="3600" dirty="0" smtClean="0">
                <a:ea typeface="Calibri"/>
                <a:cs typeface="Times New Roman"/>
              </a:rPr>
              <a:t/>
            </a:r>
            <a:br>
              <a:rPr lang="ru-RU" sz="3600" dirty="0" smtClean="0">
                <a:ea typeface="Calibri"/>
                <a:cs typeface="Times New Roman"/>
              </a:rPr>
            </a:b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Уи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махуэ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ф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ыуэ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хъыджэбз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!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Участница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Нэхъыф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ыжу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!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Уи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ц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эр сыт?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.: Си ц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эр ...-щ.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Уи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унэц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эр-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щэ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.: Си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унэц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эр ...-щ.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ущыпсэурэ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Сэ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...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сыщопсэу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Адэ-анэ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уи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э?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.: Си</a:t>
            </a:r>
            <a:r>
              <a:rPr lang="en-US" sz="4000" dirty="0" smtClean="0">
                <a:effectLst/>
                <a:latin typeface="Times New Roman"/>
                <a:ea typeface="Calibri"/>
                <a:cs typeface="Times New Roman"/>
              </a:rPr>
              <a:t>I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эщ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Ахэр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4000" smtClean="0">
                <a:effectLst/>
                <a:latin typeface="Times New Roman"/>
                <a:ea typeface="Calibri"/>
                <a:cs typeface="Times New Roman"/>
              </a:rPr>
              <a:t>щыпсэур</a:t>
            </a:r>
            <a:r>
              <a:rPr lang="ru-RU" sz="4000">
                <a:latin typeface="Times New Roman"/>
                <a:ea typeface="Calibri"/>
                <a:cs typeface="Times New Roman"/>
              </a:rPr>
              <a:t>э</a:t>
            </a:r>
            <a:r>
              <a:rPr lang="ru-RU" sz="4000" smtClean="0">
                <a:effectLst/>
                <a:latin typeface="Times New Roman"/>
                <a:ea typeface="Calibri"/>
                <a:cs typeface="Times New Roman"/>
              </a:rPr>
              <a:t>?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latin typeface="Times New Roman"/>
                <a:ea typeface="Calibri"/>
                <a:cs typeface="Times New Roman"/>
              </a:rPr>
              <a:t>Уч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.: Си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адэ-анэр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 ...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щопсэу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4000" dirty="0"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Вед.: </a:t>
            </a:r>
            <a:r>
              <a:rPr lang="ru-RU" sz="4000" dirty="0" err="1" smtClean="0">
                <a:effectLst/>
                <a:latin typeface="Times New Roman"/>
                <a:ea typeface="Calibri"/>
                <a:cs typeface="Times New Roman"/>
              </a:rPr>
              <a:t>Упсэу</a:t>
            </a:r>
            <a:r>
              <a:rPr lang="ru-RU" sz="4000" dirty="0" smtClean="0">
                <a:effectLst/>
                <a:latin typeface="Times New Roman"/>
                <a:ea typeface="Calibri"/>
                <a:cs typeface="Times New Roman"/>
              </a:rPr>
              <a:t>, ...!</a:t>
            </a:r>
            <a:endParaRPr lang="ru-RU" sz="40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54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Образуем глаголы </a:t>
            </a:r>
            <a:br>
              <a:rPr lang="ru-RU" dirty="0" smtClean="0"/>
            </a:br>
            <a:r>
              <a:rPr lang="ru-RU" dirty="0" smtClean="0"/>
              <a:t>в повелительном наклонении </a:t>
            </a:r>
            <a:r>
              <a:rPr lang="ru-RU" dirty="0" err="1" smtClean="0"/>
              <a:t>пол.ф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95536" y="1916833"/>
            <a:ext cx="3250704" cy="38884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450215" algn="just"/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Шхэн</a:t>
            </a:r>
            <a:endParaRPr lang="ru-RU" sz="3200" dirty="0" smtClean="0">
              <a:solidFill>
                <a:schemeClr val="tx1"/>
              </a:solidFill>
              <a:effectLst/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Тхэн</a:t>
            </a: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Лэжьэн</a:t>
            </a: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sz="3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К</a:t>
            </a:r>
            <a:r>
              <a:rPr lang="en-US" sz="3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уэн</a:t>
            </a: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Пщэф</a:t>
            </a:r>
            <a:r>
              <a:rPr lang="en-US" sz="3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sz="3200" dirty="0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эн</a:t>
            </a: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sz="3200" dirty="0" err="1" smtClean="0">
                <a:effectLst/>
                <a:latin typeface="Times New Roman" pitchFamily="18" charset="0"/>
                <a:ea typeface="Calibri"/>
                <a:cs typeface="Times New Roman" pitchFamily="18" charset="0"/>
              </a:rPr>
              <a:t>Еджэн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0000"/>
              </a:lnSpc>
              <a:spcAft>
                <a:spcPts val="0"/>
              </a:spcAft>
            </a:pP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Объект 1"/>
          <p:cNvSpPr>
            <a:spLocks noGrp="1"/>
          </p:cNvSpPr>
          <p:nvPr>
            <p:ph sz="half" idx="1"/>
          </p:nvPr>
        </p:nvSpPr>
        <p:spPr>
          <a:xfrm>
            <a:off x="3923928" y="1916832"/>
            <a:ext cx="4752528" cy="38884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indent="450215" algn="just">
              <a:lnSpc>
                <a:spcPct val="120000"/>
              </a:lnSpc>
            </a:pPr>
            <a:r>
              <a:rPr lang="ru-RU" sz="12800" dirty="0" err="1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Шхэ</a:t>
            </a:r>
            <a:r>
              <a:rPr lang="ru-RU" sz="128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effectLst/>
                <a:latin typeface="Times New Roman"/>
                <a:ea typeface="Calibri"/>
                <a:cs typeface="Times New Roman"/>
              </a:rPr>
              <a:t>Фы</a:t>
            </a:r>
            <a:r>
              <a:rPr lang="ru-RU" sz="12800" dirty="0" err="1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шхэ</a:t>
            </a:r>
            <a:r>
              <a:rPr lang="ru-RU" sz="1280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!</a:t>
            </a:r>
          </a:p>
          <a:p>
            <a:pPr indent="450215" algn="just">
              <a:lnSpc>
                <a:spcPct val="120000"/>
              </a:lnSpc>
            </a:pPr>
            <a:r>
              <a:rPr lang="ru-RU" sz="12800" dirty="0" err="1" smtClean="0">
                <a:latin typeface="Times New Roman"/>
                <a:cs typeface="Times New Roman"/>
              </a:rPr>
              <a:t>Тхэ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dirty="0" err="1" smtClean="0">
                <a:latin typeface="Times New Roman"/>
                <a:cs typeface="Times New Roman"/>
              </a:rPr>
              <a:t>тхэ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450215" algn="just">
              <a:lnSpc>
                <a:spcPct val="120000"/>
              </a:lnSpc>
            </a:pPr>
            <a:r>
              <a:rPr lang="ru-RU" sz="12800" dirty="0" err="1" smtClean="0">
                <a:latin typeface="Times New Roman"/>
                <a:cs typeface="Times New Roman"/>
              </a:rPr>
              <a:t>Лажьэ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dirty="0" err="1" smtClean="0">
                <a:latin typeface="Times New Roman"/>
                <a:cs typeface="Times New Roman"/>
              </a:rPr>
              <a:t>лажьэ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450215" algn="just">
              <a:lnSpc>
                <a:spcPct val="120000"/>
              </a:lnSpc>
            </a:pPr>
            <a:r>
              <a:rPr lang="ru-RU" sz="12800" dirty="0" smtClean="0">
                <a:latin typeface="Times New Roman"/>
                <a:cs typeface="Times New Roman"/>
              </a:rPr>
              <a:t>К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err="1" smtClean="0">
                <a:latin typeface="Times New Roman"/>
                <a:cs typeface="Times New Roman"/>
              </a:rPr>
              <a:t>уэ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dirty="0" err="1" smtClean="0">
                <a:latin typeface="Times New Roman"/>
                <a:cs typeface="Times New Roman"/>
              </a:rPr>
              <a:t>к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err="1" smtClean="0">
                <a:latin typeface="Times New Roman"/>
                <a:cs typeface="Times New Roman"/>
              </a:rPr>
              <a:t>уэ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450215" algn="just">
              <a:lnSpc>
                <a:spcPct val="120000"/>
              </a:lnSpc>
            </a:pPr>
            <a:r>
              <a:rPr lang="ru-RU" sz="12800" dirty="0" err="1" smtClean="0">
                <a:latin typeface="Times New Roman"/>
                <a:cs typeface="Times New Roman"/>
              </a:rPr>
              <a:t>Пщаф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smtClean="0">
                <a:latin typeface="Times New Roman"/>
                <a:cs typeface="Times New Roman"/>
              </a:rPr>
              <a:t>э!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dirty="0" err="1" smtClean="0">
                <a:latin typeface="Times New Roman"/>
                <a:cs typeface="Times New Roman"/>
              </a:rPr>
              <a:t>пщаф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smtClean="0">
                <a:latin typeface="Times New Roman"/>
                <a:cs typeface="Times New Roman"/>
              </a:rPr>
              <a:t>э!</a:t>
            </a:r>
          </a:p>
          <a:p>
            <a:pPr indent="450215" algn="just">
              <a:lnSpc>
                <a:spcPct val="120000"/>
              </a:lnSpc>
            </a:pPr>
            <a:r>
              <a:rPr lang="ru-RU" sz="12800" dirty="0" err="1" smtClean="0">
                <a:latin typeface="Times New Roman"/>
                <a:cs typeface="Times New Roman"/>
              </a:rPr>
              <a:t>Еджэ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Фе</a:t>
            </a:r>
            <a:r>
              <a:rPr lang="ru-RU" sz="12800" dirty="0" err="1" smtClean="0">
                <a:latin typeface="Times New Roman"/>
                <a:cs typeface="Times New Roman"/>
              </a:rPr>
              <a:t>джэ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  <a:endParaRPr lang="ru-RU" sz="12800" dirty="0" smtClean="0"/>
          </a:p>
          <a:p>
            <a:pPr indent="450215" algn="just">
              <a:lnSpc>
                <a:spcPct val="110000"/>
              </a:lnSpc>
              <a:spcAft>
                <a:spcPts val="0"/>
              </a:spcAft>
            </a:pPr>
            <a:endParaRPr lang="ru-RU" sz="32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59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>
                <a:solidFill>
                  <a:prstClr val="black"/>
                </a:solidFill>
              </a:rPr>
              <a:t>Образуем глаголы </a:t>
            </a:r>
            <a:br>
              <a:rPr lang="ru-RU" sz="4000" dirty="0">
                <a:solidFill>
                  <a:prstClr val="black"/>
                </a:solidFill>
              </a:rPr>
            </a:br>
            <a:r>
              <a:rPr lang="ru-RU" sz="4000" dirty="0">
                <a:solidFill>
                  <a:prstClr val="black"/>
                </a:solidFill>
              </a:rPr>
              <a:t>в повелительном наклонении </a:t>
            </a:r>
            <a:r>
              <a:rPr lang="ru-RU" sz="4000" dirty="0" err="1" smtClean="0">
                <a:solidFill>
                  <a:prstClr val="black"/>
                </a:solidFill>
              </a:rPr>
              <a:t>отр.ф</a:t>
            </a:r>
            <a:r>
              <a:rPr lang="ru-RU" sz="4000" dirty="0">
                <a:solidFill>
                  <a:prstClr val="black"/>
                </a:solidFill>
              </a:rPr>
              <a:t>.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251520" y="1916833"/>
            <a:ext cx="2808312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/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Шхэн</a:t>
            </a:r>
            <a:endParaRPr lang="ru-RU" dirty="0" smtClean="0">
              <a:solidFill>
                <a:schemeClr val="tx1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Тхэн</a:t>
            </a:r>
            <a:endParaRPr lang="ru-RU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Лэжьэн</a:t>
            </a:r>
            <a:endParaRPr lang="ru-RU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dirty="0" smtClean="0">
                <a:latin typeface="Times New Roman" pitchFamily="18" charset="0"/>
                <a:ea typeface="Calibri"/>
                <a:cs typeface="Times New Roman" pitchFamily="18" charset="0"/>
              </a:rPr>
              <a:t>К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уэн</a:t>
            </a:r>
            <a:endParaRPr lang="ru-RU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indent="450215" algn="just"/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Пщэф</a:t>
            </a:r>
            <a:r>
              <a:rPr lang="en-US" dirty="0" smtClean="0"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ea typeface="Calibri"/>
                <a:cs typeface="Times New Roman" pitchFamily="18" charset="0"/>
              </a:rPr>
              <a:t>эн</a:t>
            </a:r>
          </a:p>
          <a:p>
            <a:pPr indent="450215" algn="just"/>
            <a:r>
              <a:rPr lang="ru-RU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Еджэн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0000"/>
              </a:lnSpc>
            </a:pPr>
            <a:endParaRPr lang="ru-RU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Объект 1"/>
          <p:cNvSpPr txBox="1">
            <a:spLocks/>
          </p:cNvSpPr>
          <p:nvPr/>
        </p:nvSpPr>
        <p:spPr>
          <a:xfrm>
            <a:off x="3275856" y="1916832"/>
            <a:ext cx="5616624" cy="38884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128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шхэ</a:t>
            </a:r>
            <a:r>
              <a:rPr lang="ru-RU" sz="1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Фы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128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шхэ</a:t>
            </a:r>
            <a:r>
              <a:rPr lang="ru-RU" sz="128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!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тхэ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тхэ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лажьэ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лажьэ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к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err="1" smtClean="0">
                <a:latin typeface="Times New Roman"/>
                <a:cs typeface="Times New Roman"/>
              </a:rPr>
              <a:t>уэ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к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err="1" smtClean="0">
                <a:latin typeface="Times New Roman"/>
                <a:cs typeface="Times New Roman"/>
              </a:rPr>
              <a:t>уэ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У</a:t>
            </a:r>
            <a:r>
              <a:rPr lang="ru-RU" sz="12800" b="1" dirty="0" err="1" smtClean="0"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щаф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smtClean="0">
                <a:latin typeface="Times New Roman"/>
                <a:cs typeface="Times New Roman"/>
              </a:rPr>
              <a:t>э!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Фы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пщаф</a:t>
            </a:r>
            <a:r>
              <a:rPr lang="en-US" sz="12800" dirty="0" smtClean="0">
                <a:latin typeface="Times New Roman"/>
                <a:cs typeface="Times New Roman"/>
              </a:rPr>
              <a:t>I</a:t>
            </a:r>
            <a:r>
              <a:rPr lang="ru-RU" sz="12800" dirty="0" smtClean="0">
                <a:latin typeface="Times New Roman"/>
                <a:cs typeface="Times New Roman"/>
              </a:rPr>
              <a:t>э!</a:t>
            </a:r>
          </a:p>
          <a:p>
            <a:pPr indent="0" algn="just">
              <a:lnSpc>
                <a:spcPct val="120000"/>
              </a:lnSpc>
              <a:buNone/>
            </a:pP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Уе</a:t>
            </a:r>
            <a:r>
              <a:rPr lang="ru-RU" sz="12800" b="1" dirty="0" err="1" smtClean="0"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джэ</a:t>
            </a:r>
            <a:r>
              <a:rPr lang="ru-RU" sz="12800" dirty="0" smtClean="0">
                <a:latin typeface="Times New Roman"/>
                <a:cs typeface="Times New Roman"/>
              </a:rPr>
              <a:t>! </a:t>
            </a:r>
            <a:r>
              <a:rPr lang="ru-RU" sz="12800" dirty="0" err="1" smtClean="0">
                <a:solidFill>
                  <a:srgbClr val="FF0000"/>
                </a:solidFill>
                <a:latin typeface="Times New Roman"/>
                <a:cs typeface="Times New Roman"/>
              </a:rPr>
              <a:t>Фе</a:t>
            </a:r>
            <a:r>
              <a:rPr lang="ru-RU" sz="12800" b="1" dirty="0" err="1" smtClean="0">
                <a:solidFill>
                  <a:schemeClr val="tx1"/>
                </a:solidFill>
                <a:latin typeface="Times New Roman"/>
                <a:cs typeface="Times New Roman"/>
              </a:rPr>
              <a:t>мы</a:t>
            </a:r>
            <a:r>
              <a:rPr lang="ru-RU" sz="12800" dirty="0" err="1" smtClean="0">
                <a:latin typeface="Times New Roman"/>
                <a:cs typeface="Times New Roman"/>
              </a:rPr>
              <a:t>джэ</a:t>
            </a:r>
            <a:r>
              <a:rPr lang="ru-RU" sz="12800" dirty="0" smtClean="0">
                <a:latin typeface="Times New Roman"/>
                <a:cs typeface="Times New Roman"/>
              </a:rPr>
              <a:t>!</a:t>
            </a:r>
            <a:endParaRPr lang="ru-RU" sz="12800" dirty="0" smtClean="0"/>
          </a:p>
          <a:p>
            <a:pPr indent="450215" algn="just">
              <a:lnSpc>
                <a:spcPct val="110000"/>
              </a:lnSpc>
            </a:pPr>
            <a:endParaRPr lang="ru-RU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2182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Составляем предложения с глаголами в повелительной форме с использованием наречий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ru-RU" i="1" dirty="0" smtClean="0">
              <a:effectLst/>
              <a:latin typeface="Times New Roman"/>
              <a:ea typeface="Calibri"/>
            </a:endParaRPr>
          </a:p>
          <a:p>
            <a:r>
              <a:rPr lang="ru-RU" sz="3600" i="1" dirty="0" err="1" smtClean="0">
                <a:latin typeface="Times New Roman"/>
                <a:ea typeface="Calibri"/>
              </a:rPr>
              <a:t>П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щэдджыжь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 к</a:t>
            </a:r>
            <a:r>
              <a:rPr lang="en-US" sz="3600" i="1" dirty="0" smtClean="0">
                <a:effectLst/>
                <a:latin typeface="Times New Roman"/>
                <a:ea typeface="Calibri"/>
              </a:rPr>
              <a:t>I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уэ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.</a:t>
            </a:r>
          </a:p>
          <a:p>
            <a:r>
              <a:rPr lang="ru-RU" sz="3600" i="1" dirty="0" err="1">
                <a:latin typeface="Times New Roman"/>
                <a:ea typeface="Calibri"/>
              </a:rPr>
              <a:t>П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щэдджыжь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 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аптекэм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 к</a:t>
            </a:r>
            <a:r>
              <a:rPr lang="en-US" sz="3600" i="1" dirty="0" smtClean="0">
                <a:effectLst/>
                <a:latin typeface="Times New Roman"/>
                <a:ea typeface="Calibri"/>
              </a:rPr>
              <a:t>I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уэ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.</a:t>
            </a:r>
          </a:p>
          <a:p>
            <a:r>
              <a:rPr lang="ru-RU" sz="3600" i="1" dirty="0" err="1">
                <a:latin typeface="Times New Roman"/>
                <a:ea typeface="Calibri"/>
              </a:rPr>
              <a:t>Л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енэ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, 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пщэдджыжь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 </a:t>
            </a:r>
            <a:r>
              <a:rPr lang="ru-RU" sz="3600" i="1" dirty="0" err="1">
                <a:latin typeface="Times New Roman"/>
                <a:ea typeface="Calibri"/>
              </a:rPr>
              <a:t>ш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колым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 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умык</a:t>
            </a:r>
            <a:r>
              <a:rPr lang="en-US" sz="3600" i="1" dirty="0" smtClean="0">
                <a:effectLst/>
                <a:latin typeface="Times New Roman"/>
                <a:ea typeface="Calibri"/>
              </a:rPr>
              <a:t>I</a:t>
            </a:r>
            <a:r>
              <a:rPr lang="ru-RU" sz="3600" i="1" dirty="0" err="1" smtClean="0">
                <a:effectLst/>
                <a:latin typeface="Times New Roman"/>
                <a:ea typeface="Calibri"/>
              </a:rPr>
              <a:t>уэ</a:t>
            </a:r>
            <a:r>
              <a:rPr lang="ru-RU" sz="3600" i="1" dirty="0" smtClean="0">
                <a:effectLst/>
                <a:latin typeface="Times New Roman"/>
                <a:ea typeface="Calibri"/>
              </a:rPr>
              <a:t>. </a:t>
            </a:r>
            <a:endParaRPr lang="ru-RU" sz="3600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53728" y="6237312"/>
            <a:ext cx="457200" cy="41034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5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59" y="2028126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5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302</Words>
  <Application>Microsoft Office PowerPoint</Application>
  <PresentationFormat>Экран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Document</vt:lpstr>
      <vt:lpstr>Изучаем  кабардинский язык</vt:lpstr>
      <vt:lpstr>Алфавит</vt:lpstr>
      <vt:lpstr>Составляем новые слова</vt:lpstr>
      <vt:lpstr>Диалог №3 </vt:lpstr>
      <vt:lpstr>Диалог №4 </vt:lpstr>
      <vt:lpstr>Образуем глаголы  в повелительном наклонении пол.ф.</vt:lpstr>
      <vt:lpstr>Образуем глаголы  в повелительном наклонении отр.ф.</vt:lpstr>
      <vt:lpstr>Составляем предложения с глаголами в повелительной форме с использованием наречий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9</cp:revision>
  <dcterms:created xsi:type="dcterms:W3CDTF">2013-08-10T14:47:14Z</dcterms:created>
  <dcterms:modified xsi:type="dcterms:W3CDTF">2013-11-04T15:14:14Z</dcterms:modified>
</cp:coreProperties>
</file>