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352" r:id="rId5"/>
    <p:sldId id="392" r:id="rId6"/>
    <p:sldId id="377" r:id="rId7"/>
    <p:sldId id="379" r:id="rId8"/>
    <p:sldId id="404" r:id="rId9"/>
    <p:sldId id="410" r:id="rId10"/>
    <p:sldId id="406" r:id="rId11"/>
    <p:sldId id="396" r:id="rId12"/>
    <p:sldId id="397" r:id="rId13"/>
    <p:sldId id="411" r:id="rId14"/>
    <p:sldId id="403" r:id="rId15"/>
    <p:sldId id="407" r:id="rId16"/>
    <p:sldId id="395" r:id="rId17"/>
  </p:sldIdLst>
  <p:sldSz cx="12192000" cy="6858000"/>
  <p:notesSz cx="6794500" cy="9906000"/>
  <p:embeddedFontLst>
    <p:embeddedFont>
      <p:font typeface="Neuropolitical" panose="020B0604020202020204"/>
      <p:regular r:id="rId20"/>
    </p:embeddedFont>
  </p:embeddedFontLst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5" orient="horz" pos="2296" userDrawn="1">
          <p15:clr>
            <a:srgbClr val="A4A3A4"/>
          </p15:clr>
        </p15:guide>
        <p15:guide id="6" orient="horz" pos="2614" userDrawn="1">
          <p15:clr>
            <a:srgbClr val="A4A3A4"/>
          </p15:clr>
        </p15:guide>
        <p15:guide id="7" orient="horz" pos="2251" userDrawn="1">
          <p15:clr>
            <a:srgbClr val="A4A3A4"/>
          </p15:clr>
        </p15:guide>
        <p15:guide id="8" pos="151" userDrawn="1">
          <p15:clr>
            <a:srgbClr val="A4A3A4"/>
          </p15:clr>
        </p15:guide>
        <p15:guide id="9" pos="7529" userDrawn="1">
          <p15:clr>
            <a:srgbClr val="A4A3A4"/>
          </p15:clr>
        </p15:guide>
        <p15:guide id="10" pos="332" userDrawn="1">
          <p15:clr>
            <a:srgbClr val="A4A3A4"/>
          </p15:clr>
        </p15:guide>
        <p15:guide id="11" pos="7348" userDrawn="1">
          <p15:clr>
            <a:srgbClr val="A4A3A4"/>
          </p15:clr>
        </p15:guide>
        <p15:guide id="12" pos="2631" userDrawn="1">
          <p15:clr>
            <a:srgbClr val="A4A3A4"/>
          </p15:clr>
        </p15:guide>
        <p15:guide id="13" pos="4989" userDrawn="1">
          <p15:clr>
            <a:srgbClr val="A4A3A4"/>
          </p15:clr>
        </p15:guide>
        <p15:guide id="14" pos="2691" userDrawn="1">
          <p15:clr>
            <a:srgbClr val="A4A3A4"/>
          </p15:clr>
        </p15:guide>
        <p15:guide id="15" pos="3871" userDrawn="1">
          <p15:clr>
            <a:srgbClr val="A4A3A4"/>
          </p15:clr>
        </p15:guide>
        <p15:guide id="16" pos="3809" userDrawn="1">
          <p15:clr>
            <a:srgbClr val="A4A3A4"/>
          </p15:clr>
        </p15:guide>
        <p15:guide id="17" pos="5049" userDrawn="1">
          <p15:clr>
            <a:srgbClr val="A4A3A4"/>
          </p15:clr>
        </p15:guide>
        <p15:guide id="18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5DC"/>
    <a:srgbClr val="B2B2B2"/>
    <a:srgbClr val="EAEAEA"/>
    <a:srgbClr val="A6A6A6"/>
    <a:srgbClr val="FFC266"/>
    <a:srgbClr val="E28700"/>
    <a:srgbClr val="BF7300"/>
    <a:srgbClr val="747474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5087" autoAdjust="0"/>
  </p:normalViewPr>
  <p:slideViewPr>
    <p:cSldViewPr showGuides="1">
      <p:cViewPr varScale="1">
        <p:scale>
          <a:sx n="84" d="100"/>
          <a:sy n="84" d="100"/>
        </p:scale>
        <p:origin x="163" y="82"/>
      </p:cViewPr>
      <p:guideLst>
        <p:guide orient="horz" pos="845"/>
        <p:guide orient="horz" pos="4201"/>
        <p:guide orient="horz" pos="119"/>
        <p:guide orient="horz" pos="3702"/>
        <p:guide orient="horz" pos="2296"/>
        <p:guide orient="horz" pos="2614"/>
        <p:guide orient="horz" pos="2251"/>
        <p:guide pos="151"/>
        <p:guide pos="7529"/>
        <p:guide pos="332"/>
        <p:guide pos="7348"/>
        <p:guide pos="2631"/>
        <p:guide pos="4989"/>
        <p:guide pos="2691"/>
        <p:guide pos="3871"/>
        <p:guide pos="3809"/>
        <p:guide pos="5049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2844" y="-126"/>
      </p:cViewPr>
      <p:guideLst>
        <p:guide orient="horz" pos="3119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5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5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2B374-514F-45E9-82B1-9EFE5957402D}" type="datetime1">
              <a:rPr lang="de-DE" sz="1000" smtClean="0"/>
              <a:pPr/>
              <a:t>11.03.2019</a:t>
            </a:fld>
            <a:endParaRPr lang="en-US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562"/>
            <a:ext cx="6204250" cy="4958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/>
              <a:t>Author,   © Continental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348198" y="9408562"/>
            <a:ext cx="444716" cy="4958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943C6-54A0-4B02-90E1-3C542925432B}" type="slidenum">
              <a:rPr lang="en-US" sz="1000" smtClean="0"/>
              <a:pPr/>
              <a:t>‹Nr.›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118527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5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7890" y="0"/>
            <a:ext cx="2945024" cy="495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323F5C47-E162-42FA-98C0-1ACA2E25758A}" type="datetime1">
              <a:rPr lang="de-DE" smtClean="0"/>
              <a:pPr/>
              <a:t>11.03.2019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134" y="4705073"/>
            <a:ext cx="5436234" cy="44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8562"/>
            <a:ext cx="5877353" cy="4958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/>
              <a:t>Author,   © Continental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15367" y="9408562"/>
            <a:ext cx="677546" cy="4958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4F3B0EB-BCD0-4177-BBAD-12CC6917385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343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F5C47-E162-42FA-98C0-1ACA2E25758A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Author,   © Continental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B0EB-BCD0-4177-BBAD-12CC691738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F5C47-E162-42FA-98C0-1ACA2E25758A}" type="datetime1">
              <a:rPr lang="de-DE" smtClean="0"/>
              <a:pPr/>
              <a:t>11.03.2019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Author,   © Continental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B0EB-BCD0-4177-BBAD-12CC6917385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F5C47-E162-42FA-98C0-1ACA2E25758A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Author,   © Continental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B0EB-BCD0-4177-BBAD-12CC691738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742950"/>
            <a:ext cx="6602412" cy="37147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134" y="4706150"/>
            <a:ext cx="5436234" cy="4457700"/>
          </a:xfrm>
          <a:noFill/>
          <a:ln/>
        </p:spPr>
        <p:txBody>
          <a:bodyPr/>
          <a:lstStyle/>
          <a:p>
            <a:pPr eaLnBrk="1" hangingPunct="1"/>
            <a:endParaRPr lang="en-US" altLang="zh-CN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A8CA14D-6852-46AA-B36A-4437D0482A78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809E2-A699-42BB-ABC4-0EEDC136ABD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71974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239185" y="188913"/>
            <a:ext cx="11713633" cy="3960812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>
                <a:solidFill>
                  <a:schemeClr val="bg1"/>
                </a:solidFill>
              </a:rPr>
              <a:t>Bitte</a:t>
            </a:r>
            <a:r>
              <a:rPr lang="en-US" sz="1600" baseline="0" noProof="0">
                <a:solidFill>
                  <a:schemeClr val="bg1"/>
                </a:solidFill>
              </a:rPr>
              <a:t> decken Sie die schraffierte Fläche mit einem Bild ab</a:t>
            </a:r>
            <a:r>
              <a:rPr lang="en-US" sz="1600" noProof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>
                <a:solidFill>
                  <a:schemeClr val="bg1"/>
                </a:solidFill>
              </a:rPr>
              <a:t>Please cover</a:t>
            </a:r>
            <a:r>
              <a:rPr lang="en-US" sz="1600" baseline="0" noProof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>
                <a:solidFill>
                  <a:schemeClr val="bg1"/>
                </a:solidFill>
              </a:rPr>
              <a:t>(24,4 x 11,0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7" y="4401108"/>
            <a:ext cx="10896188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4746878"/>
            <a:ext cx="10896187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6021289"/>
            <a:ext cx="3504787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6" y="6021289"/>
            <a:ext cx="6767729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670985" y="1"/>
            <a:ext cx="3407833" cy="130492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Das Quality Seal hat </a:t>
            </a:r>
            <a:r>
              <a:rPr lang="en-US" noProof="0" dirty="0" err="1"/>
              <a:t>im</a:t>
            </a:r>
            <a:r>
              <a:rPr lang="en-US" noProof="0" dirty="0"/>
              <a:t> </a:t>
            </a:r>
            <a:r>
              <a:rPr lang="en-US" noProof="0" dirty="0" err="1"/>
              <a:t>Vordergrund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stehen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 err="1"/>
              <a:t>Bitte</a:t>
            </a:r>
            <a:r>
              <a:rPr lang="en-US" noProof="0" dirty="0"/>
              <a:t> </a:t>
            </a:r>
            <a:r>
              <a:rPr lang="en-US" noProof="0" dirty="0" err="1"/>
              <a:t>ändern</a:t>
            </a:r>
            <a:r>
              <a:rPr lang="en-US" noProof="0" dirty="0"/>
              <a:t> </a:t>
            </a:r>
            <a:r>
              <a:rPr lang="en-US" noProof="0" dirty="0" err="1"/>
              <a:t>Sie</a:t>
            </a:r>
            <a:r>
              <a:rPr lang="en-US" noProof="0" dirty="0"/>
              <a:t> </a:t>
            </a:r>
            <a:r>
              <a:rPr lang="en-US" noProof="0" dirty="0" err="1"/>
              <a:t>nicht</a:t>
            </a:r>
            <a:r>
              <a:rPr lang="en-US" noProof="0" dirty="0"/>
              <a:t> die </a:t>
            </a:r>
            <a:r>
              <a:rPr lang="en-US" noProof="0" dirty="0" err="1"/>
              <a:t>Größe</a:t>
            </a:r>
            <a:r>
              <a:rPr lang="en-US" noProof="0" dirty="0"/>
              <a:t> </a:t>
            </a:r>
            <a:r>
              <a:rPr lang="en-US" noProof="0" dirty="0" err="1"/>
              <a:t>oder</a:t>
            </a:r>
            <a:r>
              <a:rPr lang="en-US" noProof="0" dirty="0"/>
              <a:t> Position.</a:t>
            </a:r>
            <a:br>
              <a:rPr lang="en-US" noProof="0" dirty="0"/>
            </a:br>
            <a:r>
              <a:rPr lang="en-US" noProof="0" dirty="0"/>
              <a:t>The Quality Seal has to stay on top. </a:t>
            </a:r>
            <a:br>
              <a:rPr lang="en-US" noProof="0" dirty="0"/>
            </a:br>
            <a:r>
              <a:rPr lang="en-US" noProof="0" dirty="0"/>
              <a:t>Please do not change size or position.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671397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4079776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37909" y="1215538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51477" y="-89227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3644900"/>
            <a:ext cx="11137900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0CEF923-CC27-4F42-A3CA-3535FDEA38A8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341438"/>
            <a:ext cx="5520267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42568" y="1341438"/>
            <a:ext cx="5522384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527052" y="296863"/>
            <a:ext cx="11137899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E903120-3BAB-48D5-8178-C932D0FCD2E2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341437"/>
            <a:ext cx="5520267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88E913E-A622-4FF1-B97B-42C8AFF19EFD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1" y="1341437"/>
            <a:ext cx="3649133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1434" y="1341438"/>
            <a:ext cx="3649133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8015818" y="1341438"/>
            <a:ext cx="3649133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9857078E-6325-488D-A844-6B585767C8A3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341438"/>
            <a:ext cx="552026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42569" y="1341438"/>
            <a:ext cx="5522383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E59B82B3-D0E1-436E-87BF-63B7462754E4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527053" y="3644901"/>
            <a:ext cx="5520265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6142568" y="3644901"/>
            <a:ext cx="5522384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8E95C-90A9-47F3-94FC-26BB930BF367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1C0433-6B39-4E2B-8F5B-6B4B244C3ECE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silver)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27051" y="3114489"/>
            <a:ext cx="11137900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45689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9F1013-C68F-45DE-A2A8-ABB1776BF6C1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9" y="6094965"/>
            <a:ext cx="24768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Public</a:t>
            </a:r>
            <a:endParaRPr lang="en-US" sz="7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13401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27051" y="3114489"/>
            <a:ext cx="11137900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456893"/>
            <a:ext cx="11137900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03D1D1-7F42-43C4-ADD4-518F62B4B1A7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9" y="6094965"/>
            <a:ext cx="24768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Public</a:t>
            </a:r>
            <a:endParaRPr lang="en-US" sz="7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27051" y="3114489"/>
            <a:ext cx="11137900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45689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91F275-0A79-47DF-8CE0-6E5191350150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2FEDD3-893C-49FF-8882-6FC7BC61D6E5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27051" y="3114489"/>
            <a:ext cx="11137900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45689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CC1F9-E5C4-4DE1-A8E3-E6949A1E558A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bg1"/>
                </a:solidFill>
                <a:latin typeface="+mn-lt"/>
              </a:rPr>
              <a:t>Public</a:t>
            </a:r>
            <a:endParaRPr lang="en-US" sz="7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  <p:pic>
        <p:nvPicPr>
          <p:cNvPr id="17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6850" y="6095033"/>
            <a:ext cx="2476500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7" y="3839314"/>
            <a:ext cx="10896187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4185084"/>
            <a:ext cx="10896187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6021289"/>
            <a:ext cx="3504787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6" y="6021289"/>
            <a:ext cx="6767729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6"/>
          <p:cNvGrpSpPr/>
          <p:nvPr userDrawn="1"/>
        </p:nvGrpSpPr>
        <p:grpSpPr>
          <a:xfrm>
            <a:off x="0" y="-1"/>
            <a:ext cx="12192000" cy="6858001"/>
            <a:chOff x="0" y="-1"/>
            <a:chExt cx="9144000" cy="6858001"/>
          </a:xfrm>
        </p:grpSpPr>
        <p:grpSp>
          <p:nvGrpSpPr>
            <p:cNvPr id="5" name="Gruppieren 15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1889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669087"/>
                <a:ext cx="9144000" cy="1889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304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239185" y="188913"/>
            <a:ext cx="11713633" cy="6480174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>
                <a:solidFill>
                  <a:schemeClr val="bg1"/>
                </a:solidFill>
              </a:rPr>
              <a:t>Bitte</a:t>
            </a:r>
            <a:r>
              <a:rPr lang="en-US" sz="1600" baseline="0" noProof="0">
                <a:solidFill>
                  <a:schemeClr val="bg1"/>
                </a:solidFill>
              </a:rPr>
              <a:t> decken Sie die schraffierte Fläche mit einem Bild ab</a:t>
            </a:r>
            <a:r>
              <a:rPr lang="en-US" sz="1600" noProof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>
                <a:solidFill>
                  <a:schemeClr val="bg1"/>
                </a:solidFill>
              </a:rPr>
              <a:t>Please cover</a:t>
            </a:r>
            <a:r>
              <a:rPr lang="en-US" sz="1600" baseline="0" noProof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>
                <a:solidFill>
                  <a:schemeClr val="bg1"/>
                </a:solidFill>
              </a:rPr>
              <a:t>(24,4 x 18,0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7" y="4401108"/>
            <a:ext cx="10896188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4746878"/>
            <a:ext cx="10896187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6021289"/>
            <a:ext cx="3504787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6" y="6021289"/>
            <a:ext cx="6767729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670985" y="1"/>
            <a:ext cx="3407833" cy="130492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Das Quality Seal hat </a:t>
            </a:r>
            <a:r>
              <a:rPr lang="en-US" noProof="0" dirty="0" err="1"/>
              <a:t>im</a:t>
            </a:r>
            <a:r>
              <a:rPr lang="en-US" noProof="0" dirty="0"/>
              <a:t> </a:t>
            </a:r>
            <a:r>
              <a:rPr lang="en-US" noProof="0" dirty="0" err="1"/>
              <a:t>Vordergrund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stehen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 err="1"/>
              <a:t>Bitte</a:t>
            </a:r>
            <a:r>
              <a:rPr lang="en-US" noProof="0" dirty="0"/>
              <a:t> </a:t>
            </a:r>
            <a:r>
              <a:rPr lang="en-US" noProof="0" dirty="0" err="1"/>
              <a:t>ändern</a:t>
            </a:r>
            <a:r>
              <a:rPr lang="en-US" noProof="0" dirty="0"/>
              <a:t> </a:t>
            </a:r>
            <a:r>
              <a:rPr lang="en-US" noProof="0" dirty="0" err="1"/>
              <a:t>Sie</a:t>
            </a:r>
            <a:r>
              <a:rPr lang="en-US" noProof="0" dirty="0"/>
              <a:t> </a:t>
            </a:r>
            <a:r>
              <a:rPr lang="en-US" noProof="0" dirty="0" err="1"/>
              <a:t>nicht</a:t>
            </a:r>
            <a:r>
              <a:rPr lang="en-US" noProof="0" dirty="0"/>
              <a:t> die </a:t>
            </a:r>
            <a:r>
              <a:rPr lang="en-US" noProof="0" dirty="0" err="1"/>
              <a:t>Größe</a:t>
            </a:r>
            <a:r>
              <a:rPr lang="en-US" noProof="0" dirty="0"/>
              <a:t> </a:t>
            </a:r>
            <a:r>
              <a:rPr lang="en-US" noProof="0" dirty="0" err="1"/>
              <a:t>oder</a:t>
            </a:r>
            <a:r>
              <a:rPr lang="en-US" noProof="0" dirty="0"/>
              <a:t> Position.</a:t>
            </a:r>
            <a:br>
              <a:rPr lang="en-US" noProof="0" dirty="0"/>
            </a:br>
            <a:r>
              <a:rPr lang="en-US" noProof="0" dirty="0"/>
              <a:t>The Quality Seal has to stay on top. </a:t>
            </a:r>
            <a:br>
              <a:rPr lang="en-US" noProof="0" dirty="0"/>
            </a:br>
            <a:r>
              <a:rPr lang="en-US" noProof="0" dirty="0"/>
              <a:t>Please do not change size or position.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671397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4079776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37909" y="1215538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51477" y="-89227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silver)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6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D55E88-34B4-42E5-9DA2-8E866D3D3D47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9" y="6094965"/>
            <a:ext cx="24768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Public</a:t>
            </a:r>
            <a:endParaRPr lang="en-US" sz="7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20" name="Rechteck 19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0126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39444B-FB5A-407E-88EB-64BE3DC64896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9" y="6094965"/>
            <a:ext cx="24768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Public</a:t>
            </a:r>
            <a:endParaRPr lang="en-US" sz="7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1451C9-93A8-4493-A949-834F0A4C621C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3E2FF0-B26C-4EFC-BF0E-956DFE4C933C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bg1"/>
                </a:solidFill>
                <a:latin typeface="+mn-lt"/>
              </a:rPr>
              <a:t>Public</a:t>
            </a:r>
            <a:endParaRPr lang="en-US" sz="7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6850" y="6095033"/>
            <a:ext cx="2476500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724406-19C3-4AAF-923B-8B877F8F9929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3121;MIO_UPDATE=True;MIO_VERSION=03.07.2013 15:15:00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6850" y="6095033"/>
            <a:ext cx="2476500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7051" y="1341439"/>
            <a:ext cx="11137900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8467313" y="6224489"/>
            <a:ext cx="2669247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61B0F03-4438-41D6-A13D-82FE00E669C6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8467314" y="6375515"/>
            <a:ext cx="2669247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 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11184566" y="6375515"/>
            <a:ext cx="48038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tx1"/>
                </a:solidFill>
                <a:latin typeface="+mn-lt"/>
              </a:rPr>
              <a:t>Public</a:t>
            </a: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sp>
        <p:nvSpPr>
          <p:cNvPr id="4" name="Ellipse 3" hidden="1"/>
          <p:cNvSpPr/>
          <p:nvPr>
            <p:custDataLst>
              <p:tags r:id="rId24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nti.de/CTZS/eca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rosima.com/" TargetMode="External"/><Relationship Id="rId2" Type="http://schemas.openxmlformats.org/officeDocument/2006/relationships/hyperlink" Target="http://lcm-proj.github.io/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flatbuffers/" TargetMode="External"/><Relationship Id="rId2" Type="http://schemas.openxmlformats.org/officeDocument/2006/relationships/hyperlink" Target="https://developers.google.com/protocol-buffers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msgpack.org/" TargetMode="External"/><Relationship Id="rId4" Type="http://schemas.openxmlformats.org/officeDocument/2006/relationships/hyperlink" Target="https://capnproto.org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/>
          <p:cNvSpPr>
            <a:spLocks noGrp="1"/>
          </p:cNvSpPr>
          <p:nvPr>
            <p:ph type="ctrTitle"/>
          </p:nvPr>
        </p:nvSpPr>
        <p:spPr>
          <a:xfrm>
            <a:off x="2027548" y="4518797"/>
            <a:ext cx="8172141" cy="648072"/>
          </a:xfrm>
        </p:spPr>
        <p:txBody>
          <a:bodyPr/>
          <a:lstStyle/>
          <a:p>
            <a:r>
              <a:rPr lang="de-DE" sz="4000" dirty="0">
                <a:latin typeface="Neuropolitical" pitchFamily="34" charset="0"/>
              </a:rPr>
              <a:t>eCAL5</a:t>
            </a:r>
            <a:endParaRPr lang="de-DE" dirty="0">
              <a:latin typeface="Neuropolitical" pitchFamily="34" charset="0"/>
            </a:endParaRPr>
          </a:p>
        </p:txBody>
      </p:sp>
      <p:sp>
        <p:nvSpPr>
          <p:cNvPr id="27" name="Untertitel 26"/>
          <p:cNvSpPr>
            <a:spLocks noGrp="1"/>
          </p:cNvSpPr>
          <p:nvPr>
            <p:ph type="subTitle" idx="1"/>
          </p:nvPr>
        </p:nvSpPr>
        <p:spPr>
          <a:xfrm>
            <a:off x="2027548" y="5244793"/>
            <a:ext cx="8172140" cy="626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Neuropolitical" pitchFamily="34" charset="0"/>
              </a:rPr>
              <a:t>e</a:t>
            </a:r>
            <a:r>
              <a:rPr lang="en-US" dirty="0">
                <a:latin typeface="Neuropolitical" pitchFamily="34" charset="0"/>
              </a:rPr>
              <a:t>nhanced </a:t>
            </a:r>
            <a:r>
              <a:rPr lang="en-US" dirty="0">
                <a:solidFill>
                  <a:schemeClr val="accent1"/>
                </a:solidFill>
                <a:latin typeface="Neuropolitical" pitchFamily="34" charset="0"/>
              </a:rPr>
              <a:t>C</a:t>
            </a:r>
            <a:r>
              <a:rPr lang="en-US" dirty="0">
                <a:latin typeface="Neuropolitical" pitchFamily="34" charset="0"/>
              </a:rPr>
              <a:t>ommunication </a:t>
            </a:r>
            <a:r>
              <a:rPr lang="en-US" dirty="0">
                <a:solidFill>
                  <a:schemeClr val="accent1"/>
                </a:solidFill>
                <a:latin typeface="Neuropolitical" pitchFamily="34" charset="0"/>
              </a:rPr>
              <a:t>A</a:t>
            </a:r>
            <a:r>
              <a:rPr lang="en-US" dirty="0">
                <a:latin typeface="Neuropolitical" pitchFamily="34" charset="0"/>
              </a:rPr>
              <a:t>bstraction </a:t>
            </a:r>
            <a:r>
              <a:rPr lang="en-US" dirty="0">
                <a:solidFill>
                  <a:schemeClr val="accent1"/>
                </a:solidFill>
                <a:latin typeface="Neuropolitical" pitchFamily="34" charset="0"/>
              </a:rPr>
              <a:t>L</a:t>
            </a:r>
            <a:r>
              <a:rPr lang="en-US" dirty="0">
                <a:latin typeface="Neuropolitical" pitchFamily="34" charset="0"/>
              </a:rPr>
              <a:t>ayer</a:t>
            </a:r>
            <a:endParaRPr lang="en-US" dirty="0">
              <a:solidFill>
                <a:schemeClr val="accent1"/>
              </a:solidFill>
              <a:latin typeface="Neuropolitical" pitchFamily="34" charset="0"/>
            </a:endParaRPr>
          </a:p>
        </p:txBody>
      </p:sp>
      <p:pic>
        <p:nvPicPr>
          <p:cNvPr id="9" name="Picture 2" descr="U:\Continental-Pictures\Continental-Car\Global-Motiv-2013\Global-Motiv_kl.jpg">
            <a:extLst>
              <a:ext uri="{FF2B5EF4-FFF2-40B4-BE49-F238E27FC236}">
                <a16:creationId xmlns:a16="http://schemas.microsoft.com/office/drawing/2014/main" id="{BB45746E-8075-4306-867E-CDB53D92B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2960" b="21572"/>
          <a:stretch>
            <a:fillRect/>
          </a:stretch>
        </p:blipFill>
        <p:spPr bwMode="auto">
          <a:xfrm>
            <a:off x="263352" y="188640"/>
            <a:ext cx="11668199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platzhalt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 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9E8BD3-53EF-4832-B0E8-4411A1169A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Chassis &amp; </a:t>
            </a:r>
            <a:r>
              <a:rPr lang="de-DE" sz="1200" dirty="0" err="1"/>
              <a:t>Safety</a:t>
            </a:r>
            <a:r>
              <a:rPr lang="de-DE" sz="1200" dirty="0"/>
              <a:t> Division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9624CF-B6CC-4D1D-ABB6-AF7375D7C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1200" dirty="0">
                <a:hlinkClick r:id="rId4"/>
              </a:rPr>
              <a:t>http://github.conti.de/CTZS/ecal</a:t>
            </a:r>
            <a:endParaRPr lang="de-DE" sz="12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March 11, 2019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R.,   </a:t>
            </a:r>
            <a:r>
              <a:rPr lang="en-US" noProof="0" dirty="0"/>
              <a:t>© Continental AG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9CD4A9-6F81-4024-A54E-B2A8FC15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90" y="872716"/>
            <a:ext cx="8862224" cy="501692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C350848A-3D67-4CE0-98A5-852B8CC6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296863"/>
            <a:ext cx="11041558" cy="719137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dirty="0" err="1"/>
              <a:t>eCAL</a:t>
            </a:r>
            <a:r>
              <a:rPr lang="en-US" dirty="0"/>
              <a:t> Monitor – layer diagnostic</a:t>
            </a:r>
            <a:br>
              <a:rPr lang="en-US" dirty="0"/>
            </a:br>
            <a:endParaRPr lang="de-DE" dirty="0"/>
          </a:p>
        </p:txBody>
      </p:sp>
      <p:pic>
        <p:nvPicPr>
          <p:cNvPr id="11" name="Picture 9" descr="C:\Users\vasilescuc\Desktop\eCALPlayGUI.png">
            <a:extLst>
              <a:ext uri="{FF2B5EF4-FFF2-40B4-BE49-F238E27FC236}">
                <a16:creationId xmlns:a16="http://schemas.microsoft.com/office/drawing/2014/main" id="{C485B984-9C4C-4E58-BA4D-3699DC9AC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380" y="296652"/>
            <a:ext cx="360040" cy="360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41249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March 11, 2019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R.,   </a:t>
            </a:r>
            <a:r>
              <a:rPr lang="en-US" noProof="0" dirty="0"/>
              <a:t>© Continental AG</a:t>
            </a:r>
          </a:p>
        </p:txBody>
      </p:sp>
      <p:pic>
        <p:nvPicPr>
          <p:cNvPr id="13" name="Picture 9" descr="C:\Users\vasilescuc\Desktop\eCALPlay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380" y="296652"/>
            <a:ext cx="360040" cy="360040"/>
          </a:xfrm>
          <a:prstGeom prst="rect">
            <a:avLst/>
          </a:prstGeom>
          <a:noFill/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F58C2DA-C89F-4E7D-B0B6-BE3B1FD8A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40" y="823901"/>
            <a:ext cx="7630934" cy="5089376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E0AC7F28-C33A-4298-8486-FAA093CD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296863"/>
            <a:ext cx="11041558" cy="719137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dirty="0" err="1"/>
              <a:t>eCAL</a:t>
            </a:r>
            <a:r>
              <a:rPr lang="en-US" dirty="0"/>
              <a:t> Player</a:t>
            </a:r>
            <a:br>
              <a:rPr lang="en-US" dirty="0"/>
            </a:b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  © Continental AG</a:t>
            </a:r>
          </a:p>
        </p:txBody>
      </p:sp>
      <p:pic>
        <p:nvPicPr>
          <p:cNvPr id="9218" name="Picture 2" descr="D:\work\ecal_master\doc\mockups\assets\eCALSy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057" y="296652"/>
            <a:ext cx="382513" cy="382513"/>
          </a:xfrm>
          <a:prstGeom prst="rect">
            <a:avLst/>
          </a:prstGeom>
          <a:noFill/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1031891-2D16-448E-94BD-45C8263CB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764704"/>
            <a:ext cx="6696744" cy="5111341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22CD5ED3-D718-421C-95E1-8F7AEB15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296863"/>
            <a:ext cx="11041558" cy="719137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dirty="0" err="1"/>
              <a:t>eCAL</a:t>
            </a:r>
            <a:r>
              <a:rPr lang="en-US" dirty="0"/>
              <a:t> Sys</a:t>
            </a:r>
            <a:br>
              <a:rPr lang="en-US" dirty="0"/>
            </a:b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attention!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9B54-2BFB-42AC-8934-6FE8400019D1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</a:t>
            </a:r>
            <a:r>
              <a:rPr lang="en-US" noProof="0" dirty="0"/>
              <a:t>,   © Continental AG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  <a:br>
              <a:rPr lang="en-US" dirty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R.,   </a:t>
            </a:r>
            <a:r>
              <a:rPr lang="en-US" noProof="0" dirty="0"/>
              <a:t>© Continental AG</a:t>
            </a:r>
          </a:p>
        </p:txBody>
      </p:sp>
      <p:sp>
        <p:nvSpPr>
          <p:cNvPr id="8" name="Inhaltsplatzhalter 17"/>
          <p:cNvSpPr txBox="1">
            <a:spLocks/>
          </p:cNvSpPr>
          <p:nvPr/>
        </p:nvSpPr>
        <p:spPr>
          <a:xfrm>
            <a:off x="527051" y="1052737"/>
            <a:ext cx="11137899" cy="475252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dirty="0">
                <a:cs typeface="Arial" pitchFamily="34" charset="0"/>
              </a:rPr>
              <a:t>eCAL == enhanced Communication Abstraction Layer</a:t>
            </a: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dirty="0">
                <a:cs typeface="Arial" pitchFamily="34" charset="0"/>
              </a:rPr>
              <a:t>middleware for high performance and scalable inter-process communication on single computational nodes or in heterogeneous networks</a:t>
            </a: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dirty="0">
                <a:cs typeface="Arial" pitchFamily="34" charset="0"/>
              </a:rPr>
              <a:t>designed for minimal latency and high data throughput</a:t>
            </a: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dirty="0">
                <a:cs typeface="Arial" pitchFamily="34" charset="0"/>
              </a:rPr>
              <a:t>lightweight API for message transport only</a:t>
            </a: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dirty="0">
                <a:cs typeface="Arial" pitchFamily="34" charset="0"/>
              </a:rPr>
              <a:t>operates on a wide range of hardware platforms from high end server machines to ARM based embedded hardware</a:t>
            </a: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dirty="0">
                <a:cs typeface="Arial" pitchFamily="34" charset="0"/>
              </a:rPr>
              <a:t>easy integration in different computing languages and frameworks</a:t>
            </a: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sz="1600" dirty="0"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  <a:br>
              <a:rPr lang="en-US" dirty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</a:t>
            </a:r>
            <a:r>
              <a:rPr lang="en-US" noProof="0" dirty="0"/>
              <a:t>,   © Continental AG</a:t>
            </a:r>
          </a:p>
        </p:txBody>
      </p:sp>
      <p:sp>
        <p:nvSpPr>
          <p:cNvPr id="8" name="Inhaltsplatzhalter 17"/>
          <p:cNvSpPr txBox="1">
            <a:spLocks/>
          </p:cNvSpPr>
          <p:nvPr/>
        </p:nvSpPr>
        <p:spPr>
          <a:xfrm>
            <a:off x="527051" y="1016733"/>
            <a:ext cx="11077561" cy="475252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dirty="0">
                <a:cs typeface="Arial" pitchFamily="34" charset="0"/>
              </a:rPr>
              <a:t>implementation language: C++11</a:t>
            </a: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i="1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i="1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i="1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i="1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i="1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i="1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sz="1600" dirty="0">
              <a:cs typeface="Arial" pitchFamily="34" charset="0"/>
            </a:endParaRPr>
          </a:p>
        </p:txBody>
      </p:sp>
      <p:sp>
        <p:nvSpPr>
          <p:cNvPr id="9" name="Rechteck 16"/>
          <p:cNvSpPr/>
          <p:nvPr/>
        </p:nvSpPr>
        <p:spPr>
          <a:xfrm flipV="1">
            <a:off x="1235460" y="2097516"/>
            <a:ext cx="2019130" cy="9405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hteck 17"/>
          <p:cNvSpPr/>
          <p:nvPr/>
        </p:nvSpPr>
        <p:spPr>
          <a:xfrm flipV="1">
            <a:off x="4619836" y="2096852"/>
            <a:ext cx="2160000" cy="108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hteck 18"/>
          <p:cNvSpPr/>
          <p:nvPr/>
        </p:nvSpPr>
        <p:spPr>
          <a:xfrm flipV="1">
            <a:off x="8256240" y="2096852"/>
            <a:ext cx="2160000" cy="10800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0890" y="2368177"/>
            <a:ext cx="1829301" cy="52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4222" y="2384885"/>
            <a:ext cx="1914730" cy="50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7869" y="3264758"/>
            <a:ext cx="1620180" cy="70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20336" y="3540687"/>
            <a:ext cx="576064" cy="39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37471" y="2949927"/>
            <a:ext cx="624840" cy="31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37888" y="2373863"/>
            <a:ext cx="281942" cy="31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495267" y="4163746"/>
            <a:ext cx="1642442" cy="55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hdf_logo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30375" y="3162963"/>
            <a:ext cx="1741536" cy="586362"/>
          </a:xfrm>
          <a:prstGeom prst="rect">
            <a:avLst/>
          </a:prstGeom>
          <a:noFill/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BD33029-BB36-48B8-A2C9-21209BC49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7447" y="3986586"/>
            <a:ext cx="1011720" cy="101172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CEA62AC-EDDE-4616-AD84-1A77330D0BDB}"/>
              </a:ext>
            </a:extLst>
          </p:cNvPr>
          <p:cNvSpPr txBox="1"/>
          <p:nvPr/>
        </p:nvSpPr>
        <p:spPr>
          <a:xfrm>
            <a:off x="1235460" y="1736812"/>
            <a:ext cx="201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Dependencies</a:t>
            </a:r>
            <a:endParaRPr lang="de-DE" sz="16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02D01EC-55EF-4A61-850B-3E61BEF79D82}"/>
              </a:ext>
            </a:extLst>
          </p:cNvPr>
          <p:cNvSpPr txBox="1"/>
          <p:nvPr/>
        </p:nvSpPr>
        <p:spPr>
          <a:xfrm>
            <a:off x="4688938" y="1736812"/>
            <a:ext cx="201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Plattforms</a:t>
            </a:r>
            <a:endParaRPr lang="de-DE" sz="16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19A35C0-80E7-434D-88EC-9211E6603124}"/>
              </a:ext>
            </a:extLst>
          </p:cNvPr>
          <p:cNvSpPr txBox="1"/>
          <p:nvPr/>
        </p:nvSpPr>
        <p:spPr>
          <a:xfrm>
            <a:off x="8325341" y="1736812"/>
            <a:ext cx="201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Languages</a:t>
            </a:r>
            <a:endParaRPr lang="de-DE" sz="1600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38E445C-D32D-485D-915F-42E647392F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7584" y="5017997"/>
            <a:ext cx="2043265" cy="7727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E776572-6DBC-400F-8EEB-9EB5A1D88E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9910" y="4163746"/>
            <a:ext cx="1829043" cy="102974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6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br>
              <a:rPr lang="en-US" dirty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March 11, 2019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R.,   </a:t>
            </a:r>
            <a:r>
              <a:rPr lang="en-US" noProof="0" dirty="0"/>
              <a:t>© Continental AG</a:t>
            </a:r>
          </a:p>
        </p:txBody>
      </p:sp>
      <p:sp>
        <p:nvSpPr>
          <p:cNvPr id="8" name="Inhaltsplatzhalter 17"/>
          <p:cNvSpPr txBox="1">
            <a:spLocks/>
          </p:cNvSpPr>
          <p:nvPr/>
        </p:nvSpPr>
        <p:spPr>
          <a:xfrm>
            <a:off x="527048" y="944724"/>
            <a:ext cx="11137899" cy="4860541"/>
          </a:xfrm>
          <a:prstGeom prst="rect">
            <a:avLst/>
          </a:prstGeom>
        </p:spPr>
        <p:txBody>
          <a:bodyPr vert="horz" lIns="0" tIns="18000" rIns="0" bIns="18000" rtlCol="0">
            <a:noAutofit/>
          </a:bodyPr>
          <a:lstStyle/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loose connection of all components via publish / subscribe pattern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all participants synchronize all information automatically, no central demon instance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different transport layers (inner-process, shared memory, </a:t>
            </a:r>
            <a:r>
              <a:rPr lang="en-US" sz="1600" dirty="0" err="1">
                <a:cs typeface="Arial" pitchFamily="34" charset="0"/>
              </a:rPr>
              <a:t>udp</a:t>
            </a:r>
            <a:r>
              <a:rPr lang="en-US" sz="1600" dirty="0">
                <a:cs typeface="Arial" pitchFamily="34" charset="0"/>
              </a:rPr>
              <a:t> unicast/multicast, lcm, </a:t>
            </a:r>
            <a:r>
              <a:rPr lang="en-US" sz="1600" dirty="0" err="1">
                <a:cs typeface="Arial" pitchFamily="34" charset="0"/>
              </a:rPr>
              <a:t>rtps</a:t>
            </a:r>
            <a:r>
              <a:rPr lang="en-US" sz="1600" dirty="0">
                <a:cs typeface="Arial" pitchFamily="34" charset="0"/>
              </a:rPr>
              <a:t>)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support a subset of quality of services (depends from transport layer mode)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native support of different serialization formats: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google::</a:t>
            </a:r>
            <a:r>
              <a:rPr lang="en-US" sz="1600" dirty="0" err="1">
                <a:cs typeface="Arial" pitchFamily="34" charset="0"/>
              </a:rPr>
              <a:t>protobuf</a:t>
            </a:r>
            <a:r>
              <a:rPr lang="en-US" sz="1600" dirty="0">
                <a:cs typeface="Arial" pitchFamily="34" charset="0"/>
              </a:rPr>
              <a:t> (reflection supported)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capnproto</a:t>
            </a:r>
            <a:r>
              <a:rPr lang="en-US" sz="1600" dirty="0">
                <a:cs typeface="Arial" pitchFamily="34" charset="0"/>
              </a:rPr>
              <a:t> (reflection supported)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google::</a:t>
            </a:r>
            <a:r>
              <a:rPr lang="en-US" sz="1600" dirty="0" err="1">
                <a:cs typeface="Arial" pitchFamily="34" charset="0"/>
              </a:rPr>
              <a:t>flatbuffers</a:t>
            </a:r>
            <a:r>
              <a:rPr lang="en-US" sz="1600" dirty="0">
                <a:cs typeface="Arial" pitchFamily="34" charset="0"/>
              </a:rPr>
              <a:t>, </a:t>
            </a:r>
            <a:r>
              <a:rPr lang="en-US" sz="1600" dirty="0" err="1">
                <a:cs typeface="Arial" pitchFamily="34" charset="0"/>
              </a:rPr>
              <a:t>messagepack</a:t>
            </a:r>
            <a:r>
              <a:rPr lang="en-US" sz="1600" dirty="0">
                <a:cs typeface="Arial" pitchFamily="34" charset="0"/>
              </a:rPr>
              <a:t>, </a:t>
            </a:r>
            <a:r>
              <a:rPr lang="en-US" sz="1600" dirty="0" err="1">
                <a:cs typeface="Arial" pitchFamily="34" charset="0"/>
              </a:rPr>
              <a:t>json</a:t>
            </a:r>
            <a:r>
              <a:rPr lang="en-US" sz="1600" dirty="0">
                <a:cs typeface="Arial" pitchFamily="34" charset="0"/>
              </a:rPr>
              <a:t> ..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application eco system: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eCALMon</a:t>
            </a:r>
            <a:r>
              <a:rPr lang="en-US" sz="1600" dirty="0">
                <a:cs typeface="Arial" pitchFamily="34" charset="0"/>
              </a:rPr>
              <a:t>: monitoring interface for real-time diagnostic and message debugging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eCALRec</a:t>
            </a:r>
            <a:r>
              <a:rPr lang="en-US" sz="1600" dirty="0">
                <a:cs typeface="Arial" pitchFamily="34" charset="0"/>
              </a:rPr>
              <a:t>: recording distributed in an </a:t>
            </a:r>
            <a:r>
              <a:rPr lang="en-US" sz="1600" dirty="0" err="1">
                <a:cs typeface="Arial" pitchFamily="34" charset="0"/>
              </a:rPr>
              <a:t>eCAL</a:t>
            </a:r>
            <a:r>
              <a:rPr lang="en-US" sz="1600" dirty="0">
                <a:cs typeface="Arial" pitchFamily="34" charset="0"/>
              </a:rPr>
              <a:t> network or on a central host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eCALPLay</a:t>
            </a:r>
            <a:r>
              <a:rPr lang="en-US" sz="1600" dirty="0">
                <a:cs typeface="Arial" pitchFamily="34" charset="0"/>
              </a:rPr>
              <a:t>: message replay with modern user interface or via command line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eCALSys</a:t>
            </a:r>
            <a:r>
              <a:rPr lang="en-US" sz="1600" dirty="0">
                <a:cs typeface="Arial" pitchFamily="34" charset="0"/>
              </a:rPr>
              <a:t>: system start / stop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sz="1600" dirty="0"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Layers</a:t>
            </a:r>
            <a:br>
              <a:rPr lang="en-US" dirty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March 11, 2019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R.,   </a:t>
            </a:r>
            <a:r>
              <a:rPr lang="en-US" noProof="0" dirty="0"/>
              <a:t>© Continental AG</a:t>
            </a:r>
          </a:p>
        </p:txBody>
      </p:sp>
      <p:sp>
        <p:nvSpPr>
          <p:cNvPr id="8" name="Inhaltsplatzhalter 17"/>
          <p:cNvSpPr txBox="1">
            <a:spLocks/>
          </p:cNvSpPr>
          <p:nvPr/>
        </p:nvSpPr>
        <p:spPr>
          <a:xfrm>
            <a:off x="527049" y="800708"/>
            <a:ext cx="11137900" cy="4968552"/>
          </a:xfrm>
          <a:prstGeom prst="rect">
            <a:avLst/>
          </a:prstGeom>
        </p:spPr>
        <p:txBody>
          <a:bodyPr vert="horz" lIns="0" tIns="18000" rIns="0" bIns="18000" rtlCol="0">
            <a:noAutofit/>
          </a:bodyPr>
          <a:lstStyle/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inner process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ultra fast, reliable, single threaded, single process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shared memory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ultra fast, none reliable, highest throughput for 1 to n scenarios, multi threaded, multi process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udp</a:t>
            </a:r>
            <a:r>
              <a:rPr lang="en-US" sz="1600" dirty="0">
                <a:cs typeface="Arial" pitchFamily="34" charset="0"/>
              </a:rPr>
              <a:t> multicast (can use multiple multicast groups for data transport)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performance depends on ethernet stack, none reliable, single threaded, multi process / hosts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udp</a:t>
            </a:r>
            <a:r>
              <a:rPr lang="en-US" sz="1600" dirty="0">
                <a:cs typeface="Arial" pitchFamily="34" charset="0"/>
              </a:rPr>
              <a:t> metal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lightweight implementation (using one single multicast group for all data transport)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none  reliable, single threaded, multi process / host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google:lcm</a:t>
            </a:r>
            <a:r>
              <a:rPr lang="en-US" sz="1600" dirty="0">
                <a:cs typeface="Arial" pitchFamily="34" charset="0"/>
              </a:rPr>
              <a:t> (</a:t>
            </a:r>
            <a:r>
              <a:rPr lang="en-US" sz="1600" dirty="0">
                <a:cs typeface="Arial" pitchFamily="34" charset="0"/>
                <a:hlinkClick r:id="rId2"/>
              </a:rPr>
              <a:t>http://lcm-proj.github.io/</a:t>
            </a:r>
            <a:r>
              <a:rPr lang="en-US" sz="1600" dirty="0">
                <a:cs typeface="Arial" pitchFamily="34" charset="0"/>
              </a:rPr>
              <a:t>)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udp</a:t>
            </a:r>
            <a:r>
              <a:rPr lang="en-US" sz="1600" dirty="0">
                <a:cs typeface="Arial" pitchFamily="34" charset="0"/>
              </a:rPr>
              <a:t> multicast based (single multicast group), none reliable, single threaded, multi process / host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fastRTPS</a:t>
            </a:r>
            <a:r>
              <a:rPr lang="en-US" sz="1600" dirty="0">
                <a:cs typeface="Arial" pitchFamily="34" charset="0"/>
              </a:rPr>
              <a:t> (</a:t>
            </a:r>
            <a:r>
              <a:rPr lang="en-US" sz="1600" dirty="0">
                <a:cs typeface="Arial" pitchFamily="34" charset="0"/>
                <a:hlinkClick r:id="rId3"/>
              </a:rPr>
              <a:t>http://www.eprosima.com</a:t>
            </a:r>
            <a:r>
              <a:rPr lang="en-US" sz="1600" dirty="0">
                <a:cs typeface="Arial" pitchFamily="34" charset="0"/>
              </a:rPr>
              <a:t>)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dds</a:t>
            </a:r>
            <a:r>
              <a:rPr lang="en-US" sz="1600" dirty="0">
                <a:cs typeface="Arial" pitchFamily="34" charset="0"/>
              </a:rPr>
              <a:t> standard - supports QOS, multi process / host (currently multicast transport only)</a:t>
            </a:r>
            <a:br>
              <a:rPr lang="en-US" sz="1600" dirty="0">
                <a:cs typeface="Arial" pitchFamily="34" charset="0"/>
              </a:rPr>
            </a:br>
            <a:endParaRPr lang="en-US" sz="1600" dirty="0"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support</a:t>
            </a:r>
            <a:br>
              <a:rPr lang="en-US" dirty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March 11, 2019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R.,   </a:t>
            </a:r>
            <a:r>
              <a:rPr lang="en-US" noProof="0" dirty="0"/>
              <a:t>© Continental AG</a:t>
            </a:r>
          </a:p>
        </p:txBody>
      </p:sp>
      <p:sp>
        <p:nvSpPr>
          <p:cNvPr id="8" name="Inhaltsplatzhalter 17"/>
          <p:cNvSpPr txBox="1">
            <a:spLocks/>
          </p:cNvSpPr>
          <p:nvPr/>
        </p:nvSpPr>
        <p:spPr>
          <a:xfrm>
            <a:off x="527048" y="800709"/>
            <a:ext cx="11137899" cy="5040561"/>
          </a:xfrm>
          <a:prstGeom prst="rect">
            <a:avLst/>
          </a:prstGeom>
        </p:spPr>
        <p:txBody>
          <a:bodyPr vert="horz" lIns="0" tIns="18000" rIns="0" bIns="18000" rtlCol="0">
            <a:noAutofit/>
          </a:bodyPr>
          <a:lstStyle/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Binary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CPublisher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String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CStringPublisher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Google:Protobuf</a:t>
            </a: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cs typeface="Arial" pitchFamily="34" charset="0"/>
                <a:hlinkClick r:id="rId2"/>
              </a:rPr>
              <a:t>https://developers.google.com/protocol-buffers/</a:t>
            </a:r>
            <a:endParaRPr lang="en-US" sz="1600" dirty="0">
              <a:cs typeface="Arial" pitchFamily="34" charset="0"/>
            </a:endParaRP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CProtoPublisher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GoogleProtobufType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Google:Flatbuffers</a:t>
            </a: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cs typeface="Arial" pitchFamily="34" charset="0"/>
                <a:hlinkClick r:id="rId3"/>
              </a:rPr>
              <a:t>https://google.github.io/flatbuffers/</a:t>
            </a:r>
            <a:endParaRPr lang="en-US" sz="1600" dirty="0">
              <a:cs typeface="Arial" pitchFamily="34" charset="0"/>
            </a:endParaRP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CFlatPublisher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flatbuffers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FlatBufferBuilder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CapnProto</a:t>
            </a:r>
            <a:r>
              <a:rPr lang="en-US" sz="1600" dirty="0">
                <a:solidFill>
                  <a:srgbClr val="00B050"/>
                </a:solidFill>
                <a:cs typeface="Arial" pitchFamily="34" charset="0"/>
              </a:rPr>
              <a:t>  </a:t>
            </a:r>
            <a:r>
              <a:rPr lang="en-US" sz="1600" dirty="0">
                <a:cs typeface="Arial" pitchFamily="34" charset="0"/>
                <a:hlinkClick r:id="rId4"/>
              </a:rPr>
              <a:t>https://capnproto.org/index.html</a:t>
            </a:r>
            <a:endParaRPr lang="en-US" sz="1600" dirty="0">
              <a:cs typeface="Arial" pitchFamily="34" charset="0"/>
            </a:endParaRP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CCapnpPublisher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capnp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MallocMessageBuilder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Message Pack  </a:t>
            </a:r>
            <a:r>
              <a:rPr lang="en-US" sz="1600" dirty="0">
                <a:cs typeface="Arial" pitchFamily="34" charset="0"/>
                <a:hlinkClick r:id="rId5"/>
              </a:rPr>
              <a:t>http://msgpack.org/</a:t>
            </a:r>
            <a:endParaRPr lang="en-US" sz="1600" dirty="0">
              <a:cs typeface="Arial" pitchFamily="34" charset="0"/>
            </a:endParaRP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CMsgPackPublisher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JSON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CProtoDynJSONSubscriber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49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389" y="332657"/>
            <a:ext cx="9685574" cy="719137"/>
          </a:xfrm>
        </p:spPr>
        <p:txBody>
          <a:bodyPr/>
          <a:lstStyle/>
          <a:p>
            <a:r>
              <a:rPr lang="en-US" dirty="0"/>
              <a:t>Applications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874485" y="6043858"/>
            <a:ext cx="2001935" cy="150440"/>
          </a:xfrm>
        </p:spPr>
        <p:txBody>
          <a:bodyPr/>
          <a:lstStyle/>
          <a:p>
            <a:fld id="{9033B76D-9EB0-4BAD-8B86-32B8483D105A}" type="datetime4">
              <a:rPr lang="en-US" noProof="0" smtClean="0"/>
              <a:pPr/>
              <a:t>March 11, 2019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9912425" y="6194884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7874486" y="6194884"/>
            <a:ext cx="2001935" cy="150440"/>
          </a:xfrm>
        </p:spPr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</a:t>
            </a:r>
            <a:r>
              <a:rPr lang="en-US" noProof="0" dirty="0"/>
              <a:t>,   © Continental AG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C0CB191-4C5D-441C-A59E-267A08A3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64033"/>
              </p:ext>
            </p:extLst>
          </p:nvPr>
        </p:nvGraphicFramePr>
        <p:xfrm>
          <a:off x="587388" y="900430"/>
          <a:ext cx="2541995" cy="49977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41995">
                  <a:extLst>
                    <a:ext uri="{9D8B030D-6E8A-4147-A177-3AD203B41FA5}">
                      <a16:colId xmlns:a16="http://schemas.microsoft.com/office/drawing/2014/main" val="2705163282"/>
                    </a:ext>
                  </a:extLst>
                </a:gridCol>
              </a:tblGrid>
              <a:tr h="36118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eCALMon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98882"/>
                  </a:ext>
                </a:extLst>
              </a:tr>
              <a:tr h="5116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monitors</a:t>
                      </a:r>
                      <a:r>
                        <a:rPr lang="de-DE" sz="1400" dirty="0"/>
                        <a:t> all </a:t>
                      </a:r>
                      <a:r>
                        <a:rPr lang="de-DE" sz="1400" dirty="0" err="1"/>
                        <a:t>eCAL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entities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3911"/>
                  </a:ext>
                </a:extLst>
              </a:tr>
              <a:tr h="722363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monitors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internal </a:t>
                      </a:r>
                      <a:r>
                        <a:rPr lang="de-DE" sz="1400" dirty="0" err="1"/>
                        <a:t>state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whole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cloud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38623"/>
                  </a:ext>
                </a:extLst>
              </a:tr>
              <a:tr h="722363">
                <a:tc>
                  <a:txBody>
                    <a:bodyPr/>
                    <a:lstStyle/>
                    <a:p>
                      <a:r>
                        <a:rPr lang="de-DE" sz="1400" dirty="0" err="1"/>
                        <a:t>central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logging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target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all </a:t>
                      </a:r>
                      <a:r>
                        <a:rPr lang="de-DE" sz="1400" dirty="0" err="1"/>
                        <a:t>eCAL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participants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95978"/>
                  </a:ext>
                </a:extLst>
              </a:tr>
              <a:tr h="1354430">
                <a:tc>
                  <a:txBody>
                    <a:bodyPr/>
                    <a:lstStyle/>
                    <a:p>
                      <a:r>
                        <a:rPr lang="de-DE" sz="1400" dirty="0"/>
                        <a:t>live </a:t>
                      </a:r>
                      <a:r>
                        <a:rPr lang="de-DE" sz="1400" dirty="0" err="1"/>
                        <a:t>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preview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raw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payload</a:t>
                      </a: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string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payload</a:t>
                      </a: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protobuf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messages</a:t>
                      </a: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CapnProto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messages</a:t>
                      </a:r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56895"/>
                  </a:ext>
                </a:extLst>
              </a:tr>
              <a:tr h="722363">
                <a:tc>
                  <a:txBody>
                    <a:bodyPr/>
                    <a:lstStyle/>
                    <a:p>
                      <a:r>
                        <a:rPr lang="de-DE" sz="1400" dirty="0" err="1"/>
                        <a:t>plugin</a:t>
                      </a:r>
                      <a:r>
                        <a:rPr lang="de-DE" sz="1400" dirty="0"/>
                        <a:t> interface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customer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visualization</a:t>
                      </a:r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30646"/>
                  </a:ext>
                </a:extLst>
              </a:tr>
              <a:tr h="59877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39001"/>
                  </a:ext>
                </a:extLst>
              </a:tr>
            </a:tbl>
          </a:graphicData>
        </a:graphic>
      </p:graphicFrame>
      <p:pic>
        <p:nvPicPr>
          <p:cNvPr id="28" name="Picture 9" descr="C:\Users\vasilescuc\Desktop\eCALPlayGUI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7387" y="917134"/>
            <a:ext cx="360040" cy="360040"/>
          </a:xfrm>
          <a:prstGeom prst="rect">
            <a:avLst/>
          </a:prstGeom>
          <a:noFill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0098DB-99DF-47B3-B693-CA7E791D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472" y="5346737"/>
            <a:ext cx="790593" cy="50813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296863"/>
            <a:ext cx="11041558" cy="719137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dirty="0" err="1"/>
              <a:t>eCAL</a:t>
            </a:r>
            <a:r>
              <a:rPr lang="en-US" dirty="0"/>
              <a:t> Monitor – live data view plugins</a:t>
            </a:r>
            <a:br>
              <a:rPr lang="en-US" dirty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March 11, 2019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R.,   </a:t>
            </a:r>
            <a:r>
              <a:rPr lang="en-US" noProof="0" dirty="0"/>
              <a:t>© Continental AG</a:t>
            </a:r>
          </a:p>
        </p:txBody>
      </p:sp>
      <p:pic>
        <p:nvPicPr>
          <p:cNvPr id="17" name="Picture 9" descr="C:\Users\vasilescuc\Desktop\eCALPlayGUI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380" y="296652"/>
            <a:ext cx="360040" cy="360040"/>
          </a:xfrm>
          <a:prstGeom prst="rect">
            <a:avLst/>
          </a:prstGeom>
          <a:noFill/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CC789A-281A-47F7-8CD8-95F742D97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66" y="764704"/>
            <a:ext cx="9203868" cy="518615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March 11, 2019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R.,   </a:t>
            </a:r>
            <a:r>
              <a:rPr lang="en-US" noProof="0" dirty="0"/>
              <a:t>© Continental AG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D6F7AF-285A-4580-8641-265831F8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0" y="1340768"/>
            <a:ext cx="4121029" cy="35019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2163C5E-DAA7-4128-B38E-5D451E27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06" y="836712"/>
            <a:ext cx="4252851" cy="5060132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67174C18-E757-45F1-A8BC-A657B768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296863"/>
            <a:ext cx="11041558" cy="719137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dirty="0" err="1"/>
              <a:t>eCAL</a:t>
            </a:r>
            <a:r>
              <a:rPr lang="en-US" dirty="0"/>
              <a:t> Monitor – reflection support for </a:t>
            </a:r>
            <a:r>
              <a:rPr lang="en-US" dirty="0" err="1"/>
              <a:t>protobuf</a:t>
            </a:r>
            <a:r>
              <a:rPr lang="en-US" dirty="0"/>
              <a:t> and </a:t>
            </a:r>
            <a:r>
              <a:rPr lang="en-US" dirty="0" err="1"/>
              <a:t>capnproto</a:t>
            </a:r>
            <a:br>
              <a:rPr lang="en-US" dirty="0"/>
            </a:br>
            <a:endParaRPr lang="de-DE" dirty="0"/>
          </a:p>
        </p:txBody>
      </p:sp>
      <p:pic>
        <p:nvPicPr>
          <p:cNvPr id="12" name="Picture 9" descr="C:\Users\vasilescuc\Desktop\eCALPlayGUI.png">
            <a:extLst>
              <a:ext uri="{FF2B5EF4-FFF2-40B4-BE49-F238E27FC236}">
                <a16:creationId xmlns:a16="http://schemas.microsoft.com/office/drawing/2014/main" id="{684221AC-845F-4CC2-8866-BA08A2519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5380" y="296652"/>
            <a:ext cx="360040" cy="3600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2188"/>
  <p:tag name="MIO_UPDATE" val="True"/>
  <p:tag name="MIO_VERSION" val="07.11.2012 16:10:03"/>
  <p:tag name="MIO_DBID" val="ED9FF2F2-6643-46BA-B685-7D49126FFAF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2136"/>
  <p:tag name="MIO_GUID" val="465a3ab7-d408-4bf5-ac4b-4c46cf791657"/>
  <p:tag name="MIO_UPDATE" val="True"/>
  <p:tag name="MIO_VERSION" val="07.11.2012 15:48:47"/>
  <p:tag name="MIO_DBID" val="ED9FF2F2-6643-46BA-B685-7D49126FFAFF"/>
  <p:tag name="MIO_EK_DESIGN" val="641"/>
  <p:tag name="MIO_VERSION_DESIGN" val="25.07.2012 08:48:01"/>
  <p:tag name="MIO_DBID_DESIGN" val="ED9FF2F2-6643-46BA-B685-7D49126FFAF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3121"/>
  <p:tag name="MIO_UPDATE" val="True"/>
  <p:tag name="MIO_VERSION" val="03.07.2013 15:15:00"/>
  <p:tag name="MIO_DBID" val="ED9FF2F2-6643-46BA-B685-7D49126FFAF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heme/theme1.xml><?xml version="1.0" encoding="utf-8"?>
<a:theme xmlns:a="http://schemas.openxmlformats.org/drawingml/2006/main" name="Continental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Continental AG - NEW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99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99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Continental AG - NEW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99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99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 (CCT)" ma:contentTypeID="0x01010060D3A2B5B42A0B4796CE5EB3AD8B0F9700F6EA441231AEA447A0EA374EF1BA3AC9" ma:contentTypeVersion="1" ma:contentTypeDescription="Core content type for documents (CCT)" ma:contentTypeScope="" ma:versionID="b41894697092ef65df9fccd8c33c01ee">
  <xsd:schema xmlns:xsd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185ee762ca8a4ed30c3923a76ca715e1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1:Language"/>
                <xsd:element ref="ns1:SCCoverageSpatialOrgUnit" minOccurs="0"/>
                <xsd:element ref="ns1:Owner" minOccurs="0"/>
                <xsd:element ref="ns2:ContinentalSecurityClas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Language" ma:index="12" ma:displayName="Language" ma:default="English (en)" ma:description="Language with ISO 639-2 language code" ma:internalName="Language">
      <xsd:simpleType>
        <xsd:union memberTypes="dms:Text">
          <xsd:simpleType>
            <xsd:restriction base="dms:Choice">
              <xsd:enumeration value="Arabic (ar)"/>
              <xsd:enumeration value="Bulgarian (bg)"/>
              <xsd:enumeration value="Chinese (zh)"/>
              <xsd:enumeration value="Croatian (hr)"/>
              <xsd:enumeration value="Czech (cs)"/>
              <xsd:enumeration value="Danish (da)"/>
              <xsd:enumeration value="Dutch (nl)"/>
              <xsd:enumeration value="English (en)"/>
              <xsd:enumeration value="Estonian (et)"/>
              <xsd:enumeration value="Finnish (fi)"/>
              <xsd:enumeration value="French (fr)"/>
              <xsd:enumeration value="German (de)"/>
              <xsd:enumeration value="Greek (el)"/>
              <xsd:enumeration value="Hebrew (he)"/>
              <xsd:enumeration value="Hindi (hi)"/>
              <xsd:enumeration value="Hungarian (hu)"/>
              <xsd:enumeration value="Indonesian (id)"/>
              <xsd:enumeration value="Italian (it)"/>
              <xsd:enumeration value="Japanese (ja)"/>
              <xsd:enumeration value="Korean (ko)"/>
              <xsd:enumeration value="Latvian (lv)"/>
              <xsd:enumeration value="Lithuanian (lt)"/>
              <xsd:enumeration value="Malay (ms)"/>
              <xsd:enumeration value="Norwegian (no)"/>
              <xsd:enumeration value="Polish (pl)"/>
              <xsd:enumeration value="Portuguese (pt)"/>
              <xsd:enumeration value="Romanian (ro)"/>
              <xsd:enumeration value="Russian (ru)"/>
              <xsd:enumeration value="Serbian (sr)"/>
              <xsd:enumeration value="Slovak (sk)"/>
              <xsd:enumeration value="Slovenian (sl)"/>
              <xsd:enumeration value="Spanish (es)"/>
              <xsd:enumeration value="Swedish (sv)"/>
              <xsd:enumeration value="Thai (th)"/>
              <xsd:enumeration value="Turkish (tr)"/>
              <xsd:enumeration value="Ukrainian (uk)"/>
              <xsd:enumeration value="Urdu (ur)"/>
              <xsd:enumeration value="Vietnamese (vi)"/>
            </xsd:restriction>
          </xsd:simpleType>
        </xsd:union>
      </xsd:simpleType>
    </xsd:element>
    <xsd:element name="SCCoverageSpatialOrgUnit" ma:index="13" nillable="true" ma:displayName="Scope (organizational)" ma:default="Continental AG" ma:description="The organizational units for which the resource is relevant" ma:internalName="CoverageSpatialOrgUnit" ma:readOnly="false">
      <xsd:simpleType>
        <xsd:restriction base="dms:Text">
          <xsd:maxLength value="255"/>
        </xsd:restriction>
      </xsd:simpleType>
    </xsd:element>
    <xsd:element name="Owner" ma:index="14" nillable="true" ma:displayName="Owner of the document" ma:description="E-Mail adress or GID (from CCD) of the responsible owner or an organizational unit (official abbreviation)" ma:internalName="Owner" ma:readOnly="fals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Status" ma:index="10" nillable="true" ma:displayName="Status" ma:default="Draft" ma:description="Status in the lifecycle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Released"/>
              <xsd:enumeration value="Valid"/>
              <xsd:enumeration value="Outdated"/>
              <xsd:enumeration value="Invalid"/>
            </xsd:restriction>
          </xsd:simpleType>
        </xsd:union>
      </xsd:simpleType>
    </xsd:element>
    <xsd:element name="ContinentalSecurityClass" ma:index="15" ma:displayName="Security Class" ma:default="For internal use only" ma:description="The &quot;Security Class&quot; defines how confidential a resource is" ma:internalName="ContinentalSecurityClass">
      <xsd:simpleType>
        <xsd:restriction base="dms:Choice">
          <xsd:enumeration value="No Restriction"/>
          <xsd:enumeration value="For internal use only"/>
          <xsd:enumeration value="Confidential"/>
          <xsd:enumeration value="Strictly confidenti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7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 ma:index="11" ma:displayName="Summary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Language xmlns="http://schemas.microsoft.com/sharepoint/v3">English (en)</Language>
    <Owner xmlns="http://schemas.microsoft.com/sharepoint/v3">Schilasky</Owner>
    <_Status xmlns="http://schemas.microsoft.com/sharepoint/v3/fields">Draft</_Status>
    <SCCoverageSpatialOrgUnit xmlns="http://schemas.microsoft.com/sharepoint/v3">Continental AG</SCCoverageSpatialOrgUnit>
    <ContinentalSecurityClass xmlns="http://schemas.microsoft.com/sharepoint/v3/fields">For internal use only</ContinentalSecurityClas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44401B-1D5E-4307-A806-10E826502A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D62BFE4-7C72-4C92-8BFF-4A3A8542622B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FA6BFF3-45C2-4C38-9AAD-E3B7AC9EA1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597</Words>
  <Application>Microsoft Office PowerPoint</Application>
  <PresentationFormat>Breitbild</PresentationFormat>
  <Paragraphs>132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Courier New</vt:lpstr>
      <vt:lpstr>Arial</vt:lpstr>
      <vt:lpstr>Neuropolitical</vt:lpstr>
      <vt:lpstr>Continental 4x3</vt:lpstr>
      <vt:lpstr>eCAL5</vt:lpstr>
      <vt:lpstr>Overview </vt:lpstr>
      <vt:lpstr>Overview </vt:lpstr>
      <vt:lpstr>Features </vt:lpstr>
      <vt:lpstr>Transport Layers </vt:lpstr>
      <vt:lpstr>Serialization support </vt:lpstr>
      <vt:lpstr>Applications  </vt:lpstr>
      <vt:lpstr>     eCAL Monitor – live data view plugins </vt:lpstr>
      <vt:lpstr>     eCAL Monitor – reflection support for protobuf and capnproto </vt:lpstr>
      <vt:lpstr>     eCAL Monitor – layer diagnostic </vt:lpstr>
      <vt:lpstr>     eCAL Player </vt:lpstr>
      <vt:lpstr>     eCAL Sys </vt:lpstr>
      <vt:lpstr>Thank you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eCAL</dc:title>
  <dc:creator>Vasilescu</dc:creator>
  <cp:lastModifiedBy>Schilasky, Rex</cp:lastModifiedBy>
  <cp:revision>693</cp:revision>
  <dcterms:created xsi:type="dcterms:W3CDTF">2012-05-09T11:08:40Z</dcterms:created>
  <dcterms:modified xsi:type="dcterms:W3CDTF">2019-03-11T13:28:46Z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0x01010060D3A2B5B42A0B4796CE5EB3AD8B0F9700F6EA441231AEA447A0EA374EF1BA3AC9</vt:lpwstr>
  </property>
  <property fmtid="{D5CDD505-2E9C-101B-9397-08002B2CF9AE}" pid="3" name="NXPowerLiteLastOptimized">
    <vt:lpwstr>8908033</vt:lpwstr>
  </property>
  <property fmtid="{D5CDD505-2E9C-101B-9397-08002B2CF9AE}" pid="4" name="NXPowerLiteSettings">
    <vt:lpwstr>F94006B004C800</vt:lpwstr>
  </property>
  <property fmtid="{D5CDD505-2E9C-101B-9397-08002B2CF9AE}" pid="5" name="NXPowerLiteVersion">
    <vt:lpwstr>D5.0.2</vt:lpwstr>
  </property>
</Properties>
</file>