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963BB-8C37-45A0-920E-DC3D63050574}" type="datetimeFigureOut">
              <a:rPr lang="pl-PL" smtClean="0"/>
              <a:t>2012-04-14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FA508-28AD-4FB8-BA08-E7859976E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737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FA508-28AD-4FB8-BA08-E7859976E9E6}" type="slidenum">
              <a:rPr lang="pl-PL" smtClean="0"/>
              <a:t>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5089-A791-444B-9A6F-FCD9A76DCE5F}" type="datetime1">
              <a:rPr lang="pl-PL" smtClean="0"/>
              <a:t>2012-04-14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2010 Artur Trzop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7B7A-1687-44EF-8721-8F80E8CB1E6A}" type="datetime1">
              <a:rPr lang="pl-PL" smtClean="0"/>
              <a:t>2012-04-14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2010 Artur Trzop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A7A-D3CC-4ABA-B3FA-79BD815430BB}" type="datetime1">
              <a:rPr lang="pl-PL" smtClean="0"/>
              <a:t>2012-04-14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2010 Artur Trzop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0E22-3D6F-427D-91AE-C8F3CDEF24C0}" type="datetime1">
              <a:rPr lang="pl-PL" smtClean="0"/>
              <a:t>2012-04-14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2010 Artur Trzop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CA2C-47B8-4C8B-9E47-D7DC8F5BC685}" type="datetime1">
              <a:rPr lang="pl-PL" smtClean="0"/>
              <a:t>2012-04-14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2010 Artur Trzop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6A2-6D37-44F5-A4DA-26C2E9F57831}" type="datetime1">
              <a:rPr lang="pl-PL" smtClean="0"/>
              <a:t>2012-04-14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2010 Artur Trzop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0B6E-EBE7-4BAA-A366-ABA8AB2A804F}" type="datetime1">
              <a:rPr lang="pl-PL" smtClean="0"/>
              <a:t>2012-04-14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2010 Artur Trzop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2F56-4CE3-45EB-BB71-4AAE450DBF85}" type="datetime1">
              <a:rPr lang="pl-PL" smtClean="0"/>
              <a:t>2012-04-14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2010 Artur Trzop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8B11-8EA5-493B-99A4-8E37257A81FA}" type="datetime1">
              <a:rPr lang="pl-PL" smtClean="0"/>
              <a:t>2012-04-14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2010 Artur Trzop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F031-68B1-4200-BE60-65FAA4DF092E}" type="datetime1">
              <a:rPr lang="pl-PL" smtClean="0"/>
              <a:t>2012-04-14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2010 Artur Trzop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26A3-FF1C-4521-9321-B98E49A60771}" type="datetime1">
              <a:rPr lang="pl-PL" smtClean="0"/>
              <a:t>2012-04-14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2010 Artur Trzop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0DDB-EC79-49FE-BADB-D1B595923D92}" type="datetime1">
              <a:rPr lang="pl-PL" smtClean="0"/>
              <a:t>2012-04-14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2010 Artur Trzop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l.wikipedia.org/wiki/JavaScript" TargetMode="External"/><Relationship Id="rId2" Type="http://schemas.openxmlformats.org/officeDocument/2006/relationships/hyperlink" Target="http://pl.wikipedia.org/wiki/Strona_internetow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l.wikipedia.org/wiki/J%C4%99zyk_angielski" TargetMode="External"/><Relationship Id="rId7" Type="http://schemas.openxmlformats.org/officeDocument/2006/relationships/hyperlink" Target="http://www.example.com/dir/page.html" TargetMode="External"/><Relationship Id="rId2" Type="http://schemas.openxmlformats.org/officeDocument/2006/relationships/hyperlink" Target="http://pl.wikipedia.org/wiki/Przegl%C4%85darka_internetow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.wikipedia.org/wiki/Port_protoko%C5%82u" TargetMode="External"/><Relationship Id="rId5" Type="http://schemas.openxmlformats.org/officeDocument/2006/relationships/hyperlink" Target="http://pl.wikipedia.org/wiki/Domena_internetowa" TargetMode="External"/><Relationship Id="rId4" Type="http://schemas.openxmlformats.org/officeDocument/2006/relationships/hyperlink" Target="http://pl.wikipedia.org/wiki/Protoko%C5%82y_komunikacyjn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dir/pag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l.wikipedia.org/wiki/Strona_internetowa" TargetMode="External"/><Relationship Id="rId2" Type="http://schemas.openxmlformats.org/officeDocument/2006/relationships/hyperlink" Target="http://pl.wikipedia.org/wiki/Serwis_internetow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hyperlink" Target="http://pl.wikipedia.org/wiki/Haker_(bezpiecze%C5%84stwo_komputerowe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l.wikipedia.org/wiki/Przegl%C4%85darka_internetowa" TargetMode="External"/><Relationship Id="rId2" Type="http://schemas.openxmlformats.org/officeDocument/2006/relationships/hyperlink" Target="http://pl.wikipedia.org/wiki/Logowanie_(strony_www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l.wikipedia.org/wiki/HTT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l.wikipedia.org/wiki/Cross-site_request_forgery" TargetMode="External"/><Relationship Id="rId2" Type="http://schemas.openxmlformats.org/officeDocument/2006/relationships/hyperlink" Target="http://pl.wikipedia.org/wiki/Cross-site_script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sz="6700" b="1" dirty="0" smtClean="0"/>
              <a:t>XSS i CSRF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Metody ataku na serwisy internetowe i sposoby zabezpieczania własnych stron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2010 </a:t>
            </a:r>
            <a:r>
              <a:rPr lang="en-US" dirty="0" err="1" smtClean="0"/>
              <a:t>Artur</a:t>
            </a:r>
            <a:r>
              <a:rPr lang="en-US" dirty="0" smtClean="0"/>
              <a:t> Trzop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XSS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 smtClean="0"/>
              <a:t>Cross-site</a:t>
            </a:r>
            <a:r>
              <a:rPr lang="pl-PL" b="1" dirty="0" smtClean="0"/>
              <a:t> </a:t>
            </a:r>
            <a:r>
              <a:rPr lang="pl-PL" b="1" dirty="0" err="1" smtClean="0"/>
              <a:t>scripting</a:t>
            </a:r>
            <a:r>
              <a:rPr lang="pl-PL" dirty="0" smtClean="0"/>
              <a:t> (</a:t>
            </a:r>
            <a:r>
              <a:rPr lang="pl-PL" b="1" dirty="0" smtClean="0"/>
              <a:t>XSS</a:t>
            </a:r>
            <a:r>
              <a:rPr lang="pl-PL" dirty="0" smtClean="0"/>
              <a:t>) – sposób ataku na </a:t>
            </a:r>
            <a:r>
              <a:rPr lang="pl-PL" dirty="0" smtClean="0">
                <a:hlinkClick r:id="rId2" tooltip="Strona internetowa"/>
              </a:rPr>
              <a:t>serwis WWW</a:t>
            </a:r>
            <a:r>
              <a:rPr lang="pl-PL" dirty="0" smtClean="0"/>
              <a:t> polegający na osadzeniu w treści atakowanej strony kodu (zazwyczaj </a:t>
            </a:r>
            <a:r>
              <a:rPr lang="pl-PL" dirty="0" err="1" smtClean="0">
                <a:hlinkClick r:id="rId3" tooltip="JavaScript"/>
              </a:rPr>
              <a:t>JavaScript</a:t>
            </a:r>
            <a:r>
              <a:rPr lang="pl-PL" dirty="0" smtClean="0"/>
              <a:t>), który wyświetlony innym użytkownikom może doprowadzić do wykonania przez nich niepożądanych akcji. Skrypt umieszczony w zaatakowanej stronie może obejść niektóre mechanizmy kontroli dostępu do danych użytkownika.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2010 Artur Trzop</a:t>
            </a:r>
            <a:endParaRPr lang="pl-PL"/>
          </a:p>
        </p:txBody>
      </p:sp>
      <p:pic>
        <p:nvPicPr>
          <p:cNvPr id="1026" name="Picture 2" descr="C:\Users\Artur\AppData\Local\Microsoft\Windows\Temporary Internet Files\Content.IE5\CH0UKFK1\MM900236348[1]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188640"/>
            <a:ext cx="2736304" cy="14790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>
                <a:hlinkClick r:id="rId2" tooltip="Przeglądarka internetowa"/>
              </a:rPr>
              <a:t>Przeglądarki internetowe</a:t>
            </a:r>
            <a:r>
              <a:rPr lang="pl-PL" dirty="0" smtClean="0"/>
              <a:t> udostępniają skryptom jedynie te obiekty, które pochodzą z tego samego źródła, co strona, w której kontekście dany skrypt się wykonuje. Posługują się przy tym zasadą tożsamego pochodzenia (</a:t>
            </a:r>
            <a:r>
              <a:rPr lang="pl-PL" dirty="0" smtClean="0">
                <a:hlinkClick r:id="rId3" tooltip="Język angielski"/>
              </a:rPr>
              <a:t>ang.</a:t>
            </a:r>
            <a:r>
              <a:rPr lang="pl-PL" dirty="0" smtClean="0"/>
              <a:t> </a:t>
            </a:r>
            <a:r>
              <a:rPr lang="pl-PL" i="1" dirty="0" smtClean="0"/>
              <a:t>same </a:t>
            </a:r>
            <a:r>
              <a:rPr lang="pl-PL" i="1" dirty="0" err="1" smtClean="0"/>
              <a:t>origin</a:t>
            </a:r>
            <a:r>
              <a:rPr lang="pl-PL" i="1" dirty="0" smtClean="0"/>
              <a:t> </a:t>
            </a:r>
            <a:r>
              <a:rPr lang="pl-PL" i="1" dirty="0" err="1" smtClean="0"/>
              <a:t>policy</a:t>
            </a:r>
            <a:r>
              <a:rPr lang="pl-PL" dirty="0" smtClean="0"/>
              <a:t>), która zezwala na dostęp do zasobów stron, których adres wyróżnia się takim samym </a:t>
            </a:r>
            <a:r>
              <a:rPr lang="pl-PL" dirty="0" smtClean="0">
                <a:hlinkClick r:id="rId4" tooltip="Protokoły komunikacyjne"/>
              </a:rPr>
              <a:t>protokołem</a:t>
            </a:r>
            <a:r>
              <a:rPr lang="pl-PL" dirty="0" smtClean="0"/>
              <a:t>, </a:t>
            </a:r>
            <a:r>
              <a:rPr lang="pl-PL" dirty="0" smtClean="0">
                <a:hlinkClick r:id="rId5" tooltip="Domena internetowa"/>
              </a:rPr>
              <a:t>nazwą domeny</a:t>
            </a:r>
            <a:r>
              <a:rPr lang="pl-PL" dirty="0" smtClean="0"/>
              <a:t> serwera i numerem </a:t>
            </a:r>
            <a:r>
              <a:rPr lang="pl-PL" dirty="0" smtClean="0">
                <a:hlinkClick r:id="rId6" tooltip="Port protokołu"/>
              </a:rPr>
              <a:t>portu</a:t>
            </a:r>
            <a:r>
              <a:rPr lang="pl-PL" dirty="0" smtClean="0"/>
              <a:t>. Poniższa tabela podaje kilka przykładów stron wraz z informacją, czy ich pochodzenie jest zgodne z adresem </a:t>
            </a:r>
            <a:r>
              <a:rPr lang="pl-PL" dirty="0" smtClean="0">
                <a:hlinkClick r:id="rId7"/>
              </a:rPr>
              <a:t>http://www.example.com/dir/page.html</a:t>
            </a:r>
            <a:r>
              <a:rPr lang="pl-PL" dirty="0" smtClean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2010 Artur Trzop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1512168"/>
          </a:xfrm>
        </p:spPr>
        <p:txBody>
          <a:bodyPr>
            <a:normAutofit/>
          </a:bodyPr>
          <a:lstStyle/>
          <a:p>
            <a:pPr algn="l"/>
            <a:r>
              <a:rPr lang="pl-PL" sz="2400" dirty="0" smtClean="0"/>
              <a:t>Poniższa tabela podaje kilka przykładów stron wraz z informacją, czy ich pochodzenie jest zgodne z adresem </a:t>
            </a:r>
            <a:r>
              <a:rPr lang="pl-PL" sz="2400" dirty="0" smtClean="0">
                <a:hlinkClick r:id="rId2"/>
              </a:rPr>
              <a:t>http://www.example.com/dir/page.html</a:t>
            </a:r>
            <a:r>
              <a:rPr lang="pl-PL" sz="2400" dirty="0" smtClean="0"/>
              <a:t>.</a:t>
            </a:r>
            <a:endParaRPr lang="pl-PL" sz="2400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67544" y="2996952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0904"/>
                <a:gridCol w="1512168"/>
                <a:gridCol w="166652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Adres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Zgodny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Komentarz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http://www.example.com/dir2/other.html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tak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http://www.example.com/dir/inner/other.html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tak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https://www.example.com/dir2/other.html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inny protokół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http://en.example.com/dir2/other.html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inny serwer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http://example.com/dir2/other.html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inny serwer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http://www.example.com:81/dir2/</a:t>
                      </a:r>
                      <a:r>
                        <a:rPr lang="pl-PL" dirty="0" err="1"/>
                        <a:t>other.html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/>
                        <a:t>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inny port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2010 Artur Trzop</a:t>
            </a:r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CSRF</a:t>
            </a:r>
            <a:r>
              <a:rPr lang="pl-PL" dirty="0" smtClean="0"/>
              <a:t> lub </a:t>
            </a:r>
            <a:r>
              <a:rPr lang="pl-PL" b="1" dirty="0" smtClean="0"/>
              <a:t>XSRF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 err="1" smtClean="0"/>
              <a:t>Cross-site</a:t>
            </a:r>
            <a:r>
              <a:rPr lang="pl-PL" b="1" dirty="0" smtClean="0"/>
              <a:t> </a:t>
            </a:r>
            <a:r>
              <a:rPr lang="pl-PL" b="1" dirty="0" err="1" smtClean="0"/>
              <a:t>request</a:t>
            </a:r>
            <a:r>
              <a:rPr lang="pl-PL" b="1" dirty="0" smtClean="0"/>
              <a:t> </a:t>
            </a:r>
            <a:r>
              <a:rPr lang="pl-PL" b="1" dirty="0" err="1" smtClean="0"/>
              <a:t>forgery</a:t>
            </a:r>
            <a:r>
              <a:rPr lang="pl-PL" dirty="0" smtClean="0"/>
              <a:t> (w skrócie </a:t>
            </a:r>
            <a:r>
              <a:rPr lang="pl-PL" b="1" dirty="0" smtClean="0"/>
              <a:t>CSRF</a:t>
            </a:r>
            <a:r>
              <a:rPr lang="pl-PL" dirty="0" smtClean="0"/>
              <a:t> lub </a:t>
            </a:r>
            <a:r>
              <a:rPr lang="pl-PL" b="1" dirty="0" smtClean="0"/>
              <a:t>XSRF</a:t>
            </a:r>
            <a:r>
              <a:rPr lang="pl-PL" dirty="0" smtClean="0"/>
              <a:t>) to metoda ataku na </a:t>
            </a:r>
            <a:r>
              <a:rPr lang="pl-PL" dirty="0" smtClean="0">
                <a:hlinkClick r:id="rId2" tooltip="Serwis internetowy"/>
              </a:rPr>
              <a:t>serwis internetowy</a:t>
            </a:r>
            <a:r>
              <a:rPr lang="pl-PL" dirty="0" smtClean="0"/>
              <a:t>. Ofiarami CSRF stają się użytkownicy nieświadomie przesyłający do serwera żądania spreparowane przez osoby o wrogich zamiarach. W przeciwieństwie do XSS, ataki te nie są wymierzone w </a:t>
            </a:r>
            <a:r>
              <a:rPr lang="pl-PL" dirty="0" smtClean="0">
                <a:hlinkClick r:id="rId3" tooltip="Strona internetowa"/>
              </a:rPr>
              <a:t>strony internetowe</a:t>
            </a:r>
            <a:r>
              <a:rPr lang="pl-PL" dirty="0" smtClean="0"/>
              <a:t> i nie muszą powodować zmiany ich treści. Celem </a:t>
            </a:r>
            <a:r>
              <a:rPr lang="pl-PL" dirty="0" smtClean="0">
                <a:hlinkClick r:id="rId4" tooltip="Haker (bezpieczeństwo komputerowe)"/>
              </a:rPr>
              <a:t>hakera</a:t>
            </a:r>
            <a:r>
              <a:rPr lang="pl-PL" dirty="0" smtClean="0"/>
              <a:t> jest wykorzystanie uprawnień ofiary do wykonania operacji w przeciwnym razie wymagających jej zgody.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2010 Artur Trzop</a:t>
            </a:r>
            <a:endParaRPr lang="pl-PL"/>
          </a:p>
        </p:txBody>
      </p:sp>
      <p:pic>
        <p:nvPicPr>
          <p:cNvPr id="2052" name="Picture 4" descr="C:\Users\Artur\AppData\Local\Microsoft\Windows\Temporary Internet Files\Content.IE5\Y9HKMWDJ\MC900434583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88640"/>
            <a:ext cx="1825625" cy="134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Poniższe cechy charakteryzują atak CSRF: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Dotyczy serwisu wymagającego </a:t>
            </a:r>
            <a:r>
              <a:rPr lang="pl-PL" dirty="0" smtClean="0">
                <a:hlinkClick r:id="rId2" tooltip="Logowanie (strony www)"/>
              </a:rPr>
              <a:t>zalogowania</a:t>
            </a:r>
            <a:r>
              <a:rPr lang="pl-PL" dirty="0" smtClean="0"/>
              <a:t>.</a:t>
            </a:r>
          </a:p>
          <a:p>
            <a:r>
              <a:rPr lang="pl-PL" dirty="0" smtClean="0"/>
              <a:t>Wykorzystuje zaufanie serwisu do tożsamości zalogowanego użytkownika.</a:t>
            </a:r>
          </a:p>
          <a:p>
            <a:r>
              <a:rPr lang="pl-PL" dirty="0" smtClean="0"/>
              <a:t>Podstępem nakłania </a:t>
            </a:r>
            <a:r>
              <a:rPr lang="pl-PL" dirty="0" smtClean="0">
                <a:hlinkClick r:id="rId3" tooltip="Przeglądarka internetowa"/>
              </a:rPr>
              <a:t>przeglądarkę internetową</a:t>
            </a:r>
            <a:r>
              <a:rPr lang="pl-PL" dirty="0" smtClean="0"/>
              <a:t> do wysłania żądania </a:t>
            </a:r>
            <a:r>
              <a:rPr lang="pl-PL" dirty="0" smtClean="0">
                <a:hlinkClick r:id="rId4" tooltip="HTTP"/>
              </a:rPr>
              <a:t>HTTP</a:t>
            </a:r>
            <a:r>
              <a:rPr lang="pl-PL" dirty="0" smtClean="0"/>
              <a:t> do serwisu.</a:t>
            </a:r>
          </a:p>
          <a:p>
            <a:r>
              <a:rPr lang="pl-PL" dirty="0" smtClean="0"/>
              <a:t>Dotyczy żądania zmieniającego stan konta użytkownika lub wykonującego w jego imieniu operację.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2010 Artur Trzop</a:t>
            </a:r>
            <a:endParaRPr lang="pl-P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Źródło:	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http://pl.wikipedia.org/wiki/Cross-site_scripting</a:t>
            </a:r>
            <a:endParaRPr lang="pl-PL" dirty="0" smtClean="0"/>
          </a:p>
          <a:p>
            <a:r>
              <a:rPr lang="pl-PL" dirty="0" smtClean="0">
                <a:hlinkClick r:id="rId3"/>
              </a:rPr>
              <a:t>http://pl.wikipedia.org/wiki/Cross-site_request_forgery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Wszystkie materiały zawarte w tej prezentacji służą wyłącznie celom edukacyjnym i korzystasz z nich na własną odpowiedzialność!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2010 Artur Trzop</a:t>
            </a:r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367</Words>
  <Application>Microsoft Office PowerPoint</Application>
  <PresentationFormat>Pokaz na ekranie (4:3)</PresentationFormat>
  <Paragraphs>51</Paragraphs>
  <Slides>7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XSS i CSRF Metody ataku na serwisy internetowe i sposoby zabezpieczania własnych stron </vt:lpstr>
      <vt:lpstr>XSS</vt:lpstr>
      <vt:lpstr>Prezentacja programu PowerPoint</vt:lpstr>
      <vt:lpstr>Poniższa tabela podaje kilka przykładów stron wraz z informacją, czy ich pochodzenie jest zgodne z adresem http://www.example.com/dir/page.html.</vt:lpstr>
      <vt:lpstr>CSRF lub XSRF</vt:lpstr>
      <vt:lpstr>Poniższe cechy charakteryzują atak CSRF: </vt:lpstr>
      <vt:lpstr>Źródło: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XSS i CSRF Metody ataku na serwisy internetowe i sposoby zabezpieczania własnych stron </dc:title>
  <dc:creator>Artur</dc:creator>
  <cp:lastModifiedBy>Artur</cp:lastModifiedBy>
  <cp:revision>12</cp:revision>
  <dcterms:created xsi:type="dcterms:W3CDTF">2010-10-12T22:09:50Z</dcterms:created>
  <dcterms:modified xsi:type="dcterms:W3CDTF">2012-04-14T18:22:48Z</dcterms:modified>
</cp:coreProperties>
</file>