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74" r:id="rId3"/>
    <p:sldId id="257" r:id="rId4"/>
    <p:sldId id="258" r:id="rId5"/>
    <p:sldId id="275" r:id="rId6"/>
    <p:sldId id="272" r:id="rId7"/>
    <p:sldId id="263" r:id="rId8"/>
    <p:sldId id="269" r:id="rId9"/>
    <p:sldId id="264" r:id="rId10"/>
    <p:sldId id="259" r:id="rId11"/>
    <p:sldId id="267" r:id="rId12"/>
    <p:sldId id="276" r:id="rId13"/>
    <p:sldId id="268" r:id="rId14"/>
    <p:sldId id="266" r:id="rId15"/>
    <p:sldId id="261" r:id="rId16"/>
    <p:sldId id="262" r:id="rId17"/>
    <p:sldId id="277" r:id="rId18"/>
    <p:sldId id="27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076E-195E-7942-940A-9AD44A640D25}" v="806" dt="2023-09-26T18:26:39.308"/>
    <p1510:client id="{AF2B194B-79CD-8A94-1C6F-9D6BEE424C1F}" v="1" dt="2023-09-27T17:29:06.397"/>
    <p1510:client id="{D90CF68C-443D-C66A-FE7F-3744B2A398B9}" v="472" dt="2023-09-27T17:17:26.051"/>
    <p1510:client id="{DC43670B-F137-8AF3-449E-18DA3A0AE38C}" v="175" dt="2023-09-26T16:44:4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Wiederkehr" userId="S::artur.wiederkehr@edu.pucrs.br::5781de6d-b009-4220-89df-761ae0ebbb3c" providerId="AD" clId="Web-{AF2B194B-79CD-8A94-1C6F-9D6BEE424C1F}"/>
    <pc:docChg chg="modSld">
      <pc:chgData name="Artur Wiederkehr" userId="S::artur.wiederkehr@edu.pucrs.br::5781de6d-b009-4220-89df-761ae0ebbb3c" providerId="AD" clId="Web-{AF2B194B-79CD-8A94-1C6F-9D6BEE424C1F}" dt="2023-09-27T17:29:06.397" v="0" actId="14100"/>
      <pc:docMkLst>
        <pc:docMk/>
      </pc:docMkLst>
      <pc:sldChg chg="modSp">
        <pc:chgData name="Artur Wiederkehr" userId="S::artur.wiederkehr@edu.pucrs.br::5781de6d-b009-4220-89df-761ae0ebbb3c" providerId="AD" clId="Web-{AF2B194B-79CD-8A94-1C6F-9D6BEE424C1F}" dt="2023-09-27T17:29:06.397" v="0" actId="14100"/>
        <pc:sldMkLst>
          <pc:docMk/>
          <pc:sldMk cId="702395192" sldId="277"/>
        </pc:sldMkLst>
        <pc:picChg chg="mod">
          <ac:chgData name="Artur Wiederkehr" userId="S::artur.wiederkehr@edu.pucrs.br::5781de6d-b009-4220-89df-761ae0ebbb3c" providerId="AD" clId="Web-{AF2B194B-79CD-8A94-1C6F-9D6BEE424C1F}" dt="2023-09-27T17:29:06.397" v="0" actId="14100"/>
          <ac:picMkLst>
            <pc:docMk/>
            <pc:sldMk cId="702395192" sldId="277"/>
            <ac:picMk id="7" creationId="{7BFC329F-A013-A2E9-9569-4C92367E25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DB495-C0D8-4E0C-A4FA-AAC374C0B69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F426F-4309-4E1B-9EA8-5FC3400E6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5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671536-A811-40C2-B0B0-E451A15DBF30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9213-2374-45F4-AE7F-180BE62F5E5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F65C-A4DB-47BA-B89F-8874CE554FBD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6AC-0F6B-48B1-AFF1-3F5E4B432AF9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9C54-4307-4C5A-89D5-4347B428A376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24B9-107A-47DA-B2BA-AD0AA971BBAD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65A-F0A0-403B-92A7-13A9731C8001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E8C1-574F-475C-938F-D67C294D3FC7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FEC8-A38F-4109-BC11-80E7E475655C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EF3F-AEC4-4077-A51A-75EA3E01B300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DC9A-C619-442A-B1AE-693F0FDB745C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FB35-65D3-4391-9295-A3F459506D58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4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FB8E16E4-88DE-F0AF-9DD4-8527F90A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5A1462-8A5A-963C-5D56-E22C5ADE1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/>
              <a:t>Classificação de Mosquitos Aedes com </a:t>
            </a:r>
            <a:r>
              <a:rPr lang="pt-BR" sz="5600" err="1"/>
              <a:t>Template</a:t>
            </a:r>
            <a:r>
              <a:rPr lang="pt-BR" sz="5600"/>
              <a:t> </a:t>
            </a:r>
            <a:r>
              <a:rPr lang="pt-BR" sz="5600" err="1"/>
              <a:t>Matching</a:t>
            </a:r>
            <a:endParaRPr lang="pt-BR" sz="5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92647-E365-7708-84A6-E33B472A3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pt-BR" dirty="0"/>
              <a:t>Artur Wiederkehr</a:t>
            </a:r>
          </a:p>
          <a:p>
            <a:r>
              <a:rPr lang="pt-BR" dirty="0"/>
              <a:t>Euzébio </a:t>
            </a:r>
            <a:r>
              <a:rPr lang="pt-BR" dirty="0" err="1"/>
              <a:t>Henzel</a:t>
            </a:r>
            <a:r>
              <a:rPr lang="pt-BR" dirty="0"/>
              <a:t> Antunes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23DE3C-DBD1-42EB-99E2-456BC90B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3041"/>
            <a:ext cx="9486690" cy="4623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pt-BR" sz="1400" err="1">
                <a:latin typeface="Arial"/>
                <a:cs typeface="Arial"/>
              </a:rPr>
              <a:t>template</a:t>
            </a:r>
            <a:r>
              <a:rPr lang="pt-BR" sz="1400" dirty="0">
                <a:latin typeface="Arial"/>
                <a:cs typeface="Arial"/>
              </a:rPr>
              <a:t> = abrir(</a:t>
            </a:r>
            <a:r>
              <a:rPr lang="pt-BR" sz="1400" err="1">
                <a:latin typeface="Arial"/>
                <a:cs typeface="Arial"/>
              </a:rPr>
              <a:t>template</a:t>
            </a:r>
            <a:r>
              <a:rPr lang="pt-BR" sz="1400" dirty="0">
                <a:latin typeface="Arial"/>
                <a:cs typeface="Arial"/>
              </a:rPr>
              <a:t>)</a:t>
            </a:r>
          </a:p>
          <a:p>
            <a:pPr algn="just">
              <a:buNone/>
            </a:pPr>
            <a:r>
              <a:rPr lang="pt-BR" sz="1400" err="1">
                <a:latin typeface="Arial"/>
                <a:cs typeface="Arial"/>
              </a:rPr>
              <a:t>templateCinza</a:t>
            </a:r>
            <a:r>
              <a:rPr lang="pt-BR" sz="1400" dirty="0">
                <a:latin typeface="Arial"/>
                <a:cs typeface="Arial"/>
              </a:rPr>
              <a:t> = converter(</a:t>
            </a:r>
            <a:r>
              <a:rPr lang="pt-BR" sz="1400" err="1">
                <a:latin typeface="Arial"/>
                <a:cs typeface="Arial"/>
              </a:rPr>
              <a:t>template</a:t>
            </a:r>
            <a:r>
              <a:rPr lang="pt-BR" sz="1400" dirty="0">
                <a:latin typeface="Arial"/>
                <a:cs typeface="Arial"/>
              </a:rPr>
              <a:t>)</a:t>
            </a:r>
          </a:p>
          <a:p>
            <a:pPr algn="just">
              <a:buNone/>
            </a:pPr>
            <a:r>
              <a:rPr lang="pt-BR" sz="1400" err="1">
                <a:latin typeface="Arial"/>
                <a:cs typeface="Arial"/>
              </a:rPr>
              <a:t>templateCinzaMatriz</a:t>
            </a:r>
            <a:r>
              <a:rPr lang="pt-BR" sz="1400" dirty="0">
                <a:latin typeface="Arial"/>
                <a:cs typeface="Arial"/>
              </a:rPr>
              <a:t> = matriz(</a:t>
            </a:r>
            <a:r>
              <a:rPr lang="pt-BR" sz="1400" err="1">
                <a:latin typeface="Arial"/>
                <a:cs typeface="Arial"/>
              </a:rPr>
              <a:t>templateCinza</a:t>
            </a:r>
            <a:r>
              <a:rPr lang="pt-BR" sz="1400" dirty="0">
                <a:latin typeface="Arial"/>
                <a:cs typeface="Arial"/>
              </a:rPr>
              <a:t>)</a:t>
            </a:r>
          </a:p>
          <a:p>
            <a:pPr algn="just">
              <a:buNone/>
            </a:pPr>
            <a:r>
              <a:rPr lang="pt-BR" sz="1400" dirty="0">
                <a:latin typeface="Arial"/>
                <a:cs typeface="Arial"/>
              </a:rPr>
              <a:t>Para cada Imagem em Diretório:</a:t>
            </a:r>
          </a:p>
          <a:p>
            <a:pPr indent="228600" algn="just">
              <a:buNone/>
            </a:pPr>
            <a:r>
              <a:rPr lang="pt-BR" sz="1400" u="sng" dirty="0">
                <a:latin typeface="Arial"/>
                <a:cs typeface="Arial"/>
              </a:rPr>
              <a:t>imagemCinza = converter(Imagem)</a:t>
            </a:r>
            <a:endParaRPr lang="pt-BR" sz="1400" dirty="0">
              <a:latin typeface="Arial"/>
              <a:cs typeface="Arial"/>
            </a:endParaRPr>
          </a:p>
          <a:p>
            <a:pPr indent="228600" algn="just">
              <a:buNone/>
            </a:pPr>
            <a:r>
              <a:rPr lang="pt-BR" sz="1400" u="sng" err="1">
                <a:latin typeface="Arial"/>
                <a:cs typeface="Arial"/>
              </a:rPr>
              <a:t>imagemCinzaMatriz</a:t>
            </a:r>
            <a:r>
              <a:rPr lang="pt-BR" sz="1400" u="sng" dirty="0">
                <a:latin typeface="Arial"/>
                <a:cs typeface="Arial"/>
              </a:rPr>
              <a:t> = matriz(</a:t>
            </a:r>
            <a:r>
              <a:rPr lang="pt-BR" sz="1400" u="sng" err="1">
                <a:latin typeface="Arial"/>
                <a:cs typeface="Arial"/>
              </a:rPr>
              <a:t>imagemCinza</a:t>
            </a:r>
            <a:r>
              <a:rPr lang="pt-BR" sz="1400" u="sng" dirty="0">
                <a:latin typeface="Arial"/>
                <a:cs typeface="Arial"/>
              </a:rPr>
              <a:t>)</a:t>
            </a:r>
            <a:endParaRPr lang="pt-BR" sz="1400" dirty="0">
              <a:latin typeface="Arial"/>
              <a:cs typeface="Arial"/>
            </a:endParaRPr>
          </a:p>
          <a:p>
            <a:pPr indent="228600">
              <a:buNone/>
            </a:pPr>
            <a:r>
              <a:rPr lang="pt-BR" sz="1400" u="sng" dirty="0">
                <a:latin typeface="Arial"/>
                <a:cs typeface="Arial"/>
              </a:rPr>
              <a:t>resultado = </a:t>
            </a:r>
            <a:r>
              <a:rPr lang="pt-BR" sz="1400" u="sng" dirty="0" err="1">
                <a:latin typeface="Arial"/>
                <a:cs typeface="Arial"/>
              </a:rPr>
              <a:t>matchTemplate</a:t>
            </a:r>
            <a:r>
              <a:rPr lang="pt-BR" sz="1400" u="sng" dirty="0">
                <a:latin typeface="Arial"/>
                <a:cs typeface="Arial"/>
              </a:rPr>
              <a:t>(</a:t>
            </a:r>
            <a:r>
              <a:rPr lang="pt-BR" sz="1400" u="sng" dirty="0" err="1">
                <a:latin typeface="Arial"/>
                <a:cs typeface="Arial"/>
              </a:rPr>
              <a:t>imagemCinzaMatriz</a:t>
            </a:r>
            <a:r>
              <a:rPr lang="pt-BR" sz="1400" u="sng" dirty="0">
                <a:latin typeface="Arial"/>
                <a:cs typeface="Arial"/>
              </a:rPr>
              <a:t>, </a:t>
            </a:r>
            <a:r>
              <a:rPr lang="pt-BR" sz="1400" dirty="0" err="1">
                <a:latin typeface="Arial"/>
                <a:cs typeface="Arial"/>
              </a:rPr>
              <a:t>templateCinzaMatriz</a:t>
            </a:r>
            <a:r>
              <a:rPr lang="pt-BR" sz="1400" dirty="0">
                <a:latin typeface="Arial"/>
                <a:cs typeface="Arial"/>
              </a:rPr>
              <a:t>, TM_CCOEFF)</a:t>
            </a:r>
            <a:endParaRPr lang="pt-BR" sz="1400">
              <a:latin typeface="Arial"/>
              <a:cs typeface="Arial"/>
            </a:endParaRPr>
          </a:p>
          <a:p>
            <a:pPr indent="228600">
              <a:buNone/>
            </a:pPr>
            <a:r>
              <a:rPr lang="pt-BR" sz="1400" dirty="0">
                <a:latin typeface="Arial"/>
                <a:cs typeface="Arial"/>
              </a:rPr>
              <a:t>_, </a:t>
            </a:r>
            <a:r>
              <a:rPr lang="pt-BR" sz="1400" dirty="0" err="1">
                <a:latin typeface="Arial"/>
                <a:cs typeface="Arial"/>
              </a:rPr>
              <a:t>maxValor</a:t>
            </a:r>
            <a:r>
              <a:rPr lang="pt-BR" sz="1400" dirty="0">
                <a:latin typeface="Arial"/>
                <a:cs typeface="Arial"/>
              </a:rPr>
              <a:t>, _, </a:t>
            </a:r>
            <a:r>
              <a:rPr lang="pt-BR" sz="1400" dirty="0" err="1">
                <a:latin typeface="Arial"/>
                <a:cs typeface="Arial"/>
              </a:rPr>
              <a:t>maxLocal</a:t>
            </a:r>
            <a:r>
              <a:rPr lang="pt-BR" sz="1400" dirty="0">
                <a:latin typeface="Arial"/>
                <a:cs typeface="Arial"/>
              </a:rPr>
              <a:t> = </a:t>
            </a:r>
            <a:r>
              <a:rPr lang="pt-BR" sz="1400" dirty="0" err="1">
                <a:latin typeface="Arial"/>
                <a:cs typeface="Arial"/>
              </a:rPr>
              <a:t>minMaxLocal</a:t>
            </a:r>
            <a:r>
              <a:rPr lang="pt-BR" sz="1400" dirty="0">
                <a:latin typeface="Arial"/>
                <a:cs typeface="Arial"/>
              </a:rPr>
              <a:t>(</a:t>
            </a:r>
            <a:r>
              <a:rPr lang="pt-BR" sz="1400" u="sng" dirty="0">
                <a:latin typeface="Arial"/>
                <a:cs typeface="Arial"/>
              </a:rPr>
              <a:t>resultado</a:t>
            </a:r>
            <a:r>
              <a:rPr lang="pt-BR" sz="1400" dirty="0">
                <a:latin typeface="Arial"/>
                <a:cs typeface="Arial"/>
              </a:rPr>
              <a:t>)</a:t>
            </a:r>
            <a:endParaRPr lang="pt-BR" sz="1400">
              <a:latin typeface="Arial"/>
              <a:cs typeface="Arial"/>
            </a:endParaRPr>
          </a:p>
          <a:p>
            <a:pPr indent="228600">
              <a:buNone/>
            </a:pPr>
            <a:r>
              <a:rPr lang="pt-BR" sz="1400" dirty="0">
                <a:latin typeface="Arial"/>
                <a:cs typeface="Arial"/>
              </a:rPr>
              <a:t>Se </a:t>
            </a:r>
            <a:r>
              <a:rPr lang="pt-BR" sz="1400" dirty="0" err="1">
                <a:latin typeface="Arial"/>
                <a:cs typeface="Arial"/>
              </a:rPr>
              <a:t>maxValor</a:t>
            </a:r>
            <a:r>
              <a:rPr lang="pt-BR" sz="1400" dirty="0">
                <a:latin typeface="Arial"/>
                <a:cs typeface="Arial"/>
              </a:rPr>
              <a:t> &gt; 358.000:</a:t>
            </a:r>
            <a:endParaRPr lang="pt-BR" sz="1400">
              <a:latin typeface="Arial"/>
              <a:cs typeface="Arial"/>
            </a:endParaRPr>
          </a:p>
          <a:p>
            <a:pPr indent="731520">
              <a:buNone/>
            </a:pPr>
            <a:r>
              <a:rPr lang="pt-BR" sz="1400" dirty="0">
                <a:latin typeface="Arial"/>
                <a:cs typeface="Arial"/>
              </a:rPr>
              <a:t>Imagem = </a:t>
            </a:r>
            <a:r>
              <a:rPr lang="pt-BR" sz="1400" dirty="0" err="1">
                <a:latin typeface="Arial"/>
                <a:cs typeface="Arial"/>
              </a:rPr>
              <a:t>retangulo</a:t>
            </a:r>
            <a:r>
              <a:rPr lang="pt-BR" sz="1400" dirty="0">
                <a:latin typeface="Arial"/>
                <a:cs typeface="Arial"/>
              </a:rPr>
              <a:t>(</a:t>
            </a:r>
            <a:r>
              <a:rPr lang="pt-BR" sz="1400" dirty="0" err="1">
                <a:latin typeface="Arial"/>
                <a:cs typeface="Arial"/>
              </a:rPr>
              <a:t>maxLocal</a:t>
            </a:r>
            <a:r>
              <a:rPr lang="pt-BR" sz="1400" dirty="0">
                <a:latin typeface="Arial"/>
                <a:cs typeface="Arial"/>
              </a:rPr>
              <a:t>, </a:t>
            </a:r>
            <a:r>
              <a:rPr lang="pt-BR" sz="1400" dirty="0" err="1">
                <a:latin typeface="Arial"/>
                <a:cs typeface="Arial"/>
              </a:rPr>
              <a:t>bordaDebaixo</a:t>
            </a:r>
            <a:r>
              <a:rPr lang="pt-BR" sz="1400" dirty="0">
                <a:latin typeface="Arial"/>
                <a:cs typeface="Arial"/>
              </a:rPr>
              <a:t>)</a:t>
            </a:r>
            <a:endParaRPr lang="pt-BR" sz="1400">
              <a:latin typeface="Arial"/>
              <a:cs typeface="Arial"/>
            </a:endParaRPr>
          </a:p>
          <a:p>
            <a:pPr indent="731520">
              <a:buNone/>
            </a:pPr>
            <a:r>
              <a:rPr lang="pt-BR" sz="1400" dirty="0">
                <a:latin typeface="Arial"/>
                <a:cs typeface="Arial"/>
              </a:rPr>
              <a:t>mostrar(Imagem)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FA9CF8D-9DF8-62C3-BEA8-9303ABCD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0" y="455041"/>
            <a:ext cx="1008000" cy="1008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542CFB-8A1D-4722-8655-C8580A36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92437"/>
            <a:ext cx="9486690" cy="4493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7EBA58-19A1-5750-A80E-D562E499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324" y="461513"/>
            <a:ext cx="1017918" cy="100354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D78A2-B9EA-48D6-A76F-08B347B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E795D1B8-B2E6-4AC7-455F-4AE3ED40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12" y="1720121"/>
            <a:ext cx="9802482" cy="40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92437"/>
            <a:ext cx="9486690" cy="4493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Optamos pelo valor de margem 358.000.</a:t>
            </a:r>
          </a:p>
          <a:p>
            <a:r>
              <a:rPr lang="pt-BR" dirty="0"/>
              <a:t>Acurácia: 92,208%</a:t>
            </a:r>
          </a:p>
          <a:p>
            <a:r>
              <a:rPr lang="pt-BR" dirty="0"/>
              <a:t>Precisão: 94,117%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7EBA58-19A1-5750-A80E-D562E499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324" y="461513"/>
            <a:ext cx="1017918" cy="1003541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392F2316-0757-8218-4AF0-16D1E1E6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49" y="3427474"/>
            <a:ext cx="4748302" cy="203026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D78A2-B9EA-48D6-A76F-08B347B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02BA2C-7597-4091-EF9E-9B4C75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1431841"/>
            <a:ext cx="4425696" cy="15571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1600" b="0" dirty="0">
                <a:latin typeface="Arial"/>
                <a:cs typeface="Arial"/>
              </a:rPr>
              <a:t>Alguns mosquitos não-Aedes possuem alto grau de </a:t>
            </a:r>
            <a:r>
              <a:rPr lang="pt-BR" sz="1600" b="0" err="1">
                <a:latin typeface="Arial"/>
                <a:cs typeface="Arial"/>
              </a:rPr>
              <a:t>similaridade,ocorre</a:t>
            </a:r>
            <a:r>
              <a:rPr lang="pt-BR" sz="1600" b="0" dirty="0">
                <a:latin typeface="Arial"/>
                <a:cs typeface="Arial"/>
              </a:rPr>
              <a:t> quando duas partes do corpo se aproximam com fundo claro.</a:t>
            </a:r>
            <a:endParaRPr lang="en-US" sz="1900" b="0" dirty="0">
              <a:latin typeface="Arial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A251C2E-D7DA-4382-BA8A-AC1802E8E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1431841"/>
            <a:ext cx="4425696" cy="155715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buFont typeface="Arial"/>
              <a:buChar char="•"/>
            </a:pPr>
            <a:endParaRPr lang="pt-BR" sz="16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b="0" dirty="0">
              <a:latin typeface="Arial"/>
              <a:cs typeface="Arial"/>
            </a:endParaRPr>
          </a:p>
          <a:p>
            <a:r>
              <a:rPr lang="pt-BR" sz="1600" b="0" dirty="0">
                <a:latin typeface="Arial"/>
                <a:cs typeface="Arial"/>
              </a:rPr>
              <a:t>Quando o Aedes está desfocado o </a:t>
            </a:r>
            <a:r>
              <a:rPr lang="pt-BR" sz="1600" b="0" i="1" dirty="0" err="1">
                <a:latin typeface="Arial"/>
                <a:cs typeface="Arial"/>
              </a:rPr>
              <a:t>template</a:t>
            </a:r>
            <a:r>
              <a:rPr lang="pt-BR" sz="1600" b="0" dirty="0">
                <a:latin typeface="Arial"/>
                <a:cs typeface="Arial"/>
              </a:rPr>
              <a:t> não é encontrado, o que resulta em baixa similaridade.                                        </a:t>
            </a:r>
            <a:endParaRPr lang="pt-BR" dirty="0"/>
          </a:p>
        </p:txBody>
      </p:sp>
      <p:pic>
        <p:nvPicPr>
          <p:cNvPr id="9" name="Espaço Reservado para Conteúdo 8" descr="Inseto com asas em fundo branco&#10;&#10;Descrição gerada automaticamente">
            <a:extLst>
              <a:ext uri="{FF2B5EF4-FFF2-40B4-BE49-F238E27FC236}">
                <a16:creationId xmlns:a16="http://schemas.microsoft.com/office/drawing/2014/main" id="{8485C831-E201-F256-0026-C2B42C77E7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55535" y="2988998"/>
            <a:ext cx="4432826" cy="319875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E1CD7A-E895-FB51-535B-D258BE936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54" y="2981433"/>
            <a:ext cx="4842293" cy="3080496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7EBA58-19A1-5750-A80E-D562E4997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324" y="461513"/>
            <a:ext cx="1017918" cy="1003541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E8F6392-42B2-4ADE-83A1-67B05F6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 descr="Inseto verde em cima&#10;&#10;Descrição gerada automaticamente">
            <a:extLst>
              <a:ext uri="{FF2B5EF4-FFF2-40B4-BE49-F238E27FC236}">
                <a16:creationId xmlns:a16="http://schemas.microsoft.com/office/drawing/2014/main" id="{A853D9D3-E449-4B47-F4C6-B9A9CE46B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178" y="2491875"/>
            <a:ext cx="5207299" cy="3787534"/>
          </a:xfr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7EBA58-19A1-5750-A80E-D562E499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324" y="461513"/>
            <a:ext cx="1017918" cy="100354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15A82-3168-4BF4-8A52-95622058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0E6912-1CF4-301B-A9BC-EA6F486B6567}"/>
              </a:ext>
            </a:extLst>
          </p:cNvPr>
          <p:cNvSpPr txBox="1"/>
          <p:nvPr/>
        </p:nvSpPr>
        <p:spPr>
          <a:xfrm>
            <a:off x="1494118" y="1613647"/>
            <a:ext cx="86094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Falso Positivo: o mosquito Culex.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7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Considerações Finais</a:t>
            </a:r>
            <a:r>
              <a:rPr lang="pt-BR" b="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58FCE09-3DF0-834C-31F9-7AF5C2F8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43715"/>
            <a:ext cx="9486690" cy="42424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Modelo sensível a alterações: </a:t>
            </a:r>
            <a:r>
              <a:rPr lang="pt-BR" i="1" err="1"/>
              <a:t>template</a:t>
            </a:r>
            <a:r>
              <a:rPr lang="pt-BR" dirty="0"/>
              <a:t>,  valor do limite de correspondência, medidor de comparação (Coeficiente de Correlação).</a:t>
            </a:r>
          </a:p>
          <a:p>
            <a:r>
              <a:rPr lang="pt-BR" dirty="0"/>
              <a:t>Melhorar os resultados: evitar                                                                        falsos negativos.</a:t>
            </a:r>
          </a:p>
          <a:p>
            <a:r>
              <a:rPr lang="pt-BR" dirty="0"/>
              <a:t>Aprendizado sobre a técnica de                                                                     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 e                                                                         processamento de imagens.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F064811-FAC6-6C40-899D-493654E7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46" y="475890"/>
            <a:ext cx="1161692" cy="1176070"/>
          </a:xfrm>
          <a:prstGeom prst="rect">
            <a:avLst/>
          </a:prstGeom>
        </p:spPr>
      </p:pic>
      <p:pic>
        <p:nvPicPr>
          <p:cNvPr id="9" name="Imagem 8" descr="Uma imagem contendo animal&#10;&#10;Descrição gerada automaticamente">
            <a:extLst>
              <a:ext uri="{FF2B5EF4-FFF2-40B4-BE49-F238E27FC236}">
                <a16:creationId xmlns:a16="http://schemas.microsoft.com/office/drawing/2014/main" id="{B2551AE4-FDC3-EE07-12F2-CB6004B6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96" y="2927083"/>
            <a:ext cx="4367841" cy="31748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DFBED62-F16D-4BEF-8D38-3D95FFD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pic>
        <p:nvPicPr>
          <p:cNvPr id="4" name="Espaço Reservado para Conteúdo 3" descr="Uma imagem contendo Texto&#10;&#10;Descrição gerada automaticamente">
            <a:extLst>
              <a:ext uri="{FF2B5EF4-FFF2-40B4-BE49-F238E27FC236}">
                <a16:creationId xmlns:a16="http://schemas.microsoft.com/office/drawing/2014/main" id="{F08CEBC5-317C-1800-0D67-5C4E853EB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282" y="456626"/>
            <a:ext cx="985657" cy="1014411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1FFD672-6C87-4A18-8AC6-37E1DAFC16FA}"/>
              </a:ext>
            </a:extLst>
          </p:cNvPr>
          <p:cNvSpPr/>
          <p:nvPr/>
        </p:nvSpPr>
        <p:spPr>
          <a:xfrm>
            <a:off x="3048000" y="2129619"/>
            <a:ext cx="6096000" cy="258532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just"/>
            <a:r>
              <a:rPr lang="pt-BR" dirty="0"/>
              <a:t>1. Richard </a:t>
            </a:r>
            <a:r>
              <a:rPr lang="pt-BR" dirty="0" err="1"/>
              <a:t>Szeliski</a:t>
            </a:r>
            <a:r>
              <a:rPr lang="pt-BR" dirty="0"/>
              <a:t>. Computer Vision: </a:t>
            </a:r>
            <a:r>
              <a:rPr lang="pt-BR" dirty="0" err="1"/>
              <a:t>Algorithms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 Springer, 2011. </a:t>
            </a:r>
          </a:p>
          <a:p>
            <a:pPr algn="just"/>
            <a:endParaRPr lang="pt-BR" dirty="0"/>
          </a:p>
          <a:p>
            <a:r>
              <a:rPr lang="pt-BR" dirty="0"/>
              <a:t>2. Adrian </a:t>
            </a:r>
            <a:r>
              <a:rPr lang="pt-BR" err="1"/>
              <a:t>Kaehler</a:t>
            </a:r>
            <a:r>
              <a:rPr lang="pt-BR" dirty="0"/>
              <a:t>, Gary Rost </a:t>
            </a:r>
            <a:r>
              <a:rPr lang="pt-BR" err="1"/>
              <a:t>Bradski</a:t>
            </a:r>
            <a:r>
              <a:rPr lang="pt-BR" dirty="0"/>
              <a:t>. Learning </a:t>
            </a:r>
            <a:r>
              <a:rPr lang="pt-BR" err="1"/>
              <a:t>OpenCV</a:t>
            </a:r>
            <a:endParaRPr lang="pt-BR" dirty="0" err="1"/>
          </a:p>
          <a:p>
            <a:endParaRPr lang="pt-BR" dirty="0"/>
          </a:p>
          <a:p>
            <a:r>
              <a:rPr lang="pt-BR" dirty="0"/>
              <a:t>3. O'Reilly Media, 1 ed., 2017. </a:t>
            </a:r>
          </a:p>
          <a:p>
            <a:endParaRPr lang="pt-BR" dirty="0"/>
          </a:p>
          <a:p>
            <a:r>
              <a:rPr lang="pt-BR" dirty="0"/>
              <a:t>4.</a:t>
            </a:r>
            <a:r>
              <a:rPr lang="pt-BR" dirty="0">
                <a:ea typeface="+mn-lt"/>
                <a:cs typeface="+mn-lt"/>
              </a:rPr>
              <a:t>https://docs.opencv.org/4.x/</a:t>
            </a:r>
            <a:r>
              <a:rPr lang="pt-BR" dirty="0" err="1">
                <a:ea typeface="+mn-lt"/>
                <a:cs typeface="+mn-lt"/>
              </a:rPr>
              <a:t>df</a:t>
            </a:r>
            <a:r>
              <a:rPr lang="pt-BR" dirty="0">
                <a:ea typeface="+mn-lt"/>
                <a:cs typeface="+mn-lt"/>
              </a:rPr>
              <a:t>/</a:t>
            </a:r>
            <a:r>
              <a:rPr lang="pt-BR" dirty="0" err="1">
                <a:ea typeface="+mn-lt"/>
                <a:cs typeface="+mn-lt"/>
              </a:rPr>
              <a:t>dfb</a:t>
            </a:r>
            <a:r>
              <a:rPr lang="pt-BR" dirty="0">
                <a:ea typeface="+mn-lt"/>
                <a:cs typeface="+mn-lt"/>
              </a:rPr>
              <a:t>/group__imgproc__object.html#ga3a7850640f1fe1f58fe91a2d7583695d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46E8BF-4AF9-4E34-B3F4-289818CB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rmAutofit/>
          </a:bodyPr>
          <a:lstStyle/>
          <a:p>
            <a:r>
              <a:rPr lang="pt-BR" dirty="0"/>
              <a:t>Anexos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FFD672-6C87-4A18-8AC6-37E1DAFC16FA}"/>
              </a:ext>
            </a:extLst>
          </p:cNvPr>
          <p:cNvSpPr/>
          <p:nvPr/>
        </p:nvSpPr>
        <p:spPr>
          <a:xfrm>
            <a:off x="1466491" y="1655166"/>
            <a:ext cx="6096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  <a:latin typeface="Neue Haas Grotesk Text Pro"/>
                <a:cs typeface="Helvetica"/>
              </a:rPr>
              <a:t>TM_CCOEFF:</a:t>
            </a:r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BFC329F-A013-A2E9-9569-4C92367E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1837945"/>
            <a:ext cx="9227386" cy="41022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88B634-823C-EA34-8921-264C6934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060" y="461513"/>
            <a:ext cx="1089804" cy="10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9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Anexos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8CAFDA-8EAB-4184-12D1-114B7AE1C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Acurácia:</a:t>
            </a:r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A569D8BC-53BD-CAD6-F396-FB6D97276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1056" y="3874200"/>
            <a:ext cx="4425697" cy="1327709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1E96AF6-1DC4-DF3B-44FB-862D6F4A1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Precisão:</a:t>
            </a:r>
          </a:p>
        </p:txBody>
      </p:sp>
      <p:pic>
        <p:nvPicPr>
          <p:cNvPr id="12" name="Espaço Reservado para Conteúdo 11" descr="Texto&#10;&#10;Descrição gerada automaticamente">
            <a:extLst>
              <a:ext uri="{FF2B5EF4-FFF2-40B4-BE49-F238E27FC236}">
                <a16:creationId xmlns:a16="http://schemas.microsoft.com/office/drawing/2014/main" id="{9A0B0ACD-EDDF-0D31-4DA1-CE8E8E3B7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47512" y="3794924"/>
            <a:ext cx="2705100" cy="142875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88B634-823C-EA34-8921-264C6934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060" y="461513"/>
            <a:ext cx="1089804" cy="10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FC1AA-47C8-46D1-BD39-757401AA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da ideia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4810C1-D579-4CEC-9A84-9EA1D95D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918" y="2070846"/>
            <a:ext cx="5149422" cy="33797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B77EC0-E290-4AE2-AC22-E1BD895D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3041"/>
            <a:ext cx="9486690" cy="462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Compreender técnicas de processamento e comparação de imagens. </a:t>
            </a:r>
          </a:p>
          <a:p>
            <a:r>
              <a:rPr lang="pt-BR" sz="2800" dirty="0"/>
              <a:t>Criar um algoritmo que processe uma imagem e classifique corretamente o mosquito presente em Aedes Aegypti ou não-Aedes Aegypti.</a:t>
            </a:r>
          </a:p>
          <a:p>
            <a:r>
              <a:rPr lang="pt-BR" sz="2800" dirty="0"/>
              <a:t>O algoritmo deve ser eficiente tanto na classificação e, preferencialmente, no tempo de execução também.</a:t>
            </a:r>
          </a:p>
          <a:p>
            <a:endParaRPr lang="pt-BR" sz="28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D6F2010-9B0C-D8C3-0AD7-19F4D594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12" y="455363"/>
            <a:ext cx="1007678" cy="100767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975679-4F91-4F6C-BE23-C67A77BC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Autofit/>
          </a:bodyPr>
          <a:lstStyle/>
          <a:p>
            <a:r>
              <a:rPr lang="pt-BR" sz="3200" dirty="0"/>
              <a:t>Modelo Proposto: Detecção de Bordas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3041"/>
            <a:ext cx="9486690" cy="4623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Primeiramente, buscou-se explorar as imagens através da detecção de imagens com base em informações como contorno, área.</a:t>
            </a:r>
          </a:p>
        </p:txBody>
      </p:sp>
      <p:pic>
        <p:nvPicPr>
          <p:cNvPr id="6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F55CA32-9169-6599-6726-8CE7AC79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12" y="455363"/>
            <a:ext cx="1007678" cy="100767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7F43B-CD2E-4E49-890B-CD4C971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E7B5AB2-4CE9-4877-BFB1-08E0B906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75" y="2470719"/>
            <a:ext cx="9174549" cy="36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A654-07F3-4A6E-9A24-82E17A5F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de acertos nas imagens de mosquitos da dengue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9468E-5870-4B40-85BF-B34CFBDC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 o número de acertos com base no número de imagens de mosquitos detectadas em relação ao número total de imagens processadas. O resultado obtido foi uma taxa de acerto de 32,35%. De um total de 34 imagens, ele acertou 11 como sendo o mosquito transmissor da dengue (</a:t>
            </a:r>
            <a:r>
              <a:rPr lang="pt-BR" i="1" dirty="0"/>
              <a:t>Aedes aegy</a:t>
            </a:r>
            <a:r>
              <a:rPr lang="pt-BR" dirty="0"/>
              <a:t>pti). 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1645F7-2F65-4286-999B-5E2DEEE8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Pernilongos de SP ficam 'bombados', resistentes e até sobem de elevador -  Notícias - R7 Saúde">
            <a:extLst>
              <a:ext uri="{FF2B5EF4-FFF2-40B4-BE49-F238E27FC236}">
                <a16:creationId xmlns:a16="http://schemas.microsoft.com/office/drawing/2014/main" id="{29E02EA7-9EFB-42C3-B94C-13DB2A2F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44" y="3742920"/>
            <a:ext cx="3409950" cy="23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421F5-B5EC-4539-BBFD-D40A184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Semelhança com o gênero Culex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BA72A-3B24-4E90-B573-207F7886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olégio Nini Mourão - Rede Pitágoras - Aedes X Culex, ou tudo o que você  queria saber sobre o maldito mosquito Aedes mas tinha vergonha de  perguntar: O AEDES E O CULEX">
            <a:extLst>
              <a:ext uri="{FF2B5EF4-FFF2-40B4-BE49-F238E27FC236}">
                <a16:creationId xmlns:a16="http://schemas.microsoft.com/office/drawing/2014/main" id="{B1FD60D5-19D0-4D58-AD32-49975E1AF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2" y="2557022"/>
            <a:ext cx="4518671" cy="22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eGN - Prevenção contra arboviroses continua sendo ação rotineira em  Petrolina">
            <a:extLst>
              <a:ext uri="{FF2B5EF4-FFF2-40B4-BE49-F238E27FC236}">
                <a16:creationId xmlns:a16="http://schemas.microsoft.com/office/drawing/2014/main" id="{851647A4-A4B0-4012-851D-9FA13D87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61" y="1851211"/>
            <a:ext cx="4551427" cy="45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4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Autofit/>
          </a:bodyPr>
          <a:lstStyle/>
          <a:p>
            <a:r>
              <a:rPr lang="pt-BR" sz="3200" dirty="0"/>
              <a:t>Modelo Proposto: </a:t>
            </a:r>
            <a:r>
              <a:rPr lang="pt-BR" sz="3200" dirty="0" err="1"/>
              <a:t>Template</a:t>
            </a:r>
            <a:r>
              <a:rPr lang="pt-BR" sz="3200" dirty="0"/>
              <a:t> </a:t>
            </a:r>
            <a:r>
              <a:rPr lang="pt-BR" sz="3200" dirty="0" err="1"/>
              <a:t>Matching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3041"/>
            <a:ext cx="9486690" cy="462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Imagens coletadas através do Google Lens, separadas em Aedes e Outros.</a:t>
            </a:r>
          </a:p>
          <a:p>
            <a:r>
              <a:rPr lang="pt-BR" dirty="0" err="1"/>
              <a:t>Templates</a:t>
            </a:r>
            <a:r>
              <a:rPr lang="pt-BR" dirty="0"/>
              <a:t> retirados das próprias imagens.</a:t>
            </a:r>
          </a:p>
          <a:p>
            <a:r>
              <a:rPr lang="pt-BR" dirty="0"/>
              <a:t>Transformação da imagem e do </a:t>
            </a:r>
            <a:r>
              <a:rPr lang="pt-BR" i="1" dirty="0" err="1"/>
              <a:t>template</a:t>
            </a:r>
            <a:r>
              <a:rPr lang="pt-BR" dirty="0"/>
              <a:t> de coloridos para níveis de cinza e em seguida para matrizes.</a:t>
            </a:r>
          </a:p>
          <a:p>
            <a:r>
              <a:rPr lang="pt-BR" dirty="0"/>
              <a:t>Comparação de ambos utilizando coeficiente de correlação.</a:t>
            </a:r>
          </a:p>
          <a:p>
            <a:r>
              <a:rPr lang="pt-BR" dirty="0"/>
              <a:t>Matriz de coeficiente de correlação</a:t>
            </a:r>
          </a:p>
          <a:p>
            <a:r>
              <a:rPr lang="pt-BR" dirty="0"/>
              <a:t>Calibragem para o limite de correspondência: 358.000 e 388.000.</a:t>
            </a:r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0228081-9FA0-CD69-5CAA-17D96791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0" y="455202"/>
            <a:ext cx="1008000" cy="1008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C7E84-4E30-465D-BC32-BEB11DFD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07678"/>
          </a:xfrm>
        </p:spPr>
        <p:txBody>
          <a:bodyPr>
            <a:noAutofit/>
          </a:bodyPr>
          <a:lstStyle/>
          <a:p>
            <a:r>
              <a:rPr lang="pt-BR" sz="3200" dirty="0"/>
              <a:t>Modelo Proposto: </a:t>
            </a:r>
            <a:r>
              <a:rPr lang="pt-BR" sz="3200" dirty="0" err="1"/>
              <a:t>Template</a:t>
            </a:r>
            <a:r>
              <a:rPr lang="pt-BR" sz="3200" dirty="0"/>
              <a:t> </a:t>
            </a:r>
            <a:r>
              <a:rPr lang="pt-BR" sz="3200" dirty="0" err="1"/>
              <a:t>Matching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1623-0412-1356-5FE4-B33D49B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3041"/>
            <a:ext cx="9486690" cy="4623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err="1"/>
              <a:t>Template</a:t>
            </a:r>
            <a:r>
              <a:rPr lang="pt-BR" dirty="0"/>
              <a:t> 2                                                Template 3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                   </a:t>
            </a:r>
            <a:r>
              <a:rPr lang="pt-BR" dirty="0" err="1"/>
              <a:t>Template</a:t>
            </a:r>
            <a:r>
              <a:rPr lang="pt-BR" dirty="0"/>
              <a:t> 4                                                </a:t>
            </a:r>
            <a:r>
              <a:rPr lang="pt-BR" dirty="0" err="1"/>
              <a:t>Template</a:t>
            </a:r>
            <a:r>
              <a:rPr lang="pt-BR" dirty="0"/>
              <a:t> 5</a:t>
            </a:r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0228081-9FA0-CD69-5CAA-17D96791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0" y="455202"/>
            <a:ext cx="1008000" cy="100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CA98B4-D06A-E4EB-A961-384B4299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8" y="2582533"/>
            <a:ext cx="504825" cy="571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2DECA0-5230-EC68-0458-77E3D4F1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945" y="4048484"/>
            <a:ext cx="2076450" cy="1924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9EB782-15FF-14AA-BEC7-F3577B426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915" y="4238984"/>
            <a:ext cx="1304925" cy="1543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D7D5C-88CD-ADD8-6427-DC00E5056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345" y="2520531"/>
            <a:ext cx="1009650" cy="66675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A1521F-1363-455F-9517-BD7316B5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9023-618D-AA95-A8C6-4BC70CE9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Modelo Proposto: </a:t>
            </a:r>
            <a:r>
              <a:rPr lang="pt-BR" sz="3200" dirty="0" err="1"/>
              <a:t>Template</a:t>
            </a:r>
            <a:r>
              <a:rPr lang="pt-BR" sz="3200" dirty="0"/>
              <a:t> </a:t>
            </a:r>
            <a:r>
              <a:rPr lang="pt-BR" sz="3200" dirty="0" err="1"/>
              <a:t>Matching</a:t>
            </a:r>
            <a:endParaRPr lang="pt-BR" sz="3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7D809-9689-E0A0-4E81-A5670F5C5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1 (11x12 pixels)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4A3576B-CFC7-B4D7-F43A-AFA895DC3F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1517" y="4480904"/>
            <a:ext cx="104775" cy="114300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744B59D-150F-66DD-5F39-CC0718A6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1 (2000% zoom)</a:t>
            </a:r>
          </a:p>
        </p:txBody>
      </p:sp>
      <p:pic>
        <p:nvPicPr>
          <p:cNvPr id="8" name="Espaço Reservado para Conteúdo 7" descr="Padrão do plano de fundo, Quadrado&#10;&#10;Descrição gerada automaticamente">
            <a:extLst>
              <a:ext uri="{FF2B5EF4-FFF2-40B4-BE49-F238E27FC236}">
                <a16:creationId xmlns:a16="http://schemas.microsoft.com/office/drawing/2014/main" id="{484E9A3B-44A0-6377-A1D9-13A2059CDA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28524" y="3585554"/>
            <a:ext cx="1743075" cy="1905000"/>
          </a:xfr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0228081-9FA0-CD69-5CAA-17D967914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0" y="455202"/>
            <a:ext cx="1008000" cy="10080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47F4937-DF1F-4BBA-B442-F3BE7F5B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501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503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InterweaveVTI</vt:lpstr>
      <vt:lpstr>Classificação de Mosquitos Aedes com Template Matching</vt:lpstr>
      <vt:lpstr>Origem da ideia</vt:lpstr>
      <vt:lpstr>Motivação</vt:lpstr>
      <vt:lpstr>Modelo Proposto: Detecção de Bordas</vt:lpstr>
      <vt:lpstr>Taxa de acertos nas imagens de mosquitos da dengue</vt:lpstr>
      <vt:lpstr>Semelhança com o gênero Culex</vt:lpstr>
      <vt:lpstr>Modelo Proposto: Template Matching</vt:lpstr>
      <vt:lpstr>Modelo Proposto: Template Matching</vt:lpstr>
      <vt:lpstr>Modelo Proposto: Template Matching</vt:lpstr>
      <vt:lpstr>Protótipo</vt:lpstr>
      <vt:lpstr>Resultados</vt:lpstr>
      <vt:lpstr>Resultados</vt:lpstr>
      <vt:lpstr>Resultados</vt:lpstr>
      <vt:lpstr>Resultados</vt:lpstr>
      <vt:lpstr>Considerações Finais </vt:lpstr>
      <vt:lpstr>Referências</vt:lpstr>
      <vt:lpstr>Anexos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Mosquitos Aedes com Template Matching</dc:title>
  <dc:creator>Artur Wiederkehr</dc:creator>
  <cp:lastModifiedBy>euzebio henzel antunes</cp:lastModifiedBy>
  <cp:revision>431</cp:revision>
  <dcterms:created xsi:type="dcterms:W3CDTF">2023-09-26T12:44:17Z</dcterms:created>
  <dcterms:modified xsi:type="dcterms:W3CDTF">2023-09-27T17:29:06Z</dcterms:modified>
</cp:coreProperties>
</file>