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58" r:id="rId6"/>
    <p:sldId id="264" r:id="rId7"/>
    <p:sldId id="266" r:id="rId8"/>
    <p:sldId id="267" r:id="rId9"/>
    <p:sldId id="270" r:id="rId10"/>
    <p:sldId id="263" r:id="rId11"/>
    <p:sldId id="268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542" autoAdjust="0"/>
  </p:normalViewPr>
  <p:slideViewPr>
    <p:cSldViewPr snapToGrid="0">
      <p:cViewPr varScale="1">
        <p:scale>
          <a:sx n="93" d="100"/>
          <a:sy n="93" d="100"/>
        </p:scale>
        <p:origin x="588" y="72"/>
      </p:cViewPr>
      <p:guideLst/>
    </p:cSldViewPr>
  </p:slideViewPr>
  <p:outlineViewPr>
    <p:cViewPr>
      <p:scale>
        <a:sx n="33" d="100"/>
        <a:sy n="33" d="100"/>
      </p:scale>
      <p:origin x="0" y="-46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25AEF-1097-4D34-8E86-1903C19A0170}" type="datetimeFigureOut">
              <a:rPr lang="ru-RU" smtClean="0"/>
              <a:t>10.06.2025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E5E6E-41B3-44C1-9443-9F54357EFA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13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81146-A90D-47EC-AD88-DD05F813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4D8308-9588-44E5-8369-24B085299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0BB5C-4659-4B3B-AC8E-1A3FAC68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908-1C49-4523-944B-6E553E7C3D86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C55D6A-D315-4F8F-8361-8C740C7A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1DF5A-DA61-4BA8-BCE4-4DA81C0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5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7AB0C-58F6-4CF7-A564-B031447E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185878-C010-4187-881A-90D42CC05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5C3AC-27E0-4D7C-BF42-426484E4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DF23F-4F13-4B00-BD34-7A53A4784738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BDB50-4BED-43F4-A035-763ECCA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214497-DB5B-4B83-90C7-1F086E2E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7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F753F-AF45-44C8-BE98-48573F03C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4159D0-8B6C-49FE-A01E-C018F64CE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4CDD1-C7AE-4C96-9AB7-CB8D125F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30B07-CA45-4523-9B0A-ACCBC86039EC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AB671-8E5C-4227-A454-0B02A2AC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B0184F-E157-4B55-B8E9-0D523007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91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86176-DFC5-4B9E-A3E5-A62BB9EE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0127FB-9BCB-414A-BCFC-0A542EBF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7C5317-0099-4314-8D01-BEC58C05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AAC5-1D2F-42D1-B20C-D4C1E4D90584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2F9827-5C9C-4FCC-B78C-BCA2561B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70F4F-141A-4685-B6F4-EC600AE0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78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8286B-1FA9-48E2-B75D-E62D378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69D284-A9CB-4EF7-8E37-40745EC4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29617C-89BC-4EF4-ABA2-6B7F3CD4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042A-EFFC-4203-BF1A-31B49CB20874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FAB14-2654-4ECA-9A6F-D801DBF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3A07F6-73D5-449F-9A14-D0A519C1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140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FB709-768E-443F-B228-6A065854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82C41-5C8C-417F-B75F-F8C76B0A2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C3068B-D6CA-4214-B29E-0DD88ADD6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D05FB5-8431-4A5E-8BE7-4A73BF83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12F5B-AA76-4D80-9AAF-909C910E268B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DC73C-E5F0-4E3E-98AE-1E33BFDD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1C6D51-F31E-4A64-95DB-7DCCDE46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26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D5E85-B5FB-436D-977E-66F92ECB7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60AC23-2A2E-462E-859D-93939D44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D3A69A-10BD-42B3-A337-8FBE5295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2BE978-E148-4B1D-972A-FB375EDC3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B2D6CD-8014-429C-9778-FCEC32E6C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E2D48-B0A0-493C-A292-4CEEA4D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40908-DB3A-47D1-A595-9351B144D863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2AE618-57EA-4ABA-A96B-7B6CC119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A50B7D-ACCD-4283-9242-82AC52F6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61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8C275-FAAC-4AD4-A5B0-380F91FA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D80D78-E480-4C8C-B5D2-4F868AA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063C-BD55-4CF4-A2F3-3AB689F1C336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F7E9B9-4F06-4120-AEC6-F7C8C75C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2A2736-D98C-4630-960E-0FDCDF16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025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1921B-6CD4-48D8-A740-5C7EA14F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8ADF5-AE60-492C-A8D2-5D6FEDF4A2D8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B0D1BD-7610-4C98-B477-157BB9DD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0B7480-7B4B-4245-96E9-9CED78FC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43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D3E8E-3D2D-4F6A-807E-11271F78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D9979-D05D-472A-849F-0E573D8C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1AC6A0-28F8-4BCF-AFE2-2A45891EC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0F9AF5-8ABA-43FB-A228-6B8CD6C3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99296-91A6-4A7C-BEB2-0EC1FF993262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521705-0F87-4CD2-94B2-AB162D22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DBC26-2AE6-46EE-BBE9-929D34D6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5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DA691-FC50-4D61-B80A-E8B86023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96E1C7-6DF3-4122-9673-480F20895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58D04B-22C6-455A-87F2-D7577814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3E254-2D3E-49B8-92CE-1958E9D7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01A9-91B6-4C91-833F-F6D238E5CC0D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0B68C-1AA8-40AD-9B4E-EF1F4818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C3DDA8-1134-4C62-BF64-49D5D16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37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0B0B2-F586-40AF-AB32-B286152C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2C16E-10CE-409E-B210-5BD77BA2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DA6F99-BBA1-4BFB-BC6F-EE91360C8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44CB5-3E90-48F8-888B-997A43E17DE6}" type="datetime1">
              <a:rPr lang="ru-RU" smtClean="0"/>
              <a:t>10.06.2025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4F8DB-32C0-4475-BD41-A3E2E2280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D9657-4AD3-4429-B47C-D7294625D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E85C-A5B3-4444-8388-A318F849C6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367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7B57B-D2DC-4BE8-89B1-F4F310B5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442698"/>
            <a:ext cx="9144000" cy="2387600"/>
          </a:xfrm>
        </p:spPr>
        <p:txBody>
          <a:bodyPr>
            <a:normAutofit fontScale="90000"/>
          </a:bodyPr>
          <a:lstStyle/>
          <a:p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МИНОРБНАУКИ РОССИИ ФГБОУ ВО «ТвГТУ»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Факультет информационных технологий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Кафедра программного обеспечения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Направление подготовки бакалавров 09.03.04 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Программная инженерия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Дипломная работа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на тему:</a:t>
            </a:r>
            <a:b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3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ReviewHub</a:t>
            </a: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–  мобильное приложение на андроид</a:t>
            </a:r>
            <a:br>
              <a:rPr kumimoji="0" lang="ru-RU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ru-RU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Описание: центр отзывов с возможностью ставить и просматривать отзывы людям и местам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248F40-E892-4BF5-9D0A-523C374B2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4813300"/>
            <a:ext cx="9144000" cy="1655762"/>
          </a:xfrm>
        </p:spPr>
        <p:txBody>
          <a:bodyPr>
            <a:normAutofit lnSpcReduction="10000"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Выполнил студент 4 курса группы Б.ПИН.РИС2106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Сорокин Евгений Александрович.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Руководитель Артемов Игорь Юрьевич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Г. Тверь, 2025</a:t>
            </a:r>
          </a:p>
          <a:p>
            <a:endParaRPr lang="ru-RU" dirty="0"/>
          </a:p>
        </p:txBody>
      </p:sp>
      <p:sp>
        <p:nvSpPr>
          <p:cNvPr id="4" name="AutoShape 2" descr="A background image for a presentation with a tense and oppressive atmosphere. The design should feature a gradient of dark and moody colors, like deep blue, charcoal gray, and subtle hints of ominous red or purple. Include shadowy, abstract shapes that create a feeling of heaviness and unease, while remaining simple and minimalistic. The overall look should evoke a sense of discomfort and urgency, suitable for a theme that demands attention.">
            <a:extLst>
              <a:ext uri="{FF2B5EF4-FFF2-40B4-BE49-F238E27FC236}">
                <a16:creationId xmlns:a16="http://schemas.microsoft.com/office/drawing/2014/main" id="{75A5F176-913E-4E3C-B7EF-AC2D459A2E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35100" y="-1231900"/>
            <a:ext cx="4813300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75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022A7A-D0E8-4039-BEE8-847E31B4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bg1">
                    <a:lumMod val="95000"/>
                  </a:schemeClr>
                </a:solidFill>
              </a:rPr>
              <a:t>10</a:t>
            </a:fld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E0317B-E971-4A25-B52F-40F3CB332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7" y="199645"/>
            <a:ext cx="9923737" cy="645870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B02E0F7-1698-4071-9866-169623C2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61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9858C7A-7116-48C3-BD86-D162D3D7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538"/>
            <a:ext cx="10515600" cy="5732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Заключение</a:t>
            </a:r>
          </a:p>
          <a:p>
            <a:pPr marL="0" indent="0">
              <a:buNone/>
            </a:pPr>
            <a:r>
              <a:rPr lang="ru-RU" dirty="0"/>
              <a:t>В рамках работы была разработана полноценная клиент-серверная система, обеспечивающая:</a:t>
            </a:r>
          </a:p>
          <a:p>
            <a:r>
              <a:rPr lang="ru-RU" dirty="0"/>
              <a:t>сбор и обмен отзывами между пользователями;</a:t>
            </a:r>
          </a:p>
          <a:p>
            <a:r>
              <a:rPr lang="ru-RU" dirty="0"/>
              <a:t>отображение пользователей на карте в зависимости от координат и режима видимости;</a:t>
            </a:r>
          </a:p>
          <a:p>
            <a:r>
              <a:rPr lang="ru-RU" dirty="0"/>
              <a:t>безопасную авторизацию и хранение данных;</a:t>
            </a:r>
          </a:p>
          <a:p>
            <a:r>
              <a:rPr lang="ru-RU" dirty="0"/>
              <a:t>поддержку фоновой работы и автоматическую передачу геолокации;</a:t>
            </a:r>
          </a:p>
          <a:p>
            <a:r>
              <a:rPr lang="ru-RU" dirty="0"/>
              <a:t>интеграцию с современными технологиями (QR, NFC, </a:t>
            </a:r>
            <a:r>
              <a:rPr lang="ru-RU" dirty="0" err="1"/>
              <a:t>Jetpack</a:t>
            </a:r>
            <a:r>
              <a:rPr lang="ru-RU" dirty="0"/>
              <a:t> </a:t>
            </a:r>
            <a:r>
              <a:rPr lang="ru-RU" dirty="0" err="1"/>
              <a:t>Compose</a:t>
            </a:r>
            <a:r>
              <a:rPr lang="ru-RU" dirty="0"/>
              <a:t>, 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MapKit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08CEB1-EDC7-4908-A391-4388581C5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945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E6E9E91-BC1D-426F-B858-10FD519D4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058" y="2792064"/>
            <a:ext cx="6565784" cy="6913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5400" b="1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5B6E2C-A712-4189-934A-43F04ED4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9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317F8-1508-41D4-B4E1-75A64EEA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E98B7AA-9646-48C0-9D80-303631D2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26168"/>
            <a:ext cx="5753952" cy="6231832"/>
          </a:xfrm>
        </p:spPr>
        <p:txBody>
          <a:bodyPr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3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Проблема:</a:t>
            </a:r>
            <a:endParaRPr lang="ru-RU" sz="3100" dirty="0"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ru-RU" sz="3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современном обществе участники множества социальных и профессиональных взаимодействий часто не владеют информацией об окружающих людях и заведениях, что затрудняет принятие решений о сотрудничестве и взаимодействии.</a:t>
            </a:r>
          </a:p>
          <a:p>
            <a:endParaRPr lang="ru-RU" b="1" dirty="0"/>
          </a:p>
          <a:p>
            <a:r>
              <a:rPr lang="ru-RU" b="1" dirty="0"/>
              <a:t>Актуальность:</a:t>
            </a:r>
          </a:p>
          <a:p>
            <a:pPr marL="0" indent="0">
              <a:buNone/>
            </a:pPr>
            <a:r>
              <a:rPr lang="ru-RU" dirty="0"/>
              <a:t>Приложение позволяет удобно считывать и ставить отзывы, по которым можно создать первое впечатление.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На данный момент самая крупная похожая система находится в Китае – «Социальный кредит», однако там используется система распознавания лиц, в то время как в данном проекте используются ссылки через карту.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F537B-1BEB-4826-B0A4-5053B4BA7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00" y="213454"/>
            <a:ext cx="4744092" cy="5333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4E55C-12F5-4133-BBAB-71FFA6B914FC}"/>
              </a:ext>
            </a:extLst>
          </p:cNvPr>
          <p:cNvSpPr txBox="1"/>
          <p:nvPr/>
        </p:nvSpPr>
        <p:spPr>
          <a:xfrm>
            <a:off x="6388600" y="5547387"/>
            <a:ext cx="496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России в 2023 году была новость про создание похожего приложения «Мы», однако все закончилось тестом, на основе результата которого строится «социальный рейтинг»</a:t>
            </a:r>
          </a:p>
        </p:txBody>
      </p:sp>
    </p:spTree>
    <p:extLst>
      <p:ext uri="{BB962C8B-B14F-4D97-AF65-F5344CB8AC3E}">
        <p14:creationId xmlns:p14="http://schemas.microsoft.com/office/powerpoint/2010/main" val="6286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1305BC-7724-4B73-BF15-0E16399E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900"/>
            <a:ext cx="10515600" cy="5994400"/>
          </a:xfrm>
        </p:spPr>
        <p:txBody>
          <a:bodyPr>
            <a:normAutofit/>
          </a:bodyPr>
          <a:lstStyle/>
          <a:p>
            <a:r>
              <a:rPr lang="ru-RU" b="1" dirty="0"/>
              <a:t>Цели:</a:t>
            </a:r>
            <a:br>
              <a:rPr lang="ru-RU" dirty="0"/>
            </a:br>
            <a:r>
              <a:rPr lang="ru-RU" dirty="0"/>
              <a:t>Создать удобное и надежное мобильное приложение, которое предоставит пользователям возможность оценивать и просматривать отзывы.</a:t>
            </a:r>
          </a:p>
          <a:p>
            <a:endParaRPr lang="ru-RU" dirty="0"/>
          </a:p>
          <a:p>
            <a:r>
              <a:rPr lang="ru-RU" b="1" dirty="0"/>
              <a:t>Основные задачи: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Разработать систему сбора и отображения отзывов.</a:t>
            </a:r>
          </a:p>
          <a:p>
            <a:pPr>
              <a:buFont typeface="+mj-lt"/>
              <a:buAutoNum type="arabicPeriod"/>
            </a:pPr>
            <a:r>
              <a:rPr lang="ru-RU" dirty="0"/>
              <a:t>Обеспечить удобный и дружелюбный пользовательский интерфейс.</a:t>
            </a:r>
          </a:p>
          <a:p>
            <a:pPr>
              <a:buFont typeface="+mj-lt"/>
              <a:buAutoNum type="arabicPeriod"/>
            </a:pPr>
            <a:r>
              <a:rPr lang="ru-RU" dirty="0"/>
              <a:t>Обеспечить возможность интеграции с социальными платформами для расширения возможностей.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317F8-1508-41D4-B4E1-75A64EEA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1305BC-7724-4B73-BF15-0E16399EB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537"/>
            <a:ext cx="10515600" cy="5605463"/>
          </a:xfrm>
        </p:spPr>
        <p:txBody>
          <a:bodyPr>
            <a:normAutofit/>
          </a:bodyPr>
          <a:lstStyle/>
          <a:p>
            <a:r>
              <a:rPr lang="ru-RU" sz="2800" dirty="0"/>
              <a:t>Технологии: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Мобильная разработка: </a:t>
            </a:r>
            <a:r>
              <a:rPr lang="en-US" sz="2800" dirty="0"/>
              <a:t>Kotlin</a:t>
            </a:r>
            <a:r>
              <a:rPr lang="ru-RU" sz="2800" dirty="0"/>
              <a:t> (для </a:t>
            </a:r>
            <a:r>
              <a:rPr lang="en-US" sz="2800" dirty="0"/>
              <a:t>UI Jetpack Compose</a:t>
            </a:r>
            <a:r>
              <a:rPr lang="ru-RU" sz="28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Серверная часть: C++</a:t>
            </a:r>
            <a:r>
              <a:rPr lang="en-US" dirty="0"/>
              <a:t>.</a:t>
            </a:r>
            <a:endParaRPr lang="ru-RU" sz="2800" dirty="0"/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База данных: PostgreSQL.</a:t>
            </a:r>
          </a:p>
          <a:p>
            <a:pPr marL="457200" indent="-457200">
              <a:buFont typeface="+mj-lt"/>
              <a:buAutoNum type="arabicPeriod"/>
            </a:pPr>
            <a:endParaRPr lang="ru-RU" sz="2800" dirty="0"/>
          </a:p>
          <a:p>
            <a:r>
              <a:rPr lang="ru-RU" sz="2800" dirty="0"/>
              <a:t>Причины выбора: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Kotlin</a:t>
            </a:r>
            <a:r>
              <a:rPr lang="ru-RU" sz="2800" dirty="0"/>
              <a:t> удобно читаемый и компактен при написании.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C++ сочетает свойства как высокоуровневых, так и низкоуровневых языков.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PostgreSQL расширяем и имеет богатый набор типов данных.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5317F8-1508-41D4-B4E1-75A64EEA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0AF809C-2BB4-440E-AA6E-270AD67E6043}"/>
              </a:ext>
            </a:extLst>
          </p:cNvPr>
          <p:cNvSpPr>
            <a:spLocks noGrp="1"/>
          </p:cNvSpPr>
          <p:nvPr/>
        </p:nvSpPr>
        <p:spPr>
          <a:xfrm>
            <a:off x="577477" y="32611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Средства проектирования и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48681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022A7A-D0E8-4039-BEE8-847E31B4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58C33064-18A7-457C-9612-5C90DD20F18C}"/>
              </a:ext>
            </a:extLst>
          </p:cNvPr>
          <p:cNvSpPr txBox="1">
            <a:spLocks/>
          </p:cNvSpPr>
          <p:nvPr/>
        </p:nvSpPr>
        <p:spPr>
          <a:xfrm>
            <a:off x="336855" y="375443"/>
            <a:ext cx="5670572" cy="610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/>
              <a:t>Проектирование и разработка ПО </a:t>
            </a:r>
            <a:br>
              <a:rPr lang="ru-RU" sz="2800" b="1" dirty="0"/>
            </a:br>
            <a:br>
              <a:rPr lang="ru-RU" sz="2800" dirty="0"/>
            </a:br>
            <a:r>
              <a:rPr lang="ru-RU" sz="2800" b="1" dirty="0"/>
              <a:t>База данных</a:t>
            </a:r>
            <a:br>
              <a:rPr lang="ru-RU" sz="2800" b="1" dirty="0"/>
            </a:br>
            <a:br>
              <a:rPr lang="ru-RU" sz="2800" dirty="0"/>
            </a:br>
            <a:r>
              <a:rPr lang="ru-RU" sz="2800" b="1" dirty="0"/>
              <a:t>Таблица </a:t>
            </a:r>
            <a:r>
              <a:rPr lang="ru-RU" sz="2800" b="1" dirty="0" err="1"/>
              <a:t>users</a:t>
            </a:r>
            <a:r>
              <a:rPr lang="ru-RU" sz="2800" dirty="0"/>
              <a:t>: Это основная таблица для управления пользователями.</a:t>
            </a:r>
            <a:br>
              <a:rPr lang="ru-RU" sz="2800" dirty="0"/>
            </a:br>
            <a:r>
              <a:rPr lang="ru-RU" sz="2800" b="1" dirty="0"/>
              <a:t>Таблица </a:t>
            </a:r>
            <a:r>
              <a:rPr lang="ru-RU" sz="2800" b="1" dirty="0" err="1"/>
              <a:t>ratings</a:t>
            </a:r>
            <a:r>
              <a:rPr lang="ru-RU" sz="2800" dirty="0"/>
              <a:t>: Отдельная таблица для хранения отзывов/оценок пользователей позволяет избежать дублирования данных и оптимизировать запросы.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64317C-3333-4E88-88AB-1F787F36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427" y="1355147"/>
            <a:ext cx="44005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0B18F-F4E0-415E-B11C-8800FC7F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8" y="0"/>
            <a:ext cx="3800606" cy="1387475"/>
          </a:xfrm>
        </p:spPr>
        <p:txBody>
          <a:bodyPr>
            <a:normAutofit/>
          </a:bodyPr>
          <a:lstStyle/>
          <a:p>
            <a:r>
              <a:rPr lang="ru-RU" sz="2800" b="1" dirty="0"/>
              <a:t>Функциональная схема</a:t>
            </a:r>
            <a:br>
              <a:rPr lang="ru-RU" sz="2800" b="1" dirty="0"/>
            </a:br>
            <a:br>
              <a:rPr lang="ru-RU" sz="2800" dirty="0"/>
            </a:br>
            <a:endParaRPr lang="ru-RU" sz="2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022A7A-D0E8-4039-BEE8-847E31B4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bg1">
                    <a:lumMod val="95000"/>
                  </a:schemeClr>
                </a:solidFill>
              </a:rPr>
              <a:t>6</a:t>
            </a:fld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6EDC05-48B6-4563-B446-86717DE6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8" y="693737"/>
            <a:ext cx="10201891" cy="57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2AC64-1D3B-4C84-B1C0-E0282F53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/>
              <a:t>Архитектура клиентской части </a:t>
            </a:r>
            <a:r>
              <a:rPr lang="en-US" sz="3600" dirty="0"/>
              <a:t>Android-</a:t>
            </a:r>
            <a:r>
              <a:rPr lang="ru-RU" sz="3600" dirty="0"/>
              <a:t>приложения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FF793-37CC-4ED8-918F-C2881E91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EDE66-DF97-4CA7-B74D-F68BE4810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2773" y="1152823"/>
            <a:ext cx="3851031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Приложение реализовано на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Kotlin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 использованием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Jetpack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Compose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Основные модули: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LoginActivity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 —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вход пользователя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MainActivity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 —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навигация и запуск служб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ProfileScreen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 —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управление отзывами и аватаром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MapScreen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 —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карта с пользователями поблизости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Scanner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effectLst/>
              </a:rPr>
              <a:t> —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</a:rPr>
              <a:t>работа с QR и NFC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Сетевое взаимодействие через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TCP-соединение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JSON.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ru-RU" altLang="ru-RU" sz="2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29CC7-9173-4DF8-B876-E60E064F945D}"/>
              </a:ext>
            </a:extLst>
          </p:cNvPr>
          <p:cNvSpPr txBox="1"/>
          <p:nvPr/>
        </p:nvSpPr>
        <p:spPr>
          <a:xfrm>
            <a:off x="4829908" y="59536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800" dirty="0"/>
              <a:t>Реализация поддерживает фоновую работу и обновление местоположения даже при свёрнутом интерфейсе.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Сформированное изображение">
            <a:extLst>
              <a:ext uri="{FF2B5EF4-FFF2-40B4-BE49-F238E27FC236}">
                <a16:creationId xmlns:a16="http://schemas.microsoft.com/office/drawing/2014/main" id="{0B053D77-7298-4D2E-9673-B40AF586CD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B32B92-BFAF-4470-8E7C-171402FDE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70" y="1082203"/>
            <a:ext cx="2187819" cy="48618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BC4AA3-EA26-4DF8-BA47-ADF5EE85B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589" y="1082203"/>
            <a:ext cx="2187819" cy="48618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50D78A-9AAF-46D8-954B-00D0211C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336" y="1072587"/>
            <a:ext cx="2187819" cy="487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3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2AC64-1D3B-4C84-B1C0-E0282F53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826"/>
            <a:ext cx="10515600" cy="1325563"/>
          </a:xfrm>
        </p:spPr>
        <p:txBody>
          <a:bodyPr/>
          <a:lstStyle/>
          <a:p>
            <a:r>
              <a:rPr lang="ru-RU" dirty="0"/>
              <a:t>Функции клиента и обмен с сервером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FF793-37CC-4ED8-918F-C2881E91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14D573-3E37-444B-8763-879A84820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569864"/>
            <a:ext cx="4354442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Отзывы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Получение последних и всех отзывов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Оставление нового отзыва с рейтингом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Фоновые службы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ActiveService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— TCP-соединение и обработка JSON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BackgroundServiceLocation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— отправка координат с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FusedLocationClient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467DC-2308-4075-AE11-BC799D822D82}"/>
              </a:ext>
            </a:extLst>
          </p:cNvPr>
          <p:cNvSpPr txBox="1"/>
          <p:nvPr/>
        </p:nvSpPr>
        <p:spPr>
          <a:xfrm>
            <a:off x="5704680" y="5459981"/>
            <a:ext cx="54641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Клиентская часть обеспечивает полную автономию для взаимодействия с сервером в реальном времени.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6691A4B-E963-40A4-A8FF-48B6FA94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745" y="1449654"/>
            <a:ext cx="3450855" cy="29548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1D14EA-DCE0-4B60-B5D9-2EE83CDB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328" y="1607992"/>
            <a:ext cx="4114915" cy="15135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14799B-A1EA-4197-94F2-226B04EA85DA}"/>
              </a:ext>
            </a:extLst>
          </p:cNvPr>
          <p:cNvSpPr txBox="1"/>
          <p:nvPr/>
        </p:nvSpPr>
        <p:spPr>
          <a:xfrm>
            <a:off x="5882365" y="4388909"/>
            <a:ext cx="2204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(Запрос к серверу)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1CA9F5-24BE-4EB4-B1A0-092ED1E9556E}"/>
              </a:ext>
            </a:extLst>
          </p:cNvPr>
          <p:cNvSpPr txBox="1"/>
          <p:nvPr/>
        </p:nvSpPr>
        <p:spPr>
          <a:xfrm>
            <a:off x="8875938" y="3076461"/>
            <a:ext cx="3065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(Прием ответа от сервера)</a:t>
            </a:r>
          </a:p>
        </p:txBody>
      </p:sp>
    </p:spTree>
    <p:extLst>
      <p:ext uri="{BB962C8B-B14F-4D97-AF65-F5344CB8AC3E}">
        <p14:creationId xmlns:p14="http://schemas.microsoft.com/office/powerpoint/2010/main" val="3046690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2AC64-1D3B-4C84-B1C0-E0282F53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826"/>
            <a:ext cx="10515600" cy="1325563"/>
          </a:xfrm>
        </p:spPr>
        <p:txBody>
          <a:bodyPr/>
          <a:lstStyle/>
          <a:p>
            <a:r>
              <a:rPr lang="ru-RU" dirty="0"/>
              <a:t>Функции клиента и обмен с сервером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FF793-37CC-4ED8-918F-C2881E91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E85C-A5B3-4444-8388-A318F849C681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14D573-3E37-444B-8763-879A84820B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2759" y="1421428"/>
            <a:ext cx="435444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Авторизация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Ввод логина/пароля → JSON-команда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sql_login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Ответ сервера — успешный вход или ошибка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E61F-C88A-47FC-8C50-748E74E3DB78}"/>
              </a:ext>
            </a:extLst>
          </p:cNvPr>
          <p:cNvSpPr txBox="1"/>
          <p:nvPr/>
        </p:nvSpPr>
        <p:spPr>
          <a:xfrm>
            <a:off x="928588" y="3547625"/>
            <a:ext cx="5503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type</a:t>
            </a:r>
            <a:r>
              <a:rPr lang="ru-RU" dirty="0"/>
              <a:t>": "</a:t>
            </a:r>
            <a:r>
              <a:rPr lang="ru-RU" dirty="0" err="1"/>
              <a:t>upload_avatar</a:t>
            </a:r>
            <a:r>
              <a:rPr lang="ru-RU" dirty="0"/>
              <a:t>",</a:t>
            </a:r>
          </a:p>
          <a:p>
            <a:r>
              <a:rPr lang="ru-RU" dirty="0"/>
              <a:t>  "</a:t>
            </a:r>
            <a:r>
              <a:rPr lang="ru-RU" dirty="0" err="1"/>
              <a:t>user_id</a:t>
            </a:r>
            <a:r>
              <a:rPr lang="ru-RU" dirty="0"/>
              <a:t>": 123,           // значение переменной </a:t>
            </a:r>
            <a:r>
              <a:rPr lang="ru-RU" dirty="0" err="1"/>
              <a:t>idUser</a:t>
            </a:r>
            <a:endParaRPr lang="ru-RU" dirty="0"/>
          </a:p>
          <a:p>
            <a:r>
              <a:rPr lang="ru-RU" dirty="0"/>
              <a:t>  "</a:t>
            </a:r>
            <a:r>
              <a:rPr lang="ru-RU" dirty="0" err="1"/>
              <a:t>size</a:t>
            </a:r>
            <a:r>
              <a:rPr lang="ru-RU" dirty="0"/>
              <a:t>": 4096              // размер массива </a:t>
            </a:r>
            <a:r>
              <a:rPr lang="ru-RU" dirty="0" err="1"/>
              <a:t>avatar</a:t>
            </a:r>
            <a:r>
              <a:rPr lang="ru-RU" dirty="0"/>
              <a:t> в байтах</a:t>
            </a:r>
          </a:p>
          <a:p>
            <a:r>
              <a:rPr lang="ru-RU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29240-7F15-4C5A-A172-A81F65B1A254}"/>
              </a:ext>
            </a:extLst>
          </p:cNvPr>
          <p:cNvSpPr txBox="1"/>
          <p:nvPr/>
        </p:nvSpPr>
        <p:spPr>
          <a:xfrm>
            <a:off x="2233602" y="5046011"/>
            <a:ext cx="25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Пример </a:t>
            </a:r>
            <a:r>
              <a:rPr lang="en-US" dirty="0"/>
              <a:t>json </a:t>
            </a:r>
            <a:r>
              <a:rPr lang="ru-RU" dirty="0"/>
              <a:t>файла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B7E501F-4270-4228-BD3A-04B3D4AE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06" y="1298138"/>
            <a:ext cx="2187819" cy="4861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D6DDA9-388E-4402-AD90-1DFEEC8358EF}"/>
              </a:ext>
            </a:extLst>
          </p:cNvPr>
          <p:cNvSpPr txBox="1"/>
          <p:nvPr/>
        </p:nvSpPr>
        <p:spPr>
          <a:xfrm>
            <a:off x="8951624" y="1274938"/>
            <a:ext cx="32403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ru-RU" sz="2400" b="1" i="0" kern="1200" baseline="0" dirty="0">
                <a:ln>
                  <a:noFill/>
                </a:ln>
                <a:effectLst/>
                <a:latin typeface="Arial" panose="020B0604020202020204" pitchFamily="34" charset="0"/>
                <a:ea typeface="+mn-ea"/>
                <a:cs typeface="+mn-cs"/>
              </a:rPr>
              <a:t>Карта</a:t>
            </a:r>
            <a:r>
              <a:rPr lang="ru-RU" sz="2400" b="0" i="0" kern="120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lang="ru-RU" sz="24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ru-RU" sz="2400" b="0" i="0" kern="120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Отображение пользователей поблизости</a:t>
            </a:r>
            <a:endParaRPr lang="ru-RU" sz="2400" dirty="0">
              <a:effectLst/>
            </a:endParaRPr>
          </a:p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ru-RU" sz="2400" b="0" i="0" kern="120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Скрытие/публикация местоположения</a:t>
            </a:r>
            <a:endParaRPr lang="ru-RU" sz="24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5510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603</Words>
  <Application>Microsoft Office PowerPoint</Application>
  <PresentationFormat>Широкоэкранный</PresentationFormat>
  <Paragraphs>84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Century Gothic</vt:lpstr>
      <vt:lpstr>Wingdings 3</vt:lpstr>
      <vt:lpstr>Тема Office</vt:lpstr>
      <vt:lpstr>МИНОРБНАУКИ РОССИИ ФГБОУ ВО «ТвГТУ» Факультет информационных технологий Кафедра программного обеспечения Направление подготовки бакалавров 09.03.04  Программная инженерия  Дипломная работа на тему: ReviewHub –  мобильное приложение на андроид Описание: центр отзывов с возможностью ставить и просматривать отзывы людям и местам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Функциональная схема  </vt:lpstr>
      <vt:lpstr>Архитектура клиентской части Android-приложения</vt:lpstr>
      <vt:lpstr>Функции клиента и обмен с сервером</vt:lpstr>
      <vt:lpstr>Функции клиента и обмен с сервером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МИНОРБНАУКИ РОССИИ ФГБОУ ВО «ТвГТУ» Факультет информационных технологий Кафедра программного обеспечения Направление подготовки бакалавров 09.03.04 Программная инженерия  Выпускная квалификационная работа на тему: Разработка мобильного приложения на Android “Социальный рейтинг”</dc:title>
  <dc:creator>I Men</dc:creator>
  <cp:lastModifiedBy>I Men</cp:lastModifiedBy>
  <cp:revision>43</cp:revision>
  <dcterms:created xsi:type="dcterms:W3CDTF">2024-11-04T21:29:36Z</dcterms:created>
  <dcterms:modified xsi:type="dcterms:W3CDTF">2025-06-10T18:03:40Z</dcterms:modified>
</cp:coreProperties>
</file>